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heme/themeOverride1.xml" ContentType="application/vnd.openxmlformats-officedocument.themeOverr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heme/themeOverride2.xml" ContentType="application/vnd.openxmlformats-officedocument.themeOverr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theme/themeOverride3.xml" ContentType="application/vnd.openxmlformats-officedocument.themeOverr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60" r:id="rId1"/>
    <p:sldMasterId id="2147483672" r:id="rId2"/>
    <p:sldMasterId id="2147483720" r:id="rId3"/>
    <p:sldMasterId id="2147483756" r:id="rId4"/>
    <p:sldMasterId id="2147483768" r:id="rId5"/>
    <p:sldMasterId id="2147483780" r:id="rId6"/>
  </p:sldMasterIdLst>
  <p:notesMasterIdLst>
    <p:notesMasterId r:id="rId165"/>
  </p:notesMasterIdLst>
  <p:handoutMasterIdLst>
    <p:handoutMasterId r:id="rId166"/>
  </p:handoutMasterIdLst>
  <p:sldIdLst>
    <p:sldId id="446" r:id="rId7"/>
    <p:sldId id="1455" r:id="rId8"/>
    <p:sldId id="915" r:id="rId9"/>
    <p:sldId id="916" r:id="rId10"/>
    <p:sldId id="1479" r:id="rId11"/>
    <p:sldId id="976" r:id="rId12"/>
    <p:sldId id="1482" r:id="rId13"/>
    <p:sldId id="944" r:id="rId14"/>
    <p:sldId id="920" r:id="rId15"/>
    <p:sldId id="1473" r:id="rId16"/>
    <p:sldId id="923" r:id="rId17"/>
    <p:sldId id="1483" r:id="rId18"/>
    <p:sldId id="1484" r:id="rId19"/>
    <p:sldId id="983" r:id="rId20"/>
    <p:sldId id="1485" r:id="rId21"/>
    <p:sldId id="984" r:id="rId22"/>
    <p:sldId id="1486" r:id="rId23"/>
    <p:sldId id="952" r:id="rId24"/>
    <p:sldId id="985" r:id="rId25"/>
    <p:sldId id="1487" r:id="rId26"/>
    <p:sldId id="1489" r:id="rId27"/>
    <p:sldId id="1490" r:id="rId28"/>
    <p:sldId id="1554" r:id="rId29"/>
    <p:sldId id="1492" r:id="rId30"/>
    <p:sldId id="1446" r:id="rId31"/>
    <p:sldId id="1447" r:id="rId32"/>
    <p:sldId id="1463" r:id="rId33"/>
    <p:sldId id="1474" r:id="rId34"/>
    <p:sldId id="1475" r:id="rId35"/>
    <p:sldId id="1476" r:id="rId36"/>
    <p:sldId id="936" r:id="rId37"/>
    <p:sldId id="961" r:id="rId38"/>
    <p:sldId id="1494" r:id="rId39"/>
    <p:sldId id="959" r:id="rId40"/>
    <p:sldId id="937" r:id="rId41"/>
    <p:sldId id="938" r:id="rId42"/>
    <p:sldId id="939" r:id="rId43"/>
    <p:sldId id="966" r:id="rId44"/>
    <p:sldId id="943" r:id="rId45"/>
    <p:sldId id="1413" r:id="rId46"/>
    <p:sldId id="1397" r:id="rId47"/>
    <p:sldId id="1398" r:id="rId48"/>
    <p:sldId id="1399" r:id="rId49"/>
    <p:sldId id="1400" r:id="rId50"/>
    <p:sldId id="1401" r:id="rId51"/>
    <p:sldId id="1402" r:id="rId52"/>
    <p:sldId id="1403" r:id="rId53"/>
    <p:sldId id="1404" r:id="rId54"/>
    <p:sldId id="1718" r:id="rId55"/>
    <p:sldId id="1495" r:id="rId56"/>
    <p:sldId id="1406" r:id="rId57"/>
    <p:sldId id="1496" r:id="rId58"/>
    <p:sldId id="1409" r:id="rId59"/>
    <p:sldId id="1410" r:id="rId60"/>
    <p:sldId id="1466" r:id="rId61"/>
    <p:sldId id="1412" r:id="rId62"/>
    <p:sldId id="1500" r:id="rId63"/>
    <p:sldId id="1525" r:id="rId64"/>
    <p:sldId id="1526" r:id="rId65"/>
    <p:sldId id="1528" r:id="rId66"/>
    <p:sldId id="1530" r:id="rId67"/>
    <p:sldId id="1532" r:id="rId68"/>
    <p:sldId id="1533" r:id="rId69"/>
    <p:sldId id="1549" r:id="rId70"/>
    <p:sldId id="1535" r:id="rId71"/>
    <p:sldId id="1536" r:id="rId72"/>
    <p:sldId id="1537" r:id="rId73"/>
    <p:sldId id="1538" r:id="rId74"/>
    <p:sldId id="1539" r:id="rId75"/>
    <p:sldId id="1540" r:id="rId76"/>
    <p:sldId id="1541" r:id="rId77"/>
    <p:sldId id="1542" r:id="rId78"/>
    <p:sldId id="1551" r:id="rId79"/>
    <p:sldId id="1553" r:id="rId80"/>
    <p:sldId id="1546" r:id="rId81"/>
    <p:sldId id="1646" r:id="rId82"/>
    <p:sldId id="1452" r:id="rId83"/>
    <p:sldId id="1456" r:id="rId84"/>
    <p:sldId id="1655" r:id="rId85"/>
    <p:sldId id="1626" r:id="rId86"/>
    <p:sldId id="1656" r:id="rId87"/>
    <p:sldId id="1661" r:id="rId88"/>
    <p:sldId id="1637" r:id="rId89"/>
    <p:sldId id="1638" r:id="rId90"/>
    <p:sldId id="1639" r:id="rId91"/>
    <p:sldId id="1640" r:id="rId92"/>
    <p:sldId id="1464" r:id="rId93"/>
    <p:sldId id="1689" r:id="rId94"/>
    <p:sldId id="1690" r:id="rId95"/>
    <p:sldId id="1664" r:id="rId96"/>
    <p:sldId id="1471" r:id="rId97"/>
    <p:sldId id="1692" r:id="rId98"/>
    <p:sldId id="1477" r:id="rId99"/>
    <p:sldId id="1668" r:id="rId100"/>
    <p:sldId id="1693" r:id="rId101"/>
    <p:sldId id="1480" r:id="rId102"/>
    <p:sldId id="1694" r:id="rId103"/>
    <p:sldId id="1695" r:id="rId104"/>
    <p:sldId id="1669" r:id="rId105"/>
    <p:sldId id="1696" r:id="rId106"/>
    <p:sldId id="1697" r:id="rId107"/>
    <p:sldId id="1698" r:id="rId108"/>
    <p:sldId id="1699" r:id="rId109"/>
    <p:sldId id="1700" r:id="rId110"/>
    <p:sldId id="1701" r:id="rId111"/>
    <p:sldId id="1702" r:id="rId112"/>
    <p:sldId id="1704" r:id="rId113"/>
    <p:sldId id="1493" r:id="rId114"/>
    <p:sldId id="1705" r:id="rId115"/>
    <p:sldId id="1706" r:id="rId116"/>
    <p:sldId id="1707" r:id="rId117"/>
    <p:sldId id="1708" r:id="rId118"/>
    <p:sldId id="1709" r:id="rId119"/>
    <p:sldId id="1710" r:id="rId120"/>
    <p:sldId id="1501" r:id="rId121"/>
    <p:sldId id="1502" r:id="rId122"/>
    <p:sldId id="1594" r:id="rId123"/>
    <p:sldId id="1506" r:id="rId124"/>
    <p:sldId id="1507" r:id="rId125"/>
    <p:sldId id="1508" r:id="rId126"/>
    <p:sldId id="1510" r:id="rId127"/>
    <p:sldId id="1671" r:id="rId128"/>
    <p:sldId id="1512" r:id="rId129"/>
    <p:sldId id="1513" r:id="rId130"/>
    <p:sldId id="1516" r:id="rId131"/>
    <p:sldId id="1673" r:id="rId132"/>
    <p:sldId id="1597" r:id="rId133"/>
    <p:sldId id="1674" r:id="rId134"/>
    <p:sldId id="1676" r:id="rId135"/>
    <p:sldId id="1677" r:id="rId136"/>
    <p:sldId id="1678" r:id="rId137"/>
    <p:sldId id="1679" r:id="rId138"/>
    <p:sldId id="1523" r:id="rId139"/>
    <p:sldId id="1711" r:id="rId140"/>
    <p:sldId id="1618" r:id="rId141"/>
    <p:sldId id="1619" r:id="rId142"/>
    <p:sldId id="1715" r:id="rId143"/>
    <p:sldId id="1716" r:id="rId144"/>
    <p:sldId id="1680" r:id="rId145"/>
    <p:sldId id="1581" r:id="rId146"/>
    <p:sldId id="1583" r:id="rId147"/>
    <p:sldId id="1584" r:id="rId148"/>
    <p:sldId id="1596" r:id="rId149"/>
    <p:sldId id="1585" r:id="rId150"/>
    <p:sldId id="1575" r:id="rId151"/>
    <p:sldId id="1576" r:id="rId152"/>
    <p:sldId id="1577" r:id="rId153"/>
    <p:sldId id="1578" r:id="rId154"/>
    <p:sldId id="1579" r:id="rId155"/>
    <p:sldId id="1580" r:id="rId156"/>
    <p:sldId id="1587" r:id="rId157"/>
    <p:sldId id="1643" r:id="rId158"/>
    <p:sldId id="1642" r:id="rId159"/>
    <p:sldId id="1686" r:id="rId160"/>
    <p:sldId id="1648" r:id="rId161"/>
    <p:sldId id="1650" r:id="rId162"/>
    <p:sldId id="1651" r:id="rId163"/>
    <p:sldId id="1717" r:id="rId164"/>
  </p:sldIdLst>
  <p:sldSz cx="9144000" cy="6858000" type="screen4x3"/>
  <p:notesSz cx="10234613" cy="7099300"/>
  <p:defaultTextStyle>
    <a:defPPr>
      <a:defRPr lang="zh-CN"/>
    </a:defPPr>
    <a:lvl1pPr algn="l" rtl="0" fontAlgn="base">
      <a:spcBef>
        <a:spcPct val="0"/>
      </a:spcBef>
      <a:spcAft>
        <a:spcPct val="0"/>
      </a:spcAft>
      <a:defRPr sz="2800" b="1" kern="1200">
        <a:solidFill>
          <a:schemeClr val="tx2"/>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800" b="1" kern="1200">
        <a:solidFill>
          <a:schemeClr val="tx2"/>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800" b="1" kern="1200">
        <a:solidFill>
          <a:schemeClr val="tx2"/>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800" b="1" kern="1200">
        <a:solidFill>
          <a:schemeClr val="tx2"/>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800" b="1" kern="1200">
        <a:solidFill>
          <a:schemeClr val="tx2"/>
        </a:solidFill>
        <a:latin typeface="Times New Roman" panose="02020603050405020304" pitchFamily="18" charset="0"/>
        <a:ea typeface="楷体_GB2312" pitchFamily="49" charset="-122"/>
        <a:cs typeface="+mn-cs"/>
      </a:defRPr>
    </a:lvl5pPr>
    <a:lvl6pPr marL="2286000" algn="l" defTabSz="914400" rtl="0" eaLnBrk="1" latinLnBrk="0" hangingPunct="1">
      <a:defRPr sz="2800" b="1" kern="1200">
        <a:solidFill>
          <a:schemeClr val="tx2"/>
        </a:solidFill>
        <a:latin typeface="Times New Roman" panose="02020603050405020304" pitchFamily="18" charset="0"/>
        <a:ea typeface="楷体_GB2312" pitchFamily="49" charset="-122"/>
        <a:cs typeface="+mn-cs"/>
      </a:defRPr>
    </a:lvl6pPr>
    <a:lvl7pPr marL="2743200" algn="l" defTabSz="914400" rtl="0" eaLnBrk="1" latinLnBrk="0" hangingPunct="1">
      <a:defRPr sz="2800" b="1" kern="1200">
        <a:solidFill>
          <a:schemeClr val="tx2"/>
        </a:solidFill>
        <a:latin typeface="Times New Roman" panose="02020603050405020304" pitchFamily="18" charset="0"/>
        <a:ea typeface="楷体_GB2312" pitchFamily="49" charset="-122"/>
        <a:cs typeface="+mn-cs"/>
      </a:defRPr>
    </a:lvl7pPr>
    <a:lvl8pPr marL="3200400" algn="l" defTabSz="914400" rtl="0" eaLnBrk="1" latinLnBrk="0" hangingPunct="1">
      <a:defRPr sz="2800" b="1" kern="1200">
        <a:solidFill>
          <a:schemeClr val="tx2"/>
        </a:solidFill>
        <a:latin typeface="Times New Roman" panose="02020603050405020304" pitchFamily="18" charset="0"/>
        <a:ea typeface="楷体_GB2312" pitchFamily="49" charset="-122"/>
        <a:cs typeface="+mn-cs"/>
      </a:defRPr>
    </a:lvl8pPr>
    <a:lvl9pPr marL="3657600" algn="l" defTabSz="914400" rtl="0" eaLnBrk="1" latinLnBrk="0" hangingPunct="1">
      <a:defRPr sz="2800" b="1" kern="1200">
        <a:solidFill>
          <a:schemeClr val="tx2"/>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3300"/>
    <a:srgbClr val="0099FF"/>
    <a:srgbClr val="996633"/>
    <a:srgbClr val="006600"/>
    <a:srgbClr val="99FFCC"/>
    <a:srgbClr val="FFFF99"/>
    <a:srgbClr val="4D4D4D"/>
    <a:srgbClr val="FFFF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90695" autoAdjust="0"/>
  </p:normalViewPr>
  <p:slideViewPr>
    <p:cSldViewPr>
      <p:cViewPr varScale="1">
        <p:scale>
          <a:sx n="57" d="100"/>
          <a:sy n="57" d="100"/>
        </p:scale>
        <p:origin x="1500" y="45"/>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52863"/>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tableStyles" Target="tableStyle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notesMaster" Target="notesMasters/notesMaster1.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15.wmf"/><Relationship Id="rId4"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wmf"/><Relationship Id="rId4" Type="http://schemas.openxmlformats.org/officeDocument/2006/relationships/image" Target="../media/image3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4.wmf"/><Relationship Id="rId7" Type="http://schemas.openxmlformats.org/officeDocument/2006/relationships/image" Target="../media/image58.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5" Type="http://schemas.openxmlformats.org/officeDocument/2006/relationships/image" Target="../media/image65.wmf"/><Relationship Id="rId4" Type="http://schemas.openxmlformats.org/officeDocument/2006/relationships/image" Target="../media/image6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4" Type="http://schemas.openxmlformats.org/officeDocument/2006/relationships/image" Target="../media/image115.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4" Type="http://schemas.openxmlformats.org/officeDocument/2006/relationships/image" Target="../media/image11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1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8.wmf"/><Relationship Id="rId1" Type="http://schemas.openxmlformats.org/officeDocument/2006/relationships/image" Target="../media/image127.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8.wmf"/><Relationship Id="rId1" Type="http://schemas.openxmlformats.org/officeDocument/2006/relationships/image" Target="../media/image127.wmf"/><Relationship Id="rId4" Type="http://schemas.openxmlformats.org/officeDocument/2006/relationships/image" Target="../media/image12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4" Type="http://schemas.openxmlformats.org/officeDocument/2006/relationships/image" Target="../media/image13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6.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image" Target="../media/image141.wmf"/><Relationship Id="rId7" Type="http://schemas.openxmlformats.org/officeDocument/2006/relationships/image" Target="../media/image145.wmf"/><Relationship Id="rId2" Type="http://schemas.openxmlformats.org/officeDocument/2006/relationships/image" Target="../media/image140.wmf"/><Relationship Id="rId1" Type="http://schemas.openxmlformats.org/officeDocument/2006/relationships/image" Target="../media/image139.png"/><Relationship Id="rId6" Type="http://schemas.openxmlformats.org/officeDocument/2006/relationships/image" Target="../media/image144.wmf"/><Relationship Id="rId5" Type="http://schemas.openxmlformats.org/officeDocument/2006/relationships/image" Target="../media/image143.wmf"/><Relationship Id="rId4" Type="http://schemas.openxmlformats.org/officeDocument/2006/relationships/image" Target="../media/image142.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image" Target="../media/image141.wmf"/><Relationship Id="rId7" Type="http://schemas.openxmlformats.org/officeDocument/2006/relationships/image" Target="../media/image145.wmf"/><Relationship Id="rId2" Type="http://schemas.openxmlformats.org/officeDocument/2006/relationships/image" Target="../media/image140.wmf"/><Relationship Id="rId1" Type="http://schemas.openxmlformats.org/officeDocument/2006/relationships/image" Target="../media/image139.png"/><Relationship Id="rId6" Type="http://schemas.openxmlformats.org/officeDocument/2006/relationships/image" Target="../media/image147.wmf"/><Relationship Id="rId11" Type="http://schemas.openxmlformats.org/officeDocument/2006/relationships/image" Target="../media/image151.wmf"/><Relationship Id="rId5" Type="http://schemas.openxmlformats.org/officeDocument/2006/relationships/image" Target="../media/image143.wmf"/><Relationship Id="rId10" Type="http://schemas.openxmlformats.org/officeDocument/2006/relationships/image" Target="../media/image150.wmf"/><Relationship Id="rId4" Type="http://schemas.openxmlformats.org/officeDocument/2006/relationships/image" Target="../media/image142.wmf"/><Relationship Id="rId9" Type="http://schemas.openxmlformats.org/officeDocument/2006/relationships/image" Target="../media/image149.e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image" Target="../media/image163.wmf"/><Relationship Id="rId3" Type="http://schemas.openxmlformats.org/officeDocument/2006/relationships/image" Target="../media/image154.wmf"/><Relationship Id="rId7" Type="http://schemas.openxmlformats.org/officeDocument/2006/relationships/image" Target="../media/image158.wmf"/><Relationship Id="rId12" Type="http://schemas.openxmlformats.org/officeDocument/2006/relationships/image" Target="../media/image151.wmf"/><Relationship Id="rId2" Type="http://schemas.openxmlformats.org/officeDocument/2006/relationships/image" Target="../media/image153.wmf"/><Relationship Id="rId1" Type="http://schemas.openxmlformats.org/officeDocument/2006/relationships/image" Target="../media/image152.wmf"/><Relationship Id="rId6" Type="http://schemas.openxmlformats.org/officeDocument/2006/relationships/image" Target="../media/image157.wmf"/><Relationship Id="rId11" Type="http://schemas.openxmlformats.org/officeDocument/2006/relationships/image" Target="../media/image162.wmf"/><Relationship Id="rId5" Type="http://schemas.openxmlformats.org/officeDocument/2006/relationships/image" Target="../media/image156.wmf"/><Relationship Id="rId10" Type="http://schemas.openxmlformats.org/officeDocument/2006/relationships/image" Target="../media/image161.wmf"/><Relationship Id="rId4" Type="http://schemas.openxmlformats.org/officeDocument/2006/relationships/image" Target="../media/image155.wmf"/><Relationship Id="rId9" Type="http://schemas.openxmlformats.org/officeDocument/2006/relationships/image" Target="../media/image160.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5" Type="http://schemas.openxmlformats.org/officeDocument/2006/relationships/image" Target="../media/image168.wmf"/><Relationship Id="rId4" Type="http://schemas.openxmlformats.org/officeDocument/2006/relationships/image" Target="../media/image1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4" Type="http://schemas.openxmlformats.org/officeDocument/2006/relationships/image" Target="../media/image173.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4" Type="http://schemas.openxmlformats.org/officeDocument/2006/relationships/image" Target="../media/image170.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4" Type="http://schemas.openxmlformats.org/officeDocument/2006/relationships/image" Target="../media/image180.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4" Type="http://schemas.openxmlformats.org/officeDocument/2006/relationships/image" Target="../media/image180.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image" Target="../media/image184.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84.wmf"/><Relationship Id="rId1" Type="http://schemas.openxmlformats.org/officeDocument/2006/relationships/image" Target="../media/image190.wmf"/><Relationship Id="rId5" Type="http://schemas.openxmlformats.org/officeDocument/2006/relationships/image" Target="../media/image183.wmf"/><Relationship Id="rId4" Type="http://schemas.openxmlformats.org/officeDocument/2006/relationships/image" Target="../media/image180.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97.wmf"/><Relationship Id="rId7" Type="http://schemas.openxmlformats.org/officeDocument/2006/relationships/image" Target="../media/image180.wmf"/><Relationship Id="rId2" Type="http://schemas.openxmlformats.org/officeDocument/2006/relationships/image" Target="../media/image196.wmf"/><Relationship Id="rId1" Type="http://schemas.openxmlformats.org/officeDocument/2006/relationships/image" Target="../media/image195.wmf"/><Relationship Id="rId6" Type="http://schemas.openxmlformats.org/officeDocument/2006/relationships/image" Target="../media/image200.wmf"/><Relationship Id="rId5" Type="http://schemas.openxmlformats.org/officeDocument/2006/relationships/image" Target="../media/image199.wmf"/><Relationship Id="rId4" Type="http://schemas.openxmlformats.org/officeDocument/2006/relationships/image" Target="../media/image198.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208.wmf"/><Relationship Id="rId1" Type="http://schemas.openxmlformats.org/officeDocument/2006/relationships/image" Target="../media/image207.wmf"/><Relationship Id="rId4" Type="http://schemas.openxmlformats.org/officeDocument/2006/relationships/image" Target="../media/image209.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211.wmf"/><Relationship Id="rId1" Type="http://schemas.openxmlformats.org/officeDocument/2006/relationships/image" Target="../media/image210.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17.wmf"/><Relationship Id="rId1" Type="http://schemas.openxmlformats.org/officeDocument/2006/relationships/image" Target="../media/image216.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11" Type="http://schemas.openxmlformats.org/officeDocument/2006/relationships/image" Target="../media/image25.wmf"/><Relationship Id="rId5" Type="http://schemas.openxmlformats.org/officeDocument/2006/relationships/image" Target="../media/image19.wmf"/><Relationship Id="rId10" Type="http://schemas.openxmlformats.org/officeDocument/2006/relationships/image" Target="../media/image24.wmf"/><Relationship Id="rId4" Type="http://schemas.openxmlformats.org/officeDocument/2006/relationships/image" Target="../media/image18.wmf"/><Relationship Id="rId9" Type="http://schemas.openxmlformats.org/officeDocument/2006/relationships/image" Target="../media/image23.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19.wmf"/><Relationship Id="rId1" Type="http://schemas.openxmlformats.org/officeDocument/2006/relationships/image" Target="../media/image220.wmf"/><Relationship Id="rId4" Type="http://schemas.openxmlformats.org/officeDocument/2006/relationships/image" Target="../media/image223.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5.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6.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8.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9.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6.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31.wmf"/><Relationship Id="rId1" Type="http://schemas.openxmlformats.org/officeDocument/2006/relationships/image" Target="../media/image230.wmf"/><Relationship Id="rId4" Type="http://schemas.openxmlformats.org/officeDocument/2006/relationships/image" Target="../media/image232.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3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12" Type="http://schemas.openxmlformats.org/officeDocument/2006/relationships/image" Target="../media/image26.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11" Type="http://schemas.openxmlformats.org/officeDocument/2006/relationships/image" Target="../media/image25.wmf"/><Relationship Id="rId5" Type="http://schemas.openxmlformats.org/officeDocument/2006/relationships/image" Target="../media/image19.wmf"/><Relationship Id="rId10" Type="http://schemas.openxmlformats.org/officeDocument/2006/relationships/image" Target="../media/image24.wmf"/><Relationship Id="rId4" Type="http://schemas.openxmlformats.org/officeDocument/2006/relationships/image" Target="../media/image18.wmf"/><Relationship Id="rId9" Type="http://schemas.openxmlformats.org/officeDocument/2006/relationships/image" Target="../media/image23.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5.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image" Target="../media/image236.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40.w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image" Target="../media/image244.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47.wmf"/><Relationship Id="rId1" Type="http://schemas.openxmlformats.org/officeDocument/2006/relationships/image" Target="../media/image246.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51.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54.wmf"/><Relationship Id="rId1" Type="http://schemas.openxmlformats.org/officeDocument/2006/relationships/image" Target="../media/image253.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wmf"/><Relationship Id="rId5" Type="http://schemas.openxmlformats.org/officeDocument/2006/relationships/image" Target="../media/image261.wmf"/><Relationship Id="rId4" Type="http://schemas.openxmlformats.org/officeDocument/2006/relationships/image" Target="../media/image26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15.wmf"/><Relationship Id="rId4"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hdr" sz="quarter"/>
          </p:nvPr>
        </p:nvSpPr>
        <p:spPr bwMode="auto">
          <a:xfrm>
            <a:off x="0" y="0"/>
            <a:ext cx="4435475" cy="354013"/>
          </a:xfrm>
          <a:prstGeom prst="rect">
            <a:avLst/>
          </a:prstGeom>
          <a:noFill/>
          <a:ln w="9525">
            <a:noFill/>
            <a:miter lim="800000"/>
          </a:ln>
          <a:effectLst/>
        </p:spPr>
        <p:txBody>
          <a:bodyPr vert="horz" wrap="square" lIns="91440" tIns="45720" rIns="91440" bIns="45720" numCol="1" anchor="t" anchorCtr="0" compatLnSpc="1"/>
          <a:lstStyle>
            <a:lvl1pPr>
              <a:defRPr sz="1200" b="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367619" name="Rectangle 3"/>
          <p:cNvSpPr>
            <a:spLocks noGrp="1" noChangeArrowheads="1"/>
          </p:cNvSpPr>
          <p:nvPr>
            <p:ph type="dt" sz="quarter" idx="1"/>
          </p:nvPr>
        </p:nvSpPr>
        <p:spPr bwMode="auto">
          <a:xfrm>
            <a:off x="5797550" y="0"/>
            <a:ext cx="4435475" cy="354013"/>
          </a:xfrm>
          <a:prstGeom prst="rect">
            <a:avLst/>
          </a:prstGeom>
          <a:noFill/>
          <a:ln w="9525">
            <a:noFill/>
            <a:miter lim="800000"/>
          </a:ln>
          <a:effectLst/>
        </p:spPr>
        <p:txBody>
          <a:bodyPr vert="horz" wrap="square" lIns="91440" tIns="45720" rIns="91440" bIns="45720" numCol="1" anchor="t" anchorCtr="0" compatLnSpc="1"/>
          <a:lstStyle>
            <a:lvl1pPr algn="r">
              <a:defRPr sz="1200" b="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367620" name="Rectangle 4"/>
          <p:cNvSpPr>
            <a:spLocks noGrp="1" noChangeArrowheads="1"/>
          </p:cNvSpPr>
          <p:nvPr>
            <p:ph type="ftr" sz="quarter" idx="2"/>
          </p:nvPr>
        </p:nvSpPr>
        <p:spPr bwMode="auto">
          <a:xfrm>
            <a:off x="0" y="6743700"/>
            <a:ext cx="4435475" cy="354013"/>
          </a:xfrm>
          <a:prstGeom prst="rect">
            <a:avLst/>
          </a:prstGeom>
          <a:noFill/>
          <a:ln w="9525">
            <a:noFill/>
            <a:miter lim="800000"/>
          </a:ln>
          <a:effectLst/>
        </p:spPr>
        <p:txBody>
          <a:bodyPr vert="horz" wrap="square" lIns="91440" tIns="45720" rIns="91440" bIns="45720" numCol="1" anchor="b" anchorCtr="0" compatLnSpc="1"/>
          <a:lstStyle>
            <a:lvl1pPr>
              <a:defRPr sz="1200" b="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367621" name="Rectangle 5"/>
          <p:cNvSpPr>
            <a:spLocks noGrp="1" noChangeArrowheads="1"/>
          </p:cNvSpPr>
          <p:nvPr>
            <p:ph type="sldNum" sz="quarter" idx="3"/>
          </p:nvPr>
        </p:nvSpPr>
        <p:spPr bwMode="auto">
          <a:xfrm>
            <a:off x="5797550" y="6743700"/>
            <a:ext cx="4435475" cy="354013"/>
          </a:xfrm>
          <a:prstGeom prst="rect">
            <a:avLst/>
          </a:prstGeom>
          <a:noFill/>
          <a:ln w="9525">
            <a:noFill/>
            <a:miter lim="800000"/>
          </a:ln>
          <a:effectLst/>
        </p:spPr>
        <p:txBody>
          <a:bodyPr vert="horz" wrap="square" lIns="91440" tIns="45720" rIns="91440" bIns="45720" numCol="1" anchor="b" anchorCtr="0" compatLnSpc="1"/>
          <a:lstStyle>
            <a:lvl1pPr algn="r">
              <a:defRPr sz="1200" b="0">
                <a:solidFill>
                  <a:schemeClr val="tx1"/>
                </a:solidFill>
                <a:latin typeface="Arial" panose="020B0604020202020204" pitchFamily="34" charset="0"/>
              </a:defRPr>
            </a:lvl1pPr>
          </a:lstStyle>
          <a:p>
            <a:fld id="{3F1633C3-17A2-4A44-BB45-45809D4D0700}" type="slidenum">
              <a:rPr lang="en-US" altLang="zh-CN"/>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4435475" cy="354013"/>
          </a:xfrm>
          <a:prstGeom prst="rect">
            <a:avLst/>
          </a:prstGeom>
          <a:noFill/>
          <a:ln w="9525">
            <a:noFill/>
            <a:miter lim="800000"/>
          </a:ln>
          <a:effectLst/>
        </p:spPr>
        <p:txBody>
          <a:bodyPr vert="horz" wrap="square" lIns="99048" tIns="49524" rIns="99048" bIns="49524" numCol="1" anchor="t" anchorCtr="0" compatLnSpc="1"/>
          <a:lstStyle>
            <a:lvl1pPr defTabSz="990600">
              <a:defRPr sz="1300" b="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68611" name="Rectangle 3"/>
          <p:cNvSpPr>
            <a:spLocks noGrp="1" noChangeArrowheads="1"/>
          </p:cNvSpPr>
          <p:nvPr>
            <p:ph type="dt" idx="1"/>
          </p:nvPr>
        </p:nvSpPr>
        <p:spPr bwMode="auto">
          <a:xfrm>
            <a:off x="5797550" y="0"/>
            <a:ext cx="4435475" cy="354013"/>
          </a:xfrm>
          <a:prstGeom prst="rect">
            <a:avLst/>
          </a:prstGeom>
          <a:noFill/>
          <a:ln w="9525">
            <a:noFill/>
            <a:miter lim="800000"/>
          </a:ln>
          <a:effectLst/>
        </p:spPr>
        <p:txBody>
          <a:bodyPr vert="horz" wrap="square" lIns="99048" tIns="49524" rIns="99048" bIns="49524" numCol="1" anchor="t" anchorCtr="0" compatLnSpc="1"/>
          <a:lstStyle>
            <a:lvl1pPr algn="r" defTabSz="990600">
              <a:defRPr sz="1300" b="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118788" name="Rectangle 4"/>
          <p:cNvSpPr>
            <a:spLocks noGrp="1" noRot="1" noChangeAspect="1" noChangeArrowheads="1" noTextEdit="1"/>
          </p:cNvSpPr>
          <p:nvPr>
            <p:ph type="sldImg" idx="2"/>
          </p:nvPr>
        </p:nvSpPr>
        <p:spPr bwMode="auto">
          <a:xfrm>
            <a:off x="3343275" y="533400"/>
            <a:ext cx="3548063" cy="26606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3" name="Rectangle 5"/>
          <p:cNvSpPr>
            <a:spLocks noGrp="1" noChangeArrowheads="1"/>
          </p:cNvSpPr>
          <p:nvPr>
            <p:ph type="body" sz="quarter" idx="3"/>
          </p:nvPr>
        </p:nvSpPr>
        <p:spPr bwMode="auto">
          <a:xfrm>
            <a:off x="1022350" y="3371850"/>
            <a:ext cx="8189913" cy="3194050"/>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8614" name="Rectangle 6"/>
          <p:cNvSpPr>
            <a:spLocks noGrp="1" noChangeArrowheads="1"/>
          </p:cNvSpPr>
          <p:nvPr>
            <p:ph type="ftr" sz="quarter" idx="4"/>
          </p:nvPr>
        </p:nvSpPr>
        <p:spPr bwMode="auto">
          <a:xfrm>
            <a:off x="0" y="6743700"/>
            <a:ext cx="4435475" cy="354013"/>
          </a:xfrm>
          <a:prstGeom prst="rect">
            <a:avLst/>
          </a:prstGeom>
          <a:noFill/>
          <a:ln w="9525">
            <a:noFill/>
            <a:miter lim="800000"/>
          </a:ln>
          <a:effectLst/>
        </p:spPr>
        <p:txBody>
          <a:bodyPr vert="horz" wrap="square" lIns="99048" tIns="49524" rIns="99048" bIns="49524" numCol="1" anchor="b" anchorCtr="0" compatLnSpc="1"/>
          <a:lstStyle>
            <a:lvl1pPr defTabSz="990600">
              <a:defRPr sz="1300" b="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68615" name="Rectangle 7"/>
          <p:cNvSpPr>
            <a:spLocks noGrp="1" noChangeArrowheads="1"/>
          </p:cNvSpPr>
          <p:nvPr>
            <p:ph type="sldNum" sz="quarter" idx="5"/>
          </p:nvPr>
        </p:nvSpPr>
        <p:spPr bwMode="auto">
          <a:xfrm>
            <a:off x="5797550" y="6743700"/>
            <a:ext cx="4435475" cy="354013"/>
          </a:xfrm>
          <a:prstGeom prst="rect">
            <a:avLst/>
          </a:prstGeom>
          <a:noFill/>
          <a:ln w="9525">
            <a:noFill/>
            <a:miter lim="800000"/>
          </a:ln>
          <a:effectLst/>
        </p:spPr>
        <p:txBody>
          <a:bodyPr vert="horz" wrap="square" lIns="99048" tIns="49524" rIns="99048" bIns="49524" numCol="1" anchor="b" anchorCtr="0" compatLnSpc="1"/>
          <a:lstStyle>
            <a:lvl1pPr algn="r" defTabSz="990600">
              <a:defRPr sz="1300" b="0">
                <a:solidFill>
                  <a:schemeClr val="tx1"/>
                </a:solidFill>
                <a:latin typeface="Arial" panose="020B0604020202020204" pitchFamily="34" charset="0"/>
              </a:defRPr>
            </a:lvl1pPr>
          </a:lstStyle>
          <a:p>
            <a:fld id="{6BCBB6B0-0B25-4678-98E5-367EFF3824D3}"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第四章，固体的电特性。</a:t>
            </a:r>
            <a:endParaRPr lang="zh-CN" altLang="en-US" b="0"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a:t>
            </a:fld>
            <a:endParaRPr lang="en-US" altLang="zh-CN"/>
          </a:p>
        </p:txBody>
      </p:sp>
    </p:spTree>
    <p:extLst>
      <p:ext uri="{BB962C8B-B14F-4D97-AF65-F5344CB8AC3E}">
        <p14:creationId xmlns:p14="http://schemas.microsoft.com/office/powerpoint/2010/main" val="3085085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要得到稳定的波包，三个方向上的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b="1" i="1" kern="120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都必须很小</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zh-CN" altLang="en-US" i="1" smtClean="0">
                          <a:solidFill>
                            <a:srgbClr val="000000"/>
                          </a:solidFill>
                          <a:latin typeface="Cambria Math" panose="02040503050406030204" pitchFamily="18" charset="0"/>
                        </a:rPr>
                        <m:t>Δ</m:t>
                      </m:r>
                      <m:r>
                        <a:rPr lang="zh-CN" altLang="en-US" i="1" smtClean="0">
                          <a:solidFill>
                            <a:srgbClr val="000000"/>
                          </a:solidFill>
                          <a:latin typeface="Cambria Math" panose="02040503050406030204" pitchFamily="18" charset="0"/>
                        </a:rPr>
                        <m:t>𝑘</m:t>
                      </m:r>
                      <m:r>
                        <a:rPr lang="zh-CN" altLang="en-US" i="1" smtClean="0">
                          <a:solidFill>
                            <a:srgbClr val="000000"/>
                          </a:solidFill>
                          <a:latin typeface="Cambria Math" panose="02040503050406030204" pitchFamily="18" charset="0"/>
                        </a:rPr>
                        <m:t>&lt;&lt;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𝑎</m:t>
                          </m:r>
                        </m:den>
                      </m:f>
                    </m:oMath>
                  </m:oMathPara>
                </a14:m>
                <a:endParaRPr lang="en-US" altLang="zh-CN"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因为不同的</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意味着不同的群速度，要把电子看成是准经典粒子要避免电子波函数的空间弥散，稳定的波包需要限制</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的取值范围。注意，这里不能理解成具有很多不同</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值的电子，而是一个电子以不同的几率处在不同的</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态上。从另一个角度来看，等价为：</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num>
                        <m:den>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𝑘</m:t>
                          </m:r>
                        </m:den>
                      </m:f>
                      <m:r>
                        <a:rPr lang="zh-CN" altLang="en-US" i="1">
                          <a:solidFill>
                            <a:srgbClr val="000000"/>
                          </a:solidFill>
                          <a:latin typeface="Cambria Math" panose="02040503050406030204" pitchFamily="18" charset="0"/>
                        </a:rPr>
                        <m:t>&gt;&gt;</m:t>
                      </m:r>
                      <m:r>
                        <a:rPr lang="zh-CN" altLang="en-US" i="1">
                          <a:solidFill>
                            <a:srgbClr val="000000"/>
                          </a:solidFill>
                          <a:latin typeface="Cambria Math" panose="02040503050406030204" pitchFamily="18" charset="0"/>
                        </a:rPr>
                        <m:t>𝑎</m:t>
                      </m:r>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即当波包尺度 </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远远大于原胞时，电子可以视为准经典粒子。注意波包尺度表示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的不是电子的体积，而是电子的空间位置范围；这里对电子空间位置范围没有限定，是为了保证对</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1"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取值范围的限定，以获得稳定的波包。</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要得到稳定的波包，三个方向上的 </a:t>
                </a:r>
                <a:r>
                  <a:rPr lang="en-US" altLang="zh-CN" sz="1200" kern="1200">
                    <a:solidFill>
                      <a:schemeClr val="tx1"/>
                    </a:solidFill>
                    <a:effectLst/>
                    <a:latin typeface="Arial" panose="020B0604020202020204" pitchFamily="34" charset="0"/>
                    <a:ea typeface="宋体" panose="02010600030101010101" pitchFamily="2" charset="-122"/>
                    <a:cs typeface="+mn-cs"/>
                  </a:rPr>
                  <a:t>D</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都必须很小</a:t>
                </a:r>
                <a:r>
                  <a:rPr lang="en-US" altLang="zh-CN" sz="1200" kern="1200">
                    <a:solidFill>
                      <a:schemeClr val="tx1"/>
                    </a:solidFill>
                    <a:effectLst/>
                    <a:latin typeface="Arial" panose="020B0604020202020204" pitchFamily="34" charset="0"/>
                    <a:ea typeface="宋体" panose="02010600030101010101" pitchFamily="2" charset="-122"/>
                    <a:cs typeface="+mn-cs"/>
                  </a:rPr>
                  <a:t>:</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i="0">
                    <a:solidFill>
                      <a:srgbClr val="000000"/>
                    </a:solidFill>
                    <a:latin typeface="Cambria Math" panose="02040503050406030204" pitchFamily="18" charset="0"/>
                  </a:rPr>
                  <a:t>Δ𝑘&lt;&lt;2𝜋/𝑎</a:t>
                </a:r>
                <a:endParaRPr lang="en-US" altLang="zh-CN">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因为不同的</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意味着不同的群速度，要把电子看成是准经典粒子要避免电子波函数的空间弥散，稳定的波包需要限制</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的取值范围。注意，这里不能理解成具有很多不同</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值的电子，而是一个电子以不同的几率处在不同的</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态上。从另一个角度来看，式（</a:t>
                </a:r>
                <a:r>
                  <a:rPr lang="en-US" altLang="zh-CN" sz="1200" kern="1200">
                    <a:solidFill>
                      <a:schemeClr val="tx1"/>
                    </a:solidFill>
                    <a:effectLst/>
                    <a:latin typeface="Arial" panose="020B0604020202020204" pitchFamily="34" charset="0"/>
                    <a:ea typeface="宋体" panose="02010600030101010101" pitchFamily="2" charset="-122"/>
                    <a:cs typeface="+mn-cs"/>
                  </a:rPr>
                  <a:t>4-4</a:t>
                </a:r>
                <a:r>
                  <a:rPr lang="zh-CN" altLang="zh-CN" sz="1200" kern="1200">
                    <a:solidFill>
                      <a:schemeClr val="tx1"/>
                    </a:solidFill>
                    <a:effectLst/>
                    <a:latin typeface="Arial" panose="020B0604020202020204" pitchFamily="34" charset="0"/>
                    <a:ea typeface="宋体" panose="02010600030101010101" pitchFamily="2" charset="-122"/>
                    <a:cs typeface="+mn-cs"/>
                  </a:rPr>
                  <a:t>）等价为：</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i="0">
                    <a:solidFill>
                      <a:srgbClr val="000000"/>
                    </a:solidFill>
                    <a:latin typeface="Cambria Math" panose="02040503050406030204" pitchFamily="18" charset="0"/>
                  </a:rPr>
                  <a:t>2𝜋/Δ𝑘&gt;&gt;𝑎</a:t>
                </a:r>
                <a:endParaRPr lang="en-US" altLang="zh-CN"/>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即当波包尺度 </a:t>
                </a:r>
                <a:r>
                  <a:rPr lang="en-US" altLang="zh-CN" sz="1200" kern="1200">
                    <a:solidFill>
                      <a:schemeClr val="tx1"/>
                    </a:solidFill>
                    <a:effectLst/>
                    <a:latin typeface="Arial" panose="020B0604020202020204" pitchFamily="34" charset="0"/>
                    <a:ea typeface="宋体" panose="02010600030101010101" pitchFamily="2" charset="-122"/>
                    <a:cs typeface="+mn-cs"/>
                  </a:rPr>
                  <a:t>2</a:t>
                </a:r>
                <a:r>
                  <a:rPr lang="en-US" altLang="zh-CN" sz="1200"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a:solidFill>
                      <a:schemeClr val="tx1"/>
                    </a:solidFill>
                    <a:effectLst/>
                    <a:latin typeface="Arial" panose="020B0604020202020204" pitchFamily="34" charset="0"/>
                    <a:ea typeface="宋体" panose="02010600030101010101" pitchFamily="2" charset="-122"/>
                    <a:cs typeface="+mn-cs"/>
                  </a:rPr>
                  <a:t>k </a:t>
                </a:r>
                <a:r>
                  <a:rPr lang="zh-CN" altLang="zh-CN" sz="1200" kern="1200">
                    <a:solidFill>
                      <a:schemeClr val="tx1"/>
                    </a:solidFill>
                    <a:effectLst/>
                    <a:latin typeface="Arial" panose="020B0604020202020204" pitchFamily="34" charset="0"/>
                    <a:ea typeface="宋体" panose="02010600030101010101" pitchFamily="2" charset="-122"/>
                    <a:cs typeface="+mn-cs"/>
                  </a:rPr>
                  <a:t>远远大于原胞时，电子可以视为准经典粒子。注意波包尺度表示</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的不是电子的体积，而是电子的空间位置范围；这里对电子空间位置范围没有限定，是为了保证对</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取值范围的限定，以获得稳定的波包。</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10</a:t>
            </a:fld>
            <a:endParaRPr lang="en-US" altLang="zh-CN"/>
          </a:p>
        </p:txBody>
      </p:sp>
    </p:spTree>
    <p:extLst>
      <p:ext uri="{BB962C8B-B14F-4D97-AF65-F5344CB8AC3E}">
        <p14:creationId xmlns:p14="http://schemas.microsoft.com/office/powerpoint/2010/main" val="4985898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半导体材料中的杂质使严格的周期性势场受到破坏，从而有可能产生能量在带隙中的局域化电子态，称为杂质能级。</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100</a:t>
            </a:fld>
            <a:endParaRPr lang="en-US" altLang="zh-CN"/>
          </a:p>
        </p:txBody>
      </p:sp>
    </p:spTree>
    <p:extLst>
      <p:ext uri="{BB962C8B-B14F-4D97-AF65-F5344CB8AC3E}">
        <p14:creationId xmlns:p14="http://schemas.microsoft.com/office/powerpoint/2010/main" val="9333187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实际半导体中电子的运动状态，除去与能带对应的共有化运动状态以外，还存在一定数目的束缚状态。它们是由杂质或缺陷（空位、间隙原子、位错）引起的。这些杂质或缺陷使半导体中严格的周期性势场受到破坏，从而有可能产生能量在带隙中的有确定能级的局域化电子态，称为束缚态，这些确定的能级称为杂质能级，电子可以被杂质或缺陷束缚在杂质能级上。这种杂质能级只能处在带隙之中，因为能量处在能带中的电子态，不需要其它能量就可以转入共有化运动状态，因此能带中不可能存在稳定的束缚态。</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101</a:t>
            </a:fld>
            <a:endParaRPr lang="en-US" altLang="zh-CN"/>
          </a:p>
        </p:txBody>
      </p:sp>
    </p:spTree>
    <p:extLst>
      <p:ext uri="{BB962C8B-B14F-4D97-AF65-F5344CB8AC3E}">
        <p14:creationId xmlns:p14="http://schemas.microsoft.com/office/powerpoint/2010/main" val="53345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杂质能级对于半导体的性质具有非常重要作用。</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102</a:t>
            </a:fld>
            <a:endParaRPr lang="en-US" altLang="zh-CN"/>
          </a:p>
        </p:txBody>
      </p:sp>
    </p:spTree>
    <p:extLst>
      <p:ext uri="{BB962C8B-B14F-4D97-AF65-F5344CB8AC3E}">
        <p14:creationId xmlns:p14="http://schemas.microsoft.com/office/powerpoint/2010/main" val="5662895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杂质分为两种：施主杂质和受主杂质。施主杂质在能隙中提供带有电子的杂质能级，例如在</a:t>
            </a:r>
            <a:r>
              <a:rPr lang="en-US" altLang="zh-CN" sz="1200" kern="1200">
                <a:solidFill>
                  <a:schemeClr val="tx1"/>
                </a:solidFill>
                <a:effectLst/>
                <a:latin typeface="Arial" panose="020B0604020202020204" pitchFamily="34" charset="0"/>
                <a:ea typeface="宋体" panose="02010600030101010101" pitchFamily="2" charset="-122"/>
                <a:cs typeface="+mn-cs"/>
              </a:rPr>
              <a:t>Si</a:t>
            </a:r>
            <a:r>
              <a:rPr lang="zh-CN" altLang="zh-CN" sz="1200" kern="1200">
                <a:solidFill>
                  <a:schemeClr val="tx1"/>
                </a:solidFill>
                <a:effectLst/>
                <a:latin typeface="Arial" panose="020B0604020202020204" pitchFamily="34" charset="0"/>
                <a:ea typeface="宋体" panose="02010600030101010101" pitchFamily="2" charset="-122"/>
                <a:cs typeface="+mn-cs"/>
              </a:rPr>
              <a:t>或</a:t>
            </a:r>
            <a:r>
              <a:rPr lang="en-US" altLang="zh-CN" sz="1200" kern="1200">
                <a:solidFill>
                  <a:schemeClr val="tx1"/>
                </a:solidFill>
                <a:effectLst/>
                <a:latin typeface="Arial" panose="020B0604020202020204" pitchFamily="34" charset="0"/>
                <a:ea typeface="宋体" panose="02010600030101010101" pitchFamily="2" charset="-122"/>
                <a:cs typeface="+mn-cs"/>
              </a:rPr>
              <a:t>Ge</a:t>
            </a:r>
            <a:r>
              <a:rPr lang="zh-CN" altLang="zh-CN" sz="1200" kern="1200">
                <a:solidFill>
                  <a:schemeClr val="tx1"/>
                </a:solidFill>
                <a:effectLst/>
                <a:latin typeface="Arial" panose="020B0604020202020204" pitchFamily="34" charset="0"/>
                <a:ea typeface="宋体" panose="02010600030101010101" pitchFamily="2" charset="-122"/>
                <a:cs typeface="+mn-cs"/>
              </a:rPr>
              <a:t>中加入少量的五价元素</a:t>
            </a:r>
            <a:r>
              <a:rPr lang="en-US" altLang="zh-CN" sz="1200" kern="1200">
                <a:solidFill>
                  <a:schemeClr val="tx1"/>
                </a:solidFill>
                <a:effectLst/>
                <a:latin typeface="Arial" panose="020B0604020202020204" pitchFamily="34" charset="0"/>
                <a:ea typeface="宋体" panose="02010600030101010101" pitchFamily="2" charset="-122"/>
                <a:cs typeface="+mn-cs"/>
              </a:rPr>
              <a:t>P</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As</a:t>
            </a:r>
            <a:r>
              <a:rPr lang="zh-CN" altLang="zh-CN" sz="1200" kern="1200">
                <a:solidFill>
                  <a:schemeClr val="tx1"/>
                </a:solidFill>
                <a:effectLst/>
                <a:latin typeface="Arial" panose="020B0604020202020204" pitchFamily="34" charset="0"/>
                <a:ea typeface="宋体" panose="02010600030101010101" pitchFamily="2" charset="-122"/>
                <a:cs typeface="+mn-cs"/>
              </a:rPr>
              <a:t>或</a:t>
            </a:r>
            <a:r>
              <a:rPr lang="en-US" altLang="zh-CN" sz="1200" kern="1200">
                <a:solidFill>
                  <a:schemeClr val="tx1"/>
                </a:solidFill>
                <a:effectLst/>
                <a:latin typeface="Arial" panose="020B0604020202020204" pitchFamily="34" charset="0"/>
                <a:ea typeface="宋体" panose="02010600030101010101" pitchFamily="2" charset="-122"/>
                <a:cs typeface="+mn-cs"/>
              </a:rPr>
              <a:t>Sb</a:t>
            </a:r>
            <a:r>
              <a:rPr lang="zh-CN" altLang="zh-CN" sz="1200" kern="1200">
                <a:solidFill>
                  <a:schemeClr val="tx1"/>
                </a:solidFill>
                <a:effectLst/>
                <a:latin typeface="Arial" panose="020B0604020202020204" pitchFamily="34" charset="0"/>
                <a:ea typeface="宋体" panose="02010600030101010101" pitchFamily="2" charset="-122"/>
                <a:cs typeface="+mn-cs"/>
              </a:rPr>
              <a:t>，或在</a:t>
            </a:r>
            <a:r>
              <a:rPr lang="en-US" altLang="zh-CN" sz="1200" kern="1200">
                <a:solidFill>
                  <a:schemeClr val="tx1"/>
                </a:solidFill>
                <a:effectLst/>
                <a:latin typeface="Arial" panose="020B0604020202020204" pitchFamily="34" charset="0"/>
                <a:ea typeface="宋体" panose="02010600030101010101" pitchFamily="2" charset="-122"/>
                <a:cs typeface="+mn-cs"/>
              </a:rPr>
              <a:t>GaAs</a:t>
            </a:r>
            <a:r>
              <a:rPr lang="zh-CN" altLang="zh-CN" sz="1200" kern="1200">
                <a:solidFill>
                  <a:schemeClr val="tx1"/>
                </a:solidFill>
                <a:effectLst/>
                <a:latin typeface="Arial" panose="020B0604020202020204" pitchFamily="34" charset="0"/>
                <a:ea typeface="宋体" panose="02010600030101010101" pitchFamily="2" charset="-122"/>
                <a:cs typeface="+mn-cs"/>
              </a:rPr>
              <a:t>中用Ⅵ族元素（</a:t>
            </a:r>
            <a:r>
              <a:rPr lang="en-US" altLang="zh-CN" sz="1200" kern="1200">
                <a:solidFill>
                  <a:schemeClr val="tx1"/>
                </a:solidFill>
                <a:effectLst/>
                <a:latin typeface="Arial" panose="020B0604020202020204" pitchFamily="34" charset="0"/>
                <a:ea typeface="宋体" panose="02010600030101010101" pitchFamily="2" charset="-122"/>
                <a:cs typeface="+mn-cs"/>
              </a:rPr>
              <a:t>S</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Se</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Te</a:t>
            </a:r>
            <a:r>
              <a:rPr lang="zh-CN" altLang="zh-CN" sz="1200" kern="1200">
                <a:solidFill>
                  <a:schemeClr val="tx1"/>
                </a:solidFill>
                <a:effectLst/>
                <a:latin typeface="Arial" panose="020B0604020202020204" pitchFamily="34" charset="0"/>
                <a:ea typeface="宋体" panose="02010600030101010101" pitchFamily="2" charset="-122"/>
                <a:cs typeface="+mn-cs"/>
              </a:rPr>
              <a:t>）替代</a:t>
            </a:r>
            <a:r>
              <a:rPr lang="en-US" altLang="zh-CN" sz="1200" kern="1200">
                <a:solidFill>
                  <a:schemeClr val="tx1"/>
                </a:solidFill>
                <a:effectLst/>
                <a:latin typeface="Arial" panose="020B0604020202020204" pitchFamily="34" charset="0"/>
                <a:ea typeface="宋体" panose="02010600030101010101" pitchFamily="2" charset="-122"/>
                <a:cs typeface="+mn-cs"/>
              </a:rPr>
              <a:t>As</a:t>
            </a:r>
            <a:r>
              <a:rPr lang="zh-CN" altLang="zh-CN" sz="1200" kern="1200">
                <a:solidFill>
                  <a:schemeClr val="tx1"/>
                </a:solidFill>
                <a:effectLst/>
                <a:latin typeface="Arial" panose="020B0604020202020204" pitchFamily="34" charset="0"/>
                <a:ea typeface="宋体" panose="02010600030101010101" pitchFamily="2" charset="-122"/>
                <a:cs typeface="+mn-cs"/>
              </a:rPr>
              <a:t>；</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103</a:t>
            </a:fld>
            <a:endParaRPr lang="en-US" altLang="zh-CN"/>
          </a:p>
        </p:txBody>
      </p:sp>
    </p:spTree>
    <p:extLst>
      <p:ext uri="{BB962C8B-B14F-4D97-AF65-F5344CB8AC3E}">
        <p14:creationId xmlns:p14="http://schemas.microsoft.com/office/powerpoint/2010/main" val="39424059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如图所示，施主杂质的束缚能级一般位于能隙中靠近导带的位置，距离导带底</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的能差</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很小，通常只有百分之几电子伏特。电子由施主能级激发到导带远比价带激发容易，电子很容易摆脱施主杂质的束缚而跃迁到导带运动，即只要给施主杂质能级上的电子以</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大小的能量，就可以将它激发到导带中。这里</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称为束缚能，也称为电离能。含有施主杂质的半导体称为</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型半导体的导电几乎完全依靠施主杂质能级热激发到导带的电子，电子的浓度大于空穴的浓度，电子为多数载流子（简称多子），空穴为少数载流子（简称少子）。</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如图所示，施主杂质的束缚能级一般位于能隙中靠近导带的位置，距离导带底</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的能差</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很小，通常只有百分之几电子伏特。电子由施主能级激发到导带远比价带激发容易，电子很容易摆脱施主杂质的束缚而跃迁到导带运动，即只要给施主杂质能级上的电子以</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大小的能量，就可以将它激发到导带中。这里</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称为束缚能，也称为电离能。含有施主杂质的半导体称为</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𝑁</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𝑁</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型半导体的导电几乎完全依靠施主杂质能级热激发到导带的电子，电子的浓度大于空穴的浓度，电子为多数载流子（简称多子），空穴为少数载流子（简称少子）。</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104</a:t>
            </a:fld>
            <a:endParaRPr lang="en-US" altLang="zh-CN"/>
          </a:p>
        </p:txBody>
      </p:sp>
    </p:spTree>
    <p:extLst>
      <p:ext uri="{BB962C8B-B14F-4D97-AF65-F5344CB8AC3E}">
        <p14:creationId xmlns:p14="http://schemas.microsoft.com/office/powerpoint/2010/main" val="6412283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在能隙中提供空能级的杂质称为受主杂质，例如在</a:t>
            </a:r>
            <a:r>
              <a:rPr lang="en-US" altLang="zh-CN" sz="1200" kern="1200">
                <a:solidFill>
                  <a:schemeClr val="tx1"/>
                </a:solidFill>
                <a:effectLst/>
                <a:latin typeface="Arial" panose="020B0604020202020204" pitchFamily="34" charset="0"/>
                <a:ea typeface="宋体" panose="02010600030101010101" pitchFamily="2" charset="-122"/>
                <a:cs typeface="+mn-cs"/>
              </a:rPr>
              <a:t>Si</a:t>
            </a:r>
            <a:r>
              <a:rPr lang="zh-CN" altLang="zh-CN" sz="1200" kern="1200">
                <a:solidFill>
                  <a:schemeClr val="tx1"/>
                </a:solidFill>
                <a:effectLst/>
                <a:latin typeface="Arial" panose="020B0604020202020204" pitchFamily="34" charset="0"/>
                <a:ea typeface="宋体" panose="02010600030101010101" pitchFamily="2" charset="-122"/>
                <a:cs typeface="+mn-cs"/>
              </a:rPr>
              <a:t>或</a:t>
            </a:r>
            <a:r>
              <a:rPr lang="en-US" altLang="zh-CN" sz="1200" kern="1200">
                <a:solidFill>
                  <a:schemeClr val="tx1"/>
                </a:solidFill>
                <a:effectLst/>
                <a:latin typeface="Arial" panose="020B0604020202020204" pitchFamily="34" charset="0"/>
                <a:ea typeface="宋体" panose="02010600030101010101" pitchFamily="2" charset="-122"/>
                <a:cs typeface="+mn-cs"/>
              </a:rPr>
              <a:t>Ge</a:t>
            </a:r>
            <a:r>
              <a:rPr lang="zh-CN" altLang="zh-CN" sz="1200" kern="1200">
                <a:solidFill>
                  <a:schemeClr val="tx1"/>
                </a:solidFill>
                <a:effectLst/>
                <a:latin typeface="Arial" panose="020B0604020202020204" pitchFamily="34" charset="0"/>
                <a:ea typeface="宋体" panose="02010600030101010101" pitchFamily="2" charset="-122"/>
                <a:cs typeface="+mn-cs"/>
              </a:rPr>
              <a:t>中掺入少量的三价元素</a:t>
            </a:r>
            <a:r>
              <a:rPr lang="en-US" altLang="zh-CN" sz="1200" kern="1200">
                <a:solidFill>
                  <a:schemeClr val="tx1"/>
                </a:solidFill>
                <a:effectLst/>
                <a:latin typeface="Arial" panose="020B0604020202020204" pitchFamily="34" charset="0"/>
                <a:ea typeface="宋体" panose="02010600030101010101" pitchFamily="2" charset="-122"/>
                <a:cs typeface="+mn-cs"/>
              </a:rPr>
              <a:t>B</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Al</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In</a:t>
            </a:r>
            <a:r>
              <a:rPr lang="zh-CN" altLang="zh-CN" sz="1200" kern="1200">
                <a:solidFill>
                  <a:schemeClr val="tx1"/>
                </a:solidFill>
                <a:effectLst/>
                <a:latin typeface="Arial" panose="020B0604020202020204" pitchFamily="34" charset="0"/>
                <a:ea typeface="宋体" panose="02010600030101010101" pitchFamily="2" charset="-122"/>
                <a:cs typeface="+mn-cs"/>
              </a:rPr>
              <a:t>，或在</a:t>
            </a:r>
            <a:r>
              <a:rPr lang="en-US" altLang="zh-CN" sz="1200" kern="1200">
                <a:solidFill>
                  <a:schemeClr val="tx1"/>
                </a:solidFill>
                <a:effectLst/>
                <a:latin typeface="Arial" panose="020B0604020202020204" pitchFamily="34" charset="0"/>
                <a:ea typeface="宋体" panose="02010600030101010101" pitchFamily="2" charset="-122"/>
                <a:cs typeface="+mn-cs"/>
              </a:rPr>
              <a:t>GaAs</a:t>
            </a:r>
            <a:r>
              <a:rPr lang="zh-CN" altLang="zh-CN" sz="1200" kern="1200">
                <a:solidFill>
                  <a:schemeClr val="tx1"/>
                </a:solidFill>
                <a:effectLst/>
                <a:latin typeface="Arial" panose="020B0604020202020204" pitchFamily="34" charset="0"/>
                <a:ea typeface="宋体" panose="02010600030101010101" pitchFamily="2" charset="-122"/>
                <a:cs typeface="+mn-cs"/>
              </a:rPr>
              <a:t>中用Ⅱ族元素（</a:t>
            </a:r>
            <a:r>
              <a:rPr lang="en-US" altLang="zh-CN" sz="1200" kern="1200">
                <a:solidFill>
                  <a:schemeClr val="tx1"/>
                </a:solidFill>
                <a:effectLst/>
                <a:latin typeface="Arial" panose="020B0604020202020204" pitchFamily="34" charset="0"/>
                <a:ea typeface="宋体" panose="02010600030101010101" pitchFamily="2" charset="-122"/>
                <a:cs typeface="+mn-cs"/>
              </a:rPr>
              <a:t>Zn</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Be</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Mg</a:t>
            </a:r>
            <a:r>
              <a:rPr lang="zh-CN" altLang="zh-CN" sz="1200" kern="1200">
                <a:solidFill>
                  <a:schemeClr val="tx1"/>
                </a:solidFill>
                <a:effectLst/>
                <a:latin typeface="Arial" panose="020B0604020202020204" pitchFamily="34" charset="0"/>
                <a:ea typeface="宋体" panose="02010600030101010101" pitchFamily="2" charset="-122"/>
                <a:cs typeface="+mn-cs"/>
              </a:rPr>
              <a:t>）替代</a:t>
            </a:r>
            <a:r>
              <a:rPr lang="en-US" altLang="zh-CN" sz="1200" kern="1200">
                <a:solidFill>
                  <a:schemeClr val="tx1"/>
                </a:solidFill>
                <a:effectLst/>
                <a:latin typeface="Arial" panose="020B0604020202020204" pitchFamily="34" charset="0"/>
                <a:ea typeface="宋体" panose="02010600030101010101" pitchFamily="2" charset="-122"/>
                <a:cs typeface="+mn-cs"/>
              </a:rPr>
              <a:t>Ga</a:t>
            </a:r>
            <a:r>
              <a:rPr lang="zh-CN" altLang="zh-CN" sz="1200" kern="1200">
                <a:solidFill>
                  <a:schemeClr val="tx1"/>
                </a:solidFill>
                <a:effectLst/>
                <a:latin typeface="Arial" panose="020B0604020202020204" pitchFamily="34" charset="0"/>
                <a:ea typeface="宋体" panose="02010600030101010101" pitchFamily="2" charset="-122"/>
                <a:cs typeface="+mn-cs"/>
              </a:rPr>
              <a:t>。</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105</a:t>
            </a:fld>
            <a:endParaRPr lang="en-US" altLang="zh-CN"/>
          </a:p>
        </p:txBody>
      </p:sp>
    </p:spTree>
    <p:extLst>
      <p:ext uri="{BB962C8B-B14F-4D97-AF65-F5344CB8AC3E}">
        <p14:creationId xmlns:p14="http://schemas.microsoft.com/office/powerpoint/2010/main" val="3022839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掺入受主杂质的情况则与</a:t>
                </a:r>
                <a:r>
                  <a:rPr lang="zh-CN" altLang="en-US" sz="1200" kern="1200" dirty="0">
                    <a:solidFill>
                      <a:schemeClr val="tx1"/>
                    </a:solidFill>
                    <a:effectLst/>
                    <a:latin typeface="Arial" panose="020B0604020202020204" pitchFamily="34" charset="0"/>
                    <a:ea typeface="宋体" panose="02010600030101010101" pitchFamily="2" charset="-122"/>
                    <a:cs typeface="+mn-cs"/>
                  </a:rPr>
                  <a:t>施主杂质</a:t>
                </a:r>
                <a:r>
                  <a:rPr lang="zh-CN" altLang="zh-CN" sz="1200" kern="1200" dirty="0">
                    <a:solidFill>
                      <a:schemeClr val="tx1"/>
                    </a:solidFill>
                    <a:effectLst/>
                    <a:latin typeface="Arial" panose="020B0604020202020204" pitchFamily="34" charset="0"/>
                    <a:ea typeface="宋体" panose="02010600030101010101" pitchFamily="2" charset="-122"/>
                    <a:cs typeface="+mn-cs"/>
                  </a:rPr>
                  <a:t>不同。图</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给出了受主杂质能级的示意图。受主杂质的空的束缚能级也位于能隙中，但是靠近价带，束缚能级距离价带顶</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的能差</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也是只有百分之几电子伏特，电子由价带激发到受主能级比其激发到导带容易的多，电子很容易跃迁到受主能级，这个过程称为“空穴电离”，即产生一个在满带中自由运动的空穴。电子从价带激发到受主能级所需要的能量</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也称为束缚能，或电离能。含有受主杂质的半导体称为</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型半导体的导电主要依靠价带中激发的空穴完成，空穴的浓度大于电子的浓度，空穴为多子，电子为少子。</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掺入受主杂质的情况则与</a:t>
                </a:r>
                <a:r>
                  <a:rPr lang="zh-CN" altLang="en-US" sz="1200" kern="1200" dirty="0">
                    <a:solidFill>
                      <a:schemeClr val="tx1"/>
                    </a:solidFill>
                    <a:effectLst/>
                    <a:latin typeface="Arial" panose="020B0604020202020204" pitchFamily="34" charset="0"/>
                    <a:ea typeface="宋体" panose="02010600030101010101" pitchFamily="2" charset="-122"/>
                    <a:cs typeface="+mn-cs"/>
                  </a:rPr>
                  <a:t>施主杂质</a:t>
                </a:r>
                <a:r>
                  <a:rPr lang="zh-CN" altLang="zh-CN" sz="1200" kern="1200" dirty="0">
                    <a:solidFill>
                      <a:schemeClr val="tx1"/>
                    </a:solidFill>
                    <a:effectLst/>
                    <a:latin typeface="Arial" panose="020B0604020202020204" pitchFamily="34" charset="0"/>
                    <a:ea typeface="宋体" panose="02010600030101010101" pitchFamily="2" charset="-122"/>
                    <a:cs typeface="+mn-cs"/>
                  </a:rPr>
                  <a:t>不同。图</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给出了受主杂质能级的示意图。受主杂质的空的束缚能级也位于能隙中，但是靠近价带，束缚能级距离价带顶</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的能差</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也是只有百分之几电子伏特，电子由价带激发到受主能级比其激发到导带容易的多，电子很容易跃迁到受主能级，这个过程称为“空穴电离”，即产生一个在满带中自由运动的空穴。电子从价带激发到受主能级所需要的能量</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也称为束缚能，或电离能。含有受主杂质的半导体称为</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𝑃</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𝑃</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型半导体的导电主要依靠价带中激发的空穴完成，空穴的浓度大于电子的浓度，空穴为多子，电子为少子。</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106</a:t>
            </a:fld>
            <a:endParaRPr lang="en-US" altLang="zh-CN"/>
          </a:p>
        </p:txBody>
      </p:sp>
    </p:spTree>
    <p:extLst>
      <p:ext uri="{BB962C8B-B14F-4D97-AF65-F5344CB8AC3E}">
        <p14:creationId xmlns:p14="http://schemas.microsoft.com/office/powerpoint/2010/main" val="6469368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上述替位杂质所形成的杂质能级靠近导带或价带，又称为浅能级杂质。这类杂质能级对电子或空穴的束缚能（电离能）很小，电子很容易从施主能级跃迁到导带或者由价带跃迁到受主能级，载流子将以杂质跃迁产生为主。杂质或缺陷形成施主或受主能级的过程以及它们束缚电子的机制是很复杂的，不同材料、不同杂质产生束缚态的具体原因可能很不相同。</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107</a:t>
            </a:fld>
            <a:endParaRPr lang="en-US" altLang="zh-CN"/>
          </a:p>
        </p:txBody>
      </p:sp>
    </p:spTree>
    <p:extLst>
      <p:ext uri="{BB962C8B-B14F-4D97-AF65-F5344CB8AC3E}">
        <p14:creationId xmlns:p14="http://schemas.microsoft.com/office/powerpoint/2010/main" val="13065672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还有一些杂质可以在远离导带底形成施主杂质能级或者是远离价带顶形成受主杂质能级，这类杂质称为深能级杂质。深能级杂质往往能够形成多重的杂质能级。如图所示，</a:t>
            </a:r>
            <a:r>
              <a:rPr lang="en-US" altLang="zh-CN" sz="1200" kern="1200" dirty="0">
                <a:solidFill>
                  <a:schemeClr val="tx1"/>
                </a:solidFill>
                <a:effectLst/>
                <a:latin typeface="Arial" panose="020B0604020202020204" pitchFamily="34" charset="0"/>
                <a:ea typeface="宋体" panose="02010600030101010101" pitchFamily="2" charset="-122"/>
                <a:cs typeface="+mn-cs"/>
              </a:rPr>
              <a:t>Au</a:t>
            </a:r>
            <a:r>
              <a:rPr lang="zh-CN" altLang="zh-CN" sz="1200" kern="1200" dirty="0">
                <a:solidFill>
                  <a:schemeClr val="tx1"/>
                </a:solidFill>
                <a:effectLst/>
                <a:latin typeface="Arial" panose="020B0604020202020204" pitchFamily="34" charset="0"/>
                <a:ea typeface="宋体" panose="02010600030101010101" pitchFamily="2" charset="-122"/>
                <a:cs typeface="+mn-cs"/>
              </a:rPr>
              <a:t>在</a:t>
            </a:r>
            <a:r>
              <a:rPr lang="en-US" altLang="zh-CN" sz="1200" kern="1200" dirty="0">
                <a:solidFill>
                  <a:schemeClr val="tx1"/>
                </a:solidFill>
                <a:effectLst/>
                <a:latin typeface="Arial" panose="020B0604020202020204" pitchFamily="34" charset="0"/>
                <a:ea typeface="宋体" panose="02010600030101010101" pitchFamily="2" charset="-122"/>
                <a:cs typeface="+mn-cs"/>
              </a:rPr>
              <a:t>Si</a:t>
            </a:r>
            <a:r>
              <a:rPr lang="zh-CN" altLang="zh-CN" sz="1200" kern="1200" dirty="0">
                <a:solidFill>
                  <a:schemeClr val="tx1"/>
                </a:solidFill>
                <a:effectLst/>
                <a:latin typeface="Arial" panose="020B0604020202020204" pitchFamily="34" charset="0"/>
                <a:ea typeface="宋体" panose="02010600030101010101" pitchFamily="2" charset="-122"/>
                <a:cs typeface="+mn-cs"/>
              </a:rPr>
              <a:t>中形成的施主杂质能级靠近价带，而同时还形成了靠近导带的受主杂质能级。深能级杂质作为复合中心，可以有效降低载流子的寿命，提高材料电阻率。</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108</a:t>
            </a:fld>
            <a:endParaRPr lang="en-US" altLang="zh-CN"/>
          </a:p>
        </p:txBody>
      </p:sp>
    </p:spTree>
    <p:extLst>
      <p:ext uri="{BB962C8B-B14F-4D97-AF65-F5344CB8AC3E}">
        <p14:creationId xmlns:p14="http://schemas.microsoft.com/office/powerpoint/2010/main" val="3697368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掺入杂质的半导体称为非本征半导体，这时的费米能级</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及载流子浓度均与杂质的种类和浓度有关。在一定温度下，导带中的电子可以来自施主的热电离，也可以来自价带的热激发；而价带中的空穴可以产生于带间的热激发或受主的热电离。此外，电子还可以在杂质能级之间跃迁。因此，在一定温度下，非本征半导体中两种载流子的浓度并不相同。</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掺入杂质的半导体称为非本征半导体，这时的费米能级</a:t>
                </a:r>
                <a:r>
                  <a:rPr lang="zh-CN" altLang="en-US" sz="1200" i="0" kern="1200">
                    <a:solidFill>
                      <a:schemeClr val="tx1"/>
                    </a:solidFill>
                    <a:latin typeface="Arial" panose="020B0604020202020204" pitchFamily="34" charset="0"/>
                    <a:ea typeface="宋体" panose="02010600030101010101" pitchFamily="2" charset="-122"/>
                    <a:cs typeface="+mn-cs"/>
                  </a:rPr>
                  <a:t>𝐸_𝐹</a:t>
                </a:r>
                <a:r>
                  <a:rPr lang="zh-CN" altLang="zh-CN" sz="1200" kern="1200" dirty="0">
                    <a:solidFill>
                      <a:schemeClr val="tx1"/>
                    </a:solidFill>
                    <a:effectLst/>
                    <a:latin typeface="Arial" panose="020B0604020202020204" pitchFamily="34" charset="0"/>
                    <a:ea typeface="宋体" panose="02010600030101010101" pitchFamily="2" charset="-122"/>
                    <a:cs typeface="+mn-cs"/>
                  </a:rPr>
                  <a:t>及载流子浓度均与杂质的种类和浓度有关。在一定温度下，导带中的电子可以来自施主的热电离，也可以来自价带的热激发；而价带中的空穴可以产生于带间的热激发或受主的热电离。此外，电子还可以在杂质能级之间跃迁。因此，在一定温度下，非本征半导体中两种载流子的浓度并不相同。</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109</a:t>
            </a:fld>
            <a:endParaRPr lang="en-US" altLang="zh-CN"/>
          </a:p>
        </p:txBody>
      </p:sp>
    </p:spTree>
    <p:extLst>
      <p:ext uri="{BB962C8B-B14F-4D97-AF65-F5344CB8AC3E}">
        <p14:creationId xmlns:p14="http://schemas.microsoft.com/office/powerpoint/2010/main" val="1324683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只考虑一维的情况，波包的群速度定义为：</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𝜔</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den>
                            </m:f>
                          </m:e>
                        </m:d>
                      </m:e>
                      <m: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den>
                            </m:f>
                          </m:e>
                        </m:d>
                      </m:e>
                      <m: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同时，一维情况下电子的平均速度：</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对比</a:t>
                </a:r>
                <a:r>
                  <a:rPr lang="zh-CN" altLang="en-US" sz="1200" kern="1200" dirty="0">
                    <a:solidFill>
                      <a:schemeClr val="tx1"/>
                    </a:solidFill>
                    <a:effectLst/>
                    <a:latin typeface="Arial" panose="020B0604020202020204" pitchFamily="34" charset="0"/>
                    <a:ea typeface="宋体" panose="02010600030101010101" pitchFamily="2" charset="-122"/>
                    <a:cs typeface="+mn-cs"/>
                  </a:rPr>
                  <a:t>上面两个</a:t>
                </a:r>
                <a:r>
                  <a:rPr lang="zh-CN" altLang="zh-CN" sz="1200" kern="1200" dirty="0">
                    <a:solidFill>
                      <a:schemeClr val="tx1"/>
                    </a:solidFill>
                    <a:effectLst/>
                    <a:latin typeface="Arial" panose="020B0604020202020204" pitchFamily="34" charset="0"/>
                    <a:ea typeface="宋体" panose="02010600030101010101" pitchFamily="2" charset="-122"/>
                    <a:cs typeface="+mn-cs"/>
                  </a:rPr>
                  <a:t>式</a:t>
                </a:r>
                <a:r>
                  <a:rPr lang="zh-CN" altLang="en-US" sz="1200" kern="1200" dirty="0">
                    <a:solidFill>
                      <a:schemeClr val="tx1"/>
                    </a:solidFill>
                    <a:effectLst/>
                    <a:latin typeface="Arial" panose="020B0604020202020204" pitchFamily="34" charset="0"/>
                    <a:ea typeface="宋体" panose="02010600030101010101" pitchFamily="2" charset="-122"/>
                    <a:cs typeface="+mn-cs"/>
                  </a:rPr>
                  <a:t>子，</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可知波包的群速度就等于电子的平均速度。</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只考虑一维的情况，波包的群速度定义为：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𝑣(𝑘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𝑑𝜔</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𝑑𝐸(𝑘)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同时，一维情况下电子的平均速度：</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𝑣</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𝑚 𝑝=ℏ𝑘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𝑚=ℏ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𝑚</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𝑚</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𝑑𝐸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𝑑𝐸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a:t>
                </a:r>
                <a:r>
                  <a:rPr lang="en-US" altLang="zh-CN" sz="1200" kern="1200">
                    <a:solidFill>
                      <a:schemeClr val="tx1"/>
                    </a:solidFill>
                    <a:effectLst/>
                    <a:latin typeface="Arial" panose="020B0604020202020204" pitchFamily="34" charset="0"/>
                    <a:ea typeface="宋体" panose="02010600030101010101" pitchFamily="2" charset="-122"/>
                    <a:cs typeface="+mn-cs"/>
                  </a:rPr>
                  <a:t> 	 (4-6)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对比式（</a:t>
                </a:r>
                <a:r>
                  <a:rPr lang="en-US" altLang="zh-CN" sz="1200" kern="1200">
                    <a:solidFill>
                      <a:schemeClr val="tx1"/>
                    </a:solidFill>
                    <a:effectLst/>
                    <a:latin typeface="Arial" panose="020B0604020202020204" pitchFamily="34" charset="0"/>
                    <a:ea typeface="宋体" panose="02010600030101010101" pitchFamily="2" charset="-122"/>
                    <a:cs typeface="+mn-cs"/>
                  </a:rPr>
                  <a:t>4-5</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en-US" altLang="zh-CN" sz="1200" kern="1200">
                    <a:solidFill>
                      <a:schemeClr val="tx1"/>
                    </a:solidFill>
                    <a:effectLst/>
                    <a:latin typeface="Arial" panose="020B0604020202020204" pitchFamily="34" charset="0"/>
                    <a:ea typeface="宋体" panose="02010600030101010101" pitchFamily="2" charset="-122"/>
                    <a:cs typeface="+mn-cs"/>
                  </a:rPr>
                  <a:t>4-6</a:t>
                </a:r>
                <a:r>
                  <a:rPr lang="zh-CN" altLang="zh-CN" sz="1200" kern="1200">
                    <a:solidFill>
                      <a:schemeClr val="tx1"/>
                    </a:solidFill>
                    <a:effectLst/>
                    <a:latin typeface="Arial" panose="020B0604020202020204" pitchFamily="34" charset="0"/>
                    <a:ea typeface="宋体" panose="02010600030101010101" pitchFamily="2" charset="-122"/>
                    <a:cs typeface="+mn-cs"/>
                  </a:rPr>
                  <a:t>）可知波包的群速度就等于电子的平均速度。</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a:t>
            </a:fld>
            <a:endParaRPr lang="en-US" altLang="zh-CN"/>
          </a:p>
        </p:txBody>
      </p:sp>
    </p:spTree>
    <p:extLst>
      <p:ext uri="{BB962C8B-B14F-4D97-AF65-F5344CB8AC3E}">
        <p14:creationId xmlns:p14="http://schemas.microsoft.com/office/powerpoint/2010/main" val="8182145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下面具体分析非本征半导体中的载流子浓度。先看</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型半导体的情况。设半导体中只含一种施主杂质，浓度为</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r>
                      <a:rPr lang="en-US" altLang="zh-CN" sz="1200" b="0" i="1" kern="1200" baseline="-25000" smtClean="0">
                        <a:solidFill>
                          <a:schemeClr val="tx1"/>
                        </a:solidFill>
                        <a:effectLst/>
                        <a:latin typeface="Cambria Math" panose="02040503050406030204" pitchFamily="18" charset="0"/>
                        <a:ea typeface="宋体" panose="02010600030101010101" pitchFamily="2" charset="-122"/>
                        <a:cs typeface="+mn-cs"/>
                      </a:rPr>
                      <m:t>𝐷</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，形成的施主杂质能级为</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baseline="-25000" smtClean="0">
                        <a:solidFill>
                          <a:schemeClr val="tx1"/>
                        </a:solidFill>
                        <a:effectLst/>
                        <a:latin typeface="Cambria Math" panose="02040503050406030204" pitchFamily="18" charset="0"/>
                        <a:ea typeface="宋体" panose="02010600030101010101" pitchFamily="2" charset="-122"/>
                        <a:cs typeface="+mn-cs"/>
                      </a:rPr>
                      <m:t>𝐷</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，电子占有施主能级的几率依然由费米分布函数</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决定。室温下载流子主要来源为施主杂质能级上激发的电子。这时导带中电子数目显然和空的施主能级的数目相等： </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e>
                        </m:d>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den>
                        </m:f>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下面具体分析非本征半导体中的载流子浓度。先看</a:t>
                </a:r>
                <a:r>
                  <a:rPr lang="en-US" altLang="zh-CN" sz="1200" i="1" kern="1200">
                    <a:solidFill>
                      <a:schemeClr val="tx1"/>
                    </a:solidFill>
                    <a:effectLst/>
                    <a:latin typeface="Arial" panose="020B0604020202020204" pitchFamily="34" charset="0"/>
                    <a:ea typeface="宋体" panose="02010600030101010101" pitchFamily="2" charset="-122"/>
                    <a:cs typeface="+mn-cs"/>
                  </a:rPr>
                  <a:t>N</a:t>
                </a:r>
                <a:r>
                  <a:rPr lang="zh-CN" altLang="zh-CN" sz="1200" kern="1200">
                    <a:solidFill>
                      <a:schemeClr val="tx1"/>
                    </a:solidFill>
                    <a:effectLst/>
                    <a:latin typeface="Arial" panose="020B0604020202020204" pitchFamily="34" charset="0"/>
                    <a:ea typeface="宋体" panose="02010600030101010101" pitchFamily="2" charset="-122"/>
                    <a:cs typeface="+mn-cs"/>
                  </a:rPr>
                  <a:t>型半导体的情况。设半导体中只含一种施主杂质，浓度为</a:t>
                </a:r>
                <a:r>
                  <a:rPr lang="en-US" altLang="zh-CN" sz="1200" i="1" kern="1200">
                    <a:solidFill>
                      <a:schemeClr val="tx1"/>
                    </a:solidFill>
                    <a:effectLst/>
                    <a:latin typeface="Arial" panose="020B0604020202020204" pitchFamily="34" charset="0"/>
                    <a:ea typeface="宋体" panose="02010600030101010101" pitchFamily="2" charset="-122"/>
                    <a:cs typeface="+mn-cs"/>
                  </a:rPr>
                  <a:t>N</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D</a:t>
                </a:r>
                <a:r>
                  <a:rPr lang="zh-CN" altLang="zh-CN" sz="1200" kern="1200">
                    <a:solidFill>
                      <a:schemeClr val="tx1"/>
                    </a:solidFill>
                    <a:effectLst/>
                    <a:latin typeface="Arial" panose="020B0604020202020204" pitchFamily="34" charset="0"/>
                    <a:ea typeface="宋体" panose="02010600030101010101" pitchFamily="2" charset="-122"/>
                    <a:cs typeface="+mn-cs"/>
                  </a:rPr>
                  <a:t>，形成的施主杂质能级为</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D</a:t>
                </a:r>
                <a:r>
                  <a:rPr lang="zh-CN" altLang="zh-CN" sz="1200" kern="1200">
                    <a:solidFill>
                      <a:schemeClr val="tx1"/>
                    </a:solidFill>
                    <a:effectLst/>
                    <a:latin typeface="Arial" panose="020B0604020202020204" pitchFamily="34" charset="0"/>
                    <a:ea typeface="宋体" panose="02010600030101010101" pitchFamily="2" charset="-122"/>
                    <a:cs typeface="+mn-cs"/>
                  </a:rPr>
                  <a:t>，电子占有施主能级的几率依然由费米分布函数</a:t>
                </a:r>
                <a:r>
                  <a:rPr lang="en-US" altLang="zh-CN" sz="1200" i="0" kern="1200">
                    <a:solidFill>
                      <a:schemeClr val="tx1"/>
                    </a:solidFill>
                    <a:effectLst/>
                    <a:latin typeface="Arial" panose="020B0604020202020204" pitchFamily="34" charset="0"/>
                    <a:ea typeface="宋体" panose="02010600030101010101" pitchFamily="2" charset="-122"/>
                    <a:cs typeface="+mn-cs"/>
                  </a:rPr>
                  <a:t>𝑓</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 )</a:t>
                </a:r>
                <a:r>
                  <a:rPr lang="zh-CN" altLang="zh-CN" sz="1200" kern="1200">
                    <a:solidFill>
                      <a:schemeClr val="tx1"/>
                    </a:solidFill>
                    <a:effectLst/>
                    <a:latin typeface="Arial" panose="020B0604020202020204" pitchFamily="34" charset="0"/>
                    <a:ea typeface="宋体" panose="02010600030101010101" pitchFamily="2" charset="-122"/>
                    <a:cs typeface="+mn-cs"/>
                  </a:rPr>
                  <a:t>决定。室温下载流子主要来源为施主杂质能级上激发的电子。这时导带中电子数目显然和空的施主能级的数目相等： </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1−𝑓</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 )]=𝑁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(4-79)</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110</a:t>
            </a:fld>
            <a:endParaRPr lang="en-US" altLang="zh-CN"/>
          </a:p>
        </p:txBody>
      </p:sp>
    </p:spTree>
    <p:extLst>
      <p:ext uri="{BB962C8B-B14F-4D97-AF65-F5344CB8AC3E}">
        <p14:creationId xmlns:p14="http://schemas.microsoft.com/office/powerpoint/2010/main" val="17807876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与</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的关系</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den>
                        </m:f>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den>
                        </m:f>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代入式得</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i="1" kern="1200">
                    <a:solidFill>
                      <a:schemeClr val="tx1"/>
                    </a:solidFill>
                    <a:effectLst/>
                    <a:latin typeface="Arial" panose="020B0604020202020204" pitchFamily="34" charset="0"/>
                    <a:ea typeface="宋体" panose="02010600030101010101" pitchFamily="2" charset="-122"/>
                    <a:cs typeface="+mn-cs"/>
                  </a:rPr>
                  <a:t>n</a:t>
                </a:r>
                <a:r>
                  <a:rPr lang="zh-CN" altLang="zh-CN" sz="1200" kern="1200">
                    <a:solidFill>
                      <a:schemeClr val="tx1"/>
                    </a:solidFill>
                    <a:effectLst/>
                    <a:latin typeface="Arial" panose="020B0604020202020204" pitchFamily="34" charset="0"/>
                    <a:ea typeface="宋体" panose="02010600030101010101" pitchFamily="2" charset="-122"/>
                    <a:cs typeface="+mn-cs"/>
                  </a:rPr>
                  <a:t>与</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F</a:t>
                </a:r>
                <a:r>
                  <a:rPr lang="zh-CN" altLang="zh-CN" sz="1200" kern="1200">
                    <a:solidFill>
                      <a:schemeClr val="tx1"/>
                    </a:solidFill>
                    <a:effectLst/>
                    <a:latin typeface="Arial" panose="020B0604020202020204" pitchFamily="34" charset="0"/>
                    <a:ea typeface="宋体" panose="02010600030101010101" pitchFamily="2" charset="-122"/>
                    <a:cs typeface="+mn-cs"/>
                  </a:rPr>
                  <a:t>的关系</a:t>
                </a:r>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(4-80)</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代入式（</a:t>
                </a:r>
                <a:r>
                  <a:rPr lang="en-US" altLang="zh-CN" sz="1200" kern="1200">
                    <a:solidFill>
                      <a:schemeClr val="tx1"/>
                    </a:solidFill>
                    <a:effectLst/>
                    <a:latin typeface="Arial" panose="020B0604020202020204" pitchFamily="34" charset="0"/>
                    <a:ea typeface="宋体" panose="02010600030101010101" pitchFamily="2" charset="-122"/>
                    <a:cs typeface="+mn-cs"/>
                  </a:rPr>
                  <a:t>4-79</a:t>
                </a:r>
                <a:r>
                  <a:rPr lang="zh-CN" altLang="zh-CN" sz="1200" kern="1200">
                    <a:solidFill>
                      <a:schemeClr val="tx1"/>
                    </a:solidFill>
                    <a:effectLst/>
                    <a:latin typeface="Arial" panose="020B0604020202020204" pitchFamily="34" charset="0"/>
                    <a:ea typeface="宋体" panose="02010600030101010101" pitchFamily="2" charset="-122"/>
                    <a:cs typeface="+mn-cs"/>
                  </a:rPr>
                  <a:t>），得</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(4-81)</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2+𝑛−𝑁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𝐷=0</a:t>
                </a:r>
                <a:r>
                  <a:rPr lang="en-US" altLang="zh-CN" sz="1200" kern="1200">
                    <a:solidFill>
                      <a:schemeClr val="tx1"/>
                    </a:solidFill>
                    <a:effectLst/>
                    <a:latin typeface="Arial" panose="020B0604020202020204" pitchFamily="34" charset="0"/>
                    <a:ea typeface="宋体" panose="02010600030101010101" pitchFamily="2" charset="-122"/>
                    <a:cs typeface="+mn-cs"/>
                  </a:rPr>
                  <a:t> 	(4-82)</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111</a:t>
            </a:fld>
            <a:endParaRPr lang="en-US" altLang="zh-CN"/>
          </a:p>
        </p:txBody>
      </p:sp>
    </p:spTree>
    <p:extLst>
      <p:ext uri="{BB962C8B-B14F-4D97-AF65-F5344CB8AC3E}">
        <p14:creationId xmlns:p14="http://schemas.microsoft.com/office/powerpoint/2010/main" val="3479393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解</a:t>
                </a:r>
                <a:r>
                  <a:rPr lang="zh-CN" altLang="en-US" sz="1200" kern="1200" dirty="0">
                    <a:solidFill>
                      <a:schemeClr val="tx1"/>
                    </a:solidFill>
                    <a:effectLst/>
                    <a:latin typeface="Arial" panose="020B0604020202020204" pitchFamily="34" charset="0"/>
                    <a:ea typeface="宋体" panose="02010600030101010101" pitchFamily="2" charset="-122"/>
                    <a:cs typeface="+mn-cs"/>
                  </a:rPr>
                  <a:t>一元二次</a:t>
                </a:r>
                <a:r>
                  <a:rPr lang="zh-CN" altLang="zh-CN" sz="1200" kern="1200" dirty="0">
                    <a:solidFill>
                      <a:schemeClr val="tx1"/>
                    </a:solidFill>
                    <a:effectLst/>
                    <a:latin typeface="Arial" panose="020B0604020202020204" pitchFamily="34" charset="0"/>
                    <a:ea typeface="宋体" panose="02010600030101010101" pitchFamily="2" charset="-122"/>
                    <a:cs typeface="+mn-cs"/>
                  </a:rPr>
                  <a:t>方程，考虑</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是正数，只能取正号的根，则有：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𝑏</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−4</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𝑎𝑐</m:t>
                                </m:r>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1/2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1+4</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e>
                                </m:d>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1/2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e>
                        </m:d>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当温度</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𝑇</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很低时，只有少量施主电离激发电子。这时</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4</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e>
                    </m:d>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所以：</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4</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e>
                                </m:d>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1/2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e>
                        </m:d>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1/2</m:t>
                        </m:r>
                      </m:sup>
                    </m:s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一般室温下热激发到导带的电子浓度符合上式，按指数关系随温度升高而增加。</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解方程（</a:t>
                </a:r>
                <a:r>
                  <a:rPr lang="en-US" altLang="zh-CN" sz="1200" kern="1200">
                    <a:solidFill>
                      <a:schemeClr val="tx1"/>
                    </a:solidFill>
                    <a:effectLst/>
                    <a:latin typeface="Arial" panose="020B0604020202020204" pitchFamily="34" charset="0"/>
                    <a:ea typeface="宋体" panose="02010600030101010101" pitchFamily="2" charset="-122"/>
                    <a:cs typeface="+mn-cs"/>
                  </a:rPr>
                  <a:t>4-82</a:t>
                </a:r>
                <a:r>
                  <a:rPr lang="zh-CN" altLang="zh-CN" sz="1200" kern="1200">
                    <a:solidFill>
                      <a:schemeClr val="tx1"/>
                    </a:solidFill>
                    <a:effectLst/>
                    <a:latin typeface="Arial" panose="020B0604020202020204" pitchFamily="34" charset="0"/>
                    <a:ea typeface="宋体" panose="02010600030101010101" pitchFamily="2" charset="-122"/>
                    <a:cs typeface="+mn-cs"/>
                  </a:rPr>
                  <a:t>），考虑</a:t>
                </a:r>
                <a:r>
                  <a:rPr lang="en-US" altLang="zh-CN" sz="1200" i="1" kern="1200">
                    <a:solidFill>
                      <a:schemeClr val="tx1"/>
                    </a:solidFill>
                    <a:effectLst/>
                    <a:latin typeface="Arial" panose="020B0604020202020204" pitchFamily="34" charset="0"/>
                    <a:ea typeface="宋体" panose="02010600030101010101" pitchFamily="2" charset="-122"/>
                    <a:cs typeface="+mn-cs"/>
                  </a:rPr>
                  <a:t>n</a:t>
                </a:r>
                <a:r>
                  <a:rPr lang="zh-CN" altLang="zh-CN" sz="1200" kern="1200">
                    <a:solidFill>
                      <a:schemeClr val="tx1"/>
                    </a:solidFill>
                    <a:effectLst/>
                    <a:latin typeface="Arial" panose="020B0604020202020204" pitchFamily="34" charset="0"/>
                    <a:ea typeface="宋体" panose="02010600030101010101" pitchFamily="2" charset="-122"/>
                    <a:cs typeface="+mn-cs"/>
                  </a:rPr>
                  <a:t>是正数，只能取正号的根，则有：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2−4𝑎𝑐]</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2𝑎=</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1+4</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(4-83)</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当温度</a:t>
                </a:r>
                <a:r>
                  <a:rPr lang="en-US" altLang="zh-CN" sz="1200" i="1" kern="1200">
                    <a:solidFill>
                      <a:schemeClr val="tx1"/>
                    </a:solidFill>
                    <a:effectLst/>
                    <a:latin typeface="Arial" panose="020B0604020202020204" pitchFamily="34" charset="0"/>
                    <a:ea typeface="宋体" panose="02010600030101010101" pitchFamily="2" charset="-122"/>
                    <a:cs typeface="+mn-cs"/>
                  </a:rPr>
                  <a:t>T</a:t>
                </a:r>
                <a:r>
                  <a:rPr lang="zh-CN" altLang="zh-CN" sz="1200" kern="1200">
                    <a:solidFill>
                      <a:schemeClr val="tx1"/>
                    </a:solidFill>
                    <a:effectLst/>
                    <a:latin typeface="Arial" panose="020B0604020202020204" pitchFamily="34" charset="0"/>
                    <a:ea typeface="宋体" panose="02010600030101010101" pitchFamily="2" charset="-122"/>
                    <a:cs typeface="+mn-cs"/>
                  </a:rPr>
                  <a:t>很低时，只有少量施主电离激发电子。这时</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4</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en-US" altLang="zh-CN" sz="1200" kern="1200">
                    <a:solidFill>
                      <a:schemeClr val="tx1"/>
                    </a:solidFill>
                    <a:effectLst/>
                    <a:latin typeface="Arial" panose="020B0604020202020204" pitchFamily="34" charset="0"/>
                    <a:ea typeface="宋体" panose="02010600030101010101" pitchFamily="2" charset="-122"/>
                    <a:cs typeface="+mn-cs"/>
                  </a:rPr>
                  <a:t> 	(4-84)</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所以：</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4</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1/2</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𝑖/2𝑘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(4-85)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一般室温下热激发到导带的电子浓度符合上式，按指数关系随温度升高而增加。</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112</a:t>
            </a:fld>
            <a:endParaRPr lang="en-US" altLang="zh-CN"/>
          </a:p>
        </p:txBody>
      </p:sp>
    </p:spTree>
    <p:extLst>
      <p:ext uri="{BB962C8B-B14F-4D97-AF65-F5344CB8AC3E}">
        <p14:creationId xmlns:p14="http://schemas.microsoft.com/office/powerpoint/2010/main" val="25300313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当温度足够高，施主上的电子几乎全部激发到导带时，则有：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m:rPr>
                            <m:nor/>
                          </m:rPr>
                          <a:rPr lang="en-US" altLang="zh-CN" sz="1200" i="1" kern="1200">
                            <a:solidFill>
                              <a:schemeClr val="tx1"/>
                            </a:solidFill>
                            <a:effectLst/>
                            <a:latin typeface="Arial" panose="020B0604020202020204" pitchFamily="34" charset="0"/>
                            <a:ea typeface="宋体" panose="02010600030101010101" pitchFamily="2" charset="-122"/>
                            <a:cs typeface="+mn-cs"/>
                          </a:rPr>
                          <m:t>−</m:t>
                        </m:r>
                        <m:r>
                          <m:rPr>
                            <m:nor/>
                          </m:rPr>
                          <a:rPr lang="en-US" altLang="zh-CN" sz="1200" kern="1200">
                            <a:solidFill>
                              <a:schemeClr val="tx1"/>
                            </a:solidFill>
                            <a:effectLst/>
                            <a:latin typeface="Arial" panose="020B0604020202020204" pitchFamily="34" charset="0"/>
                            <a:ea typeface="宋体" panose="02010600030101010101" pitchFamily="2" charset="-122"/>
                            <a:cs typeface="+mn-cs"/>
                          </a:rPr>
                          <m:t>1</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1+2</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e>
                            </m:d>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d>
                      </m:num>
                      <m:den>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当温度足够高，施主上的电子几乎全部激发到导带时，则有：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en-US" altLang="zh-CN" sz="1200" kern="1200">
                    <a:solidFill>
                      <a:schemeClr val="tx1"/>
                    </a:solidFill>
                    <a:effectLst/>
                    <a:latin typeface="Arial" panose="020B0604020202020204" pitchFamily="34" charset="0"/>
                    <a:ea typeface="宋体" panose="02010600030101010101" pitchFamily="2" charset="-122"/>
                    <a:cs typeface="+mn-cs"/>
                  </a:rPr>
                  <a:t> 	(4-86)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113</a:t>
            </a:fld>
            <a:endParaRPr lang="en-US" altLang="zh-CN"/>
          </a:p>
        </p:txBody>
      </p:sp>
    </p:spTree>
    <p:extLst>
      <p:ext uri="{BB962C8B-B14F-4D97-AF65-F5344CB8AC3E}">
        <p14:creationId xmlns:p14="http://schemas.microsoft.com/office/powerpoint/2010/main" val="9620337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在非本征半导体中，</a:t>
                </a:r>
                <a:r>
                  <a:rPr lang="zh-CN" altLang="en-US" sz="1200" kern="1200" dirty="0">
                    <a:solidFill>
                      <a:schemeClr val="tx1"/>
                    </a:solidFill>
                    <a:effectLst/>
                    <a:latin typeface="Arial" panose="020B0604020202020204" pitchFamily="34" charset="0"/>
                    <a:ea typeface="宋体" panose="02010600030101010101" pitchFamily="2" charset="-122"/>
                    <a:cs typeface="+mn-cs"/>
                  </a:rPr>
                  <a:t>电子空穴浓度乘积与带隙和温度的</a:t>
                </a:r>
                <a:r>
                  <a:rPr lang="zh-CN" altLang="zh-CN" sz="1200" kern="1200" dirty="0">
                    <a:solidFill>
                      <a:schemeClr val="tx1"/>
                    </a:solidFill>
                    <a:effectLst/>
                    <a:latin typeface="Arial" panose="020B0604020202020204" pitchFamily="34" charset="0"/>
                    <a:ea typeface="宋体" panose="02010600030101010101" pitchFamily="2" charset="-122"/>
                    <a:cs typeface="+mn-cs"/>
                  </a:rPr>
                  <a:t>关系仍然是成立的，所以少数载流子空穴的浓度：</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可以写出费米能级的表达式：</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就是本征半导体的费米能级：</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kern="1200" dirty="0">
                    <a:solidFill>
                      <a:schemeClr val="tx1"/>
                    </a:solidFill>
                    <a:effectLst/>
                    <a:latin typeface="Arial" panose="020B0604020202020204" pitchFamily="34" charset="0"/>
                    <a:ea typeface="宋体" panose="02010600030101010101" pitchFamily="2" charset="-122"/>
                    <a:cs typeface="+mn-cs"/>
                  </a:rPr>
                  <a:t>可以看出</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型半导体中的费米能级的位置取决于施主杂质的浓度，施主杂质的浓度越高，费米能级越靠近导带。</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在非本征半导体中，式（</a:t>
                </a:r>
                <a:r>
                  <a:rPr lang="en-US" altLang="zh-CN" sz="1200" kern="1200">
                    <a:solidFill>
                      <a:schemeClr val="tx1"/>
                    </a:solidFill>
                    <a:effectLst/>
                    <a:latin typeface="Arial" panose="020B0604020202020204" pitchFamily="34" charset="0"/>
                    <a:ea typeface="宋体" panose="02010600030101010101" pitchFamily="2" charset="-122"/>
                    <a:cs typeface="+mn-cs"/>
                  </a:rPr>
                  <a:t>4-74</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en-US" altLang="zh-CN" sz="1200" kern="1200">
                    <a:solidFill>
                      <a:schemeClr val="tx1"/>
                    </a:solidFill>
                    <a:effectLst/>
                    <a:latin typeface="Arial" panose="020B0604020202020204" pitchFamily="34" charset="0"/>
                    <a:ea typeface="宋体" panose="02010600030101010101" pitchFamily="2" charset="-122"/>
                    <a:cs typeface="+mn-cs"/>
                  </a:rPr>
                  <a:t>4-76</a:t>
                </a:r>
                <a:r>
                  <a:rPr lang="zh-CN" altLang="zh-CN" sz="1200" kern="1200">
                    <a:solidFill>
                      <a:schemeClr val="tx1"/>
                    </a:solidFill>
                    <a:effectLst/>
                    <a:latin typeface="Arial" panose="020B0604020202020204" pitchFamily="34" charset="0"/>
                    <a:ea typeface="宋体" panose="02010600030101010101" pitchFamily="2" charset="-122"/>
                    <a:cs typeface="+mn-cs"/>
                  </a:rPr>
                  <a:t>）的关系仍然是成立的，所以少数载流子空穴的浓度：</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en-US" altLang="zh-CN" sz="1200" kern="1200">
                    <a:solidFill>
                      <a:schemeClr val="tx1"/>
                    </a:solidFill>
                    <a:effectLst/>
                    <a:latin typeface="Arial" panose="020B0604020202020204" pitchFamily="34" charset="0"/>
                    <a:ea typeface="宋体" panose="02010600030101010101" pitchFamily="2" charset="-122"/>
                    <a:cs typeface="+mn-cs"/>
                  </a:rPr>
                  <a:t> 	(4-87)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由式（</a:t>
                </a:r>
                <a:r>
                  <a:rPr lang="en-US" altLang="zh-CN" sz="1200" kern="1200">
                    <a:solidFill>
                      <a:schemeClr val="tx1"/>
                    </a:solidFill>
                    <a:effectLst/>
                    <a:latin typeface="Arial" panose="020B0604020202020204" pitchFamily="34" charset="0"/>
                    <a:ea typeface="宋体" panose="02010600030101010101" pitchFamily="2" charset="-122"/>
                    <a:cs typeface="+mn-cs"/>
                  </a:rPr>
                  <a:t>4-70</a:t>
                </a:r>
                <a:r>
                  <a:rPr lang="zh-CN" altLang="zh-CN" sz="1200" kern="1200">
                    <a:solidFill>
                      <a:schemeClr val="tx1"/>
                    </a:solidFill>
                    <a:effectLst/>
                    <a:latin typeface="Arial" panose="020B0604020202020204" pitchFamily="34" charset="0"/>
                    <a:ea typeface="宋体" panose="02010600030101010101" pitchFamily="2" charset="-122"/>
                    <a:cs typeface="+mn-cs"/>
                  </a:rPr>
                  <a:t>）可以写出费米能级的表达式：</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𝑛/𝑛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en-US" altLang="zh-CN" sz="1200" kern="1200">
                    <a:solidFill>
                      <a:schemeClr val="tx1"/>
                    </a:solidFill>
                    <a:effectLst/>
                    <a:latin typeface="Arial" panose="020B0604020202020204" pitchFamily="34" charset="0"/>
                    <a:ea typeface="宋体" panose="02010600030101010101" pitchFamily="2" charset="-122"/>
                    <a:cs typeface="+mn-cs"/>
                  </a:rPr>
                  <a:t> 	(4-88)</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其中</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a:t>
                </a:r>
                <a:r>
                  <a:rPr lang="zh-CN" altLang="zh-CN" sz="1200" kern="1200">
                    <a:solidFill>
                      <a:schemeClr val="tx1"/>
                    </a:solidFill>
                    <a:effectLst/>
                    <a:latin typeface="Arial" panose="020B0604020202020204" pitchFamily="34" charset="0"/>
                    <a:ea typeface="宋体" panose="02010600030101010101" pitchFamily="2" charset="-122"/>
                    <a:cs typeface="+mn-cs"/>
                  </a:rPr>
                  <a:t>就是本征半导体的费米能级：</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en-US" altLang="zh-CN" sz="1200" kern="1200">
                    <a:solidFill>
                      <a:schemeClr val="tx1"/>
                    </a:solidFill>
                    <a:effectLst/>
                    <a:latin typeface="Arial" panose="020B0604020202020204" pitchFamily="34" charset="0"/>
                    <a:ea typeface="宋体" panose="02010600030101010101" pitchFamily="2" charset="-122"/>
                    <a:cs typeface="+mn-cs"/>
                  </a:rPr>
                  <a:t> 	(4-89)</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式（</a:t>
                </a:r>
                <a:r>
                  <a:rPr lang="en-US" altLang="zh-CN" sz="1200" kern="1200">
                    <a:solidFill>
                      <a:schemeClr val="tx1"/>
                    </a:solidFill>
                    <a:effectLst/>
                    <a:latin typeface="Arial" panose="020B0604020202020204" pitchFamily="34" charset="0"/>
                    <a:ea typeface="宋体" panose="02010600030101010101" pitchFamily="2" charset="-122"/>
                    <a:cs typeface="+mn-cs"/>
                  </a:rPr>
                  <a:t>4-88</a:t>
                </a:r>
                <a:r>
                  <a:rPr lang="zh-CN" altLang="zh-CN" sz="1200" kern="1200">
                    <a:solidFill>
                      <a:schemeClr val="tx1"/>
                    </a:solidFill>
                    <a:effectLst/>
                    <a:latin typeface="Arial" panose="020B0604020202020204" pitchFamily="34" charset="0"/>
                    <a:ea typeface="宋体" panose="02010600030101010101" pitchFamily="2" charset="-122"/>
                    <a:cs typeface="+mn-cs"/>
                  </a:rPr>
                  <a:t>）表明，</a:t>
                </a:r>
                <a:r>
                  <a:rPr lang="en-US" altLang="zh-CN" sz="1200" i="1" kern="1200">
                    <a:solidFill>
                      <a:schemeClr val="tx1"/>
                    </a:solidFill>
                    <a:effectLst/>
                    <a:latin typeface="Arial" panose="020B0604020202020204" pitchFamily="34" charset="0"/>
                    <a:ea typeface="宋体" panose="02010600030101010101" pitchFamily="2" charset="-122"/>
                    <a:cs typeface="+mn-cs"/>
                  </a:rPr>
                  <a:t>N</a:t>
                </a:r>
                <a:r>
                  <a:rPr lang="zh-CN" altLang="zh-CN" sz="1200" kern="1200">
                    <a:solidFill>
                      <a:schemeClr val="tx1"/>
                    </a:solidFill>
                    <a:effectLst/>
                    <a:latin typeface="Arial" panose="020B0604020202020204" pitchFamily="34" charset="0"/>
                    <a:ea typeface="宋体" panose="02010600030101010101" pitchFamily="2" charset="-122"/>
                    <a:cs typeface="+mn-cs"/>
                  </a:rPr>
                  <a:t>型半导体中的费米能级的位置取决于施主杂质的浓度，施主杂质的浓度越高，费米能级越靠近导带。</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114</a:t>
            </a:fld>
            <a:endParaRPr lang="en-US" altLang="zh-CN"/>
          </a:p>
        </p:txBody>
      </p:sp>
    </p:spTree>
    <p:extLst>
      <p:ext uri="{BB962C8B-B14F-4D97-AF65-F5344CB8AC3E}">
        <p14:creationId xmlns:p14="http://schemas.microsoft.com/office/powerpoint/2010/main" val="25753966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型半导体中载流子浓度的分析与此类似。假设受主杂质能级</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baseline="-25000" smtClean="0">
                        <a:solidFill>
                          <a:schemeClr val="tx1"/>
                        </a:solidFill>
                        <a:effectLst/>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，电离能为</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baseline="-25000" smtClean="0">
                        <a:solidFill>
                          <a:schemeClr val="tx1"/>
                        </a:solidFill>
                        <a:effectLst/>
                        <a:latin typeface="Cambria Math" panose="02040503050406030204" pitchFamily="18" charset="0"/>
                        <a:ea typeface="宋体" panose="02010600030101010101" pitchFamily="2" charset="-122"/>
                        <a:cs typeface="+mn-cs"/>
                      </a:rPr>
                      <m:t>𝑖</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，杂质浓度</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r>
                      <a:rPr lang="en-US" altLang="zh-CN" sz="1200" b="0" i="1" kern="1200" baseline="-25000" smtClean="0">
                        <a:solidFill>
                          <a:schemeClr val="tx1"/>
                        </a:solidFill>
                        <a:effectLst/>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，则空穴的浓度：</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1+4</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𝐴</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e>
                                </m:d>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1/2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en>
                            </m:f>
                          </m:e>
                        </m:d>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在低温下有：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𝐴</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1/2</m:t>
                        </m:r>
                      </m:sup>
                    </m:s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en-US" altLang="zh-CN" sz="1200" i="1" kern="1200">
                    <a:solidFill>
                      <a:schemeClr val="tx1"/>
                    </a:solidFill>
                    <a:effectLst/>
                    <a:latin typeface="Arial" panose="020B0604020202020204" pitchFamily="34" charset="0"/>
                    <a:ea typeface="宋体" panose="02010600030101010101" pitchFamily="2" charset="-122"/>
                    <a:cs typeface="+mn-cs"/>
                  </a:rPr>
                  <a:t>P</a:t>
                </a:r>
                <a:r>
                  <a:rPr lang="zh-CN" altLang="zh-CN" sz="1200" kern="1200">
                    <a:solidFill>
                      <a:schemeClr val="tx1"/>
                    </a:solidFill>
                    <a:effectLst/>
                    <a:latin typeface="Arial" panose="020B0604020202020204" pitchFamily="34" charset="0"/>
                    <a:ea typeface="宋体" panose="02010600030101010101" pitchFamily="2" charset="-122"/>
                    <a:cs typeface="+mn-cs"/>
                  </a:rPr>
                  <a:t>型半导体中载流子浓度的分析与此类似。假设受主杂质能级</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A</a:t>
                </a:r>
                <a:r>
                  <a:rPr lang="zh-CN" altLang="zh-CN" sz="1200" kern="1200">
                    <a:solidFill>
                      <a:schemeClr val="tx1"/>
                    </a:solidFill>
                    <a:effectLst/>
                    <a:latin typeface="Arial" panose="020B0604020202020204" pitchFamily="34" charset="0"/>
                    <a:ea typeface="宋体" panose="02010600030101010101" pitchFamily="2" charset="-122"/>
                    <a:cs typeface="+mn-cs"/>
                  </a:rPr>
                  <a:t>，电离能为</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i</a:t>
                </a:r>
                <a:r>
                  <a:rPr lang="zh-CN" altLang="zh-CN" sz="1200" kern="1200">
                    <a:solidFill>
                      <a:schemeClr val="tx1"/>
                    </a:solidFill>
                    <a:effectLst/>
                    <a:latin typeface="Arial" panose="020B0604020202020204" pitchFamily="34" charset="0"/>
                    <a:ea typeface="宋体" panose="02010600030101010101" pitchFamily="2" charset="-122"/>
                    <a:cs typeface="+mn-cs"/>
                  </a:rPr>
                  <a:t>，杂质浓度</a:t>
                </a:r>
                <a:r>
                  <a:rPr lang="en-US" altLang="zh-CN" sz="1200" i="1" kern="1200">
                    <a:solidFill>
                      <a:schemeClr val="tx1"/>
                    </a:solidFill>
                    <a:effectLst/>
                    <a:latin typeface="Arial" panose="020B0604020202020204" pitchFamily="34" charset="0"/>
                    <a:ea typeface="宋体" panose="02010600030101010101" pitchFamily="2" charset="-122"/>
                    <a:cs typeface="+mn-cs"/>
                  </a:rPr>
                  <a:t>N</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A</a:t>
                </a:r>
                <a:r>
                  <a:rPr lang="zh-CN" altLang="zh-CN" sz="1200" kern="1200">
                    <a:solidFill>
                      <a:schemeClr val="tx1"/>
                    </a:solidFill>
                    <a:effectLst/>
                    <a:latin typeface="Arial" panose="020B0604020202020204" pitchFamily="34" charset="0"/>
                    <a:ea typeface="宋体" panose="02010600030101010101" pitchFamily="2" charset="-122"/>
                    <a:cs typeface="+mn-cs"/>
                  </a:rPr>
                  <a:t>，则空穴的浓度：</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1+4</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𝐴</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(4-90)</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在低温下有：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𝐴</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1/2</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𝑖/2𝑘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(4-91)</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115</a:t>
            </a:fld>
            <a:endParaRPr lang="en-US" altLang="zh-CN"/>
          </a:p>
        </p:txBody>
      </p:sp>
    </p:spTree>
    <p:extLst>
      <p:ext uri="{BB962C8B-B14F-4D97-AF65-F5344CB8AC3E}">
        <p14:creationId xmlns:p14="http://schemas.microsoft.com/office/powerpoint/2010/main" val="40164529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随着温度的升高，价带激发的电子几乎占满受主能级时，价带中空穴的浓度为： </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𝐴</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作为少数载流子电子的浓度：</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b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类似</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型半导体的推导，</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型半导体中的费米能级有：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r>
                      <m:rPr>
                        <m:nor/>
                      </m:rPr>
                      <a:rPr lang="en-US" altLang="zh-CN" sz="1200" kern="1200" smtClean="0">
                        <a:solidFill>
                          <a:schemeClr val="tx1"/>
                        </a:solidFill>
                        <a:effectLst/>
                        <a:latin typeface="Arial" panose="020B0604020202020204" pitchFamily="34" charset="0"/>
                        <a:ea typeface="宋体" panose="02010600030101010101" pitchFamily="2" charset="-122"/>
                        <a:cs typeface="+mn-cs"/>
                      </a:rPr>
                      <m:t>     </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型半导体中的费米能级的位置取决于受主杂质的浓度。受主杂质的浓度越高，费米能级越靠近价带。</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随着温度的升高，价带激发的电子几乎占满受主能级时，价带中空穴的浓度为： </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𝑝=𝑁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𝐴</a:t>
                </a:r>
                <a:r>
                  <a:rPr lang="en-US" altLang="zh-CN" sz="1200" kern="1200">
                    <a:solidFill>
                      <a:schemeClr val="tx1"/>
                    </a:solidFill>
                    <a:effectLst/>
                    <a:latin typeface="Arial" panose="020B0604020202020204" pitchFamily="34" charset="0"/>
                    <a:ea typeface="宋体" panose="02010600030101010101" pitchFamily="2" charset="-122"/>
                    <a:cs typeface="+mn-cs"/>
                  </a:rPr>
                  <a:t> 	(4-92)</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作为少数载流子电子的浓度：</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en-US" altLang="zh-CN" sz="1200" kern="1200">
                    <a:solidFill>
                      <a:schemeClr val="tx1"/>
                    </a:solidFill>
                    <a:effectLst/>
                    <a:latin typeface="Arial" panose="020B0604020202020204" pitchFamily="34" charset="0"/>
                    <a:ea typeface="宋体" panose="02010600030101010101" pitchFamily="2" charset="-122"/>
                    <a:cs typeface="+mn-cs"/>
                  </a:rPr>
                  <a:t> 	(4-93)</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类似</a:t>
                </a:r>
                <a:r>
                  <a:rPr lang="en-US" altLang="zh-CN" sz="1200" i="1" kern="1200">
                    <a:solidFill>
                      <a:schemeClr val="tx1"/>
                    </a:solidFill>
                    <a:effectLst/>
                    <a:latin typeface="Arial" panose="020B0604020202020204" pitchFamily="34" charset="0"/>
                    <a:ea typeface="宋体" panose="02010600030101010101" pitchFamily="2" charset="-122"/>
                    <a:cs typeface="+mn-cs"/>
                  </a:rPr>
                  <a:t>N</a:t>
                </a:r>
                <a:r>
                  <a:rPr lang="zh-CN" altLang="zh-CN" sz="1200" kern="1200">
                    <a:solidFill>
                      <a:schemeClr val="tx1"/>
                    </a:solidFill>
                    <a:effectLst/>
                    <a:latin typeface="Arial" panose="020B0604020202020204" pitchFamily="34" charset="0"/>
                    <a:ea typeface="宋体" panose="02010600030101010101" pitchFamily="2" charset="-122"/>
                    <a:cs typeface="+mn-cs"/>
                  </a:rPr>
                  <a:t>型半导体式（</a:t>
                </a:r>
                <a:r>
                  <a:rPr lang="en-US" altLang="zh-CN" sz="1200" kern="1200">
                    <a:solidFill>
                      <a:schemeClr val="tx1"/>
                    </a:solidFill>
                    <a:effectLst/>
                    <a:latin typeface="Arial" panose="020B0604020202020204" pitchFamily="34" charset="0"/>
                    <a:ea typeface="宋体" panose="02010600030101010101" pitchFamily="2" charset="-122"/>
                    <a:cs typeface="+mn-cs"/>
                  </a:rPr>
                  <a:t>4-88</a:t>
                </a:r>
                <a:r>
                  <a:rPr lang="zh-CN" altLang="zh-CN" sz="1200" kern="1200">
                    <a:solidFill>
                      <a:schemeClr val="tx1"/>
                    </a:solidFill>
                    <a:effectLst/>
                    <a:latin typeface="Arial" panose="020B0604020202020204" pitchFamily="34" charset="0"/>
                    <a:ea typeface="宋体" panose="02010600030101010101" pitchFamily="2" charset="-122"/>
                    <a:cs typeface="+mn-cs"/>
                  </a:rPr>
                  <a:t>）的推导，</a:t>
                </a:r>
                <a:r>
                  <a:rPr lang="en-US" altLang="zh-CN" sz="1200" i="1" kern="1200">
                    <a:solidFill>
                      <a:schemeClr val="tx1"/>
                    </a:solidFill>
                    <a:effectLst/>
                    <a:latin typeface="Arial" panose="020B0604020202020204" pitchFamily="34" charset="0"/>
                    <a:ea typeface="宋体" panose="02010600030101010101" pitchFamily="2" charset="-122"/>
                    <a:cs typeface="+mn-cs"/>
                  </a:rPr>
                  <a:t>P</a:t>
                </a:r>
                <a:r>
                  <a:rPr lang="zh-CN" altLang="zh-CN" sz="1200" kern="1200">
                    <a:solidFill>
                      <a:schemeClr val="tx1"/>
                    </a:solidFill>
                    <a:effectLst/>
                    <a:latin typeface="Arial" panose="020B0604020202020204" pitchFamily="34" charset="0"/>
                    <a:ea typeface="宋体" panose="02010600030101010101" pitchFamily="2" charset="-122"/>
                    <a:cs typeface="+mn-cs"/>
                  </a:rPr>
                  <a:t>型半导体中的费米能级有：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𝑝/𝑛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en-US" altLang="zh-CN" sz="1200" kern="1200">
                    <a:solidFill>
                      <a:schemeClr val="tx1"/>
                    </a:solidFill>
                    <a:effectLst/>
                    <a:latin typeface="Arial" panose="020B0604020202020204" pitchFamily="34" charset="0"/>
                    <a:ea typeface="宋体" panose="02010600030101010101" pitchFamily="2" charset="-122"/>
                    <a:cs typeface="+mn-cs"/>
                  </a:rPr>
                  <a:t> 	(4-94)</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可以看出，</a:t>
                </a:r>
                <a:r>
                  <a:rPr lang="en-US" altLang="zh-CN" sz="1200" i="1" kern="1200">
                    <a:solidFill>
                      <a:schemeClr val="tx1"/>
                    </a:solidFill>
                    <a:effectLst/>
                    <a:latin typeface="Arial" panose="020B0604020202020204" pitchFamily="34" charset="0"/>
                    <a:ea typeface="宋体" panose="02010600030101010101" pitchFamily="2" charset="-122"/>
                    <a:cs typeface="+mn-cs"/>
                  </a:rPr>
                  <a:t>P</a:t>
                </a:r>
                <a:r>
                  <a:rPr lang="zh-CN" altLang="zh-CN" sz="1200" kern="1200">
                    <a:solidFill>
                      <a:schemeClr val="tx1"/>
                    </a:solidFill>
                    <a:effectLst/>
                    <a:latin typeface="Arial" panose="020B0604020202020204" pitchFamily="34" charset="0"/>
                    <a:ea typeface="宋体" panose="02010600030101010101" pitchFamily="2" charset="-122"/>
                    <a:cs typeface="+mn-cs"/>
                  </a:rPr>
                  <a:t>型半导体中的费米能级的位置取决于受主杂质的浓度。受主杂质的浓度越高，费米能级越靠近价带。</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116</a:t>
            </a:fld>
            <a:endParaRPr lang="en-US" altLang="zh-CN"/>
          </a:p>
        </p:txBody>
      </p:sp>
    </p:spTree>
    <p:extLst>
      <p:ext uri="{BB962C8B-B14F-4D97-AF65-F5344CB8AC3E}">
        <p14:creationId xmlns:p14="http://schemas.microsoft.com/office/powerpoint/2010/main" val="39164890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此</a:t>
                </a:r>
                <a:r>
                  <a:rPr lang="zh-CN" altLang="zh-CN" sz="1200" kern="1200" dirty="0">
                    <a:solidFill>
                      <a:schemeClr val="tx1"/>
                    </a:solidFill>
                    <a:effectLst/>
                    <a:latin typeface="Arial" panose="020B0604020202020204" pitchFamily="34" charset="0"/>
                    <a:ea typeface="宋体" panose="02010600030101010101" pitchFamily="2" charset="-122"/>
                    <a:cs typeface="+mn-cs"/>
                  </a:rPr>
                  <a:t>图是本征半导体</a:t>
                </a:r>
                <a:r>
                  <a:rPr lang="en-US" altLang="zh-CN" sz="1200" kern="1200" dirty="0">
                    <a:solidFill>
                      <a:schemeClr val="tx1"/>
                    </a:solidFill>
                    <a:effectLst/>
                    <a:latin typeface="Arial" panose="020B0604020202020204" pitchFamily="34" charset="0"/>
                    <a:ea typeface="宋体" panose="02010600030101010101" pitchFamily="2" charset="-122"/>
                    <a:cs typeface="+mn-cs"/>
                  </a:rPr>
                  <a:t>Ge</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Si</a:t>
                </a:r>
                <a:r>
                  <a:rPr lang="zh-CN" altLang="zh-CN" sz="1200" kern="1200" dirty="0">
                    <a:solidFill>
                      <a:schemeClr val="tx1"/>
                    </a:solidFill>
                    <a:effectLst/>
                    <a:latin typeface="Arial" panose="020B0604020202020204" pitchFamily="34" charset="0"/>
                    <a:ea typeface="宋体" panose="02010600030101010101" pitchFamily="2" charset="-122"/>
                    <a:cs typeface="+mn-cs"/>
                  </a:rPr>
                  <a:t>及掺杂浓度较低的</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a:t>
                </a:r>
                <a:r>
                  <a:rPr lang="en-US" altLang="zh-CN" sz="1200" kern="1200" dirty="0">
                    <a:solidFill>
                      <a:schemeClr val="tx1"/>
                    </a:solidFill>
                    <a:effectLst/>
                    <a:latin typeface="Arial" panose="020B0604020202020204" pitchFamily="34" charset="0"/>
                    <a:ea typeface="宋体" panose="02010600030101010101" pitchFamily="2" charset="-122"/>
                    <a:cs typeface="+mn-cs"/>
                  </a:rPr>
                  <a:t>Ge</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Si</a:t>
                </a:r>
                <a:r>
                  <a:rPr lang="zh-CN" altLang="zh-CN" sz="1200" kern="1200" dirty="0">
                    <a:solidFill>
                      <a:schemeClr val="tx1"/>
                    </a:solidFill>
                    <a:effectLst/>
                    <a:latin typeface="Arial" panose="020B0604020202020204" pitchFamily="34" charset="0"/>
                    <a:ea typeface="宋体" panose="02010600030101010101" pitchFamily="2" charset="-122"/>
                    <a:cs typeface="+mn-cs"/>
                  </a:rPr>
                  <a:t>中载流子浓度随温度的变化。可以看出，本征半导体中载流子浓度</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𝑛</m:t>
                    </m:r>
                    <m:r>
                      <a:rPr lang="en-US" altLang="zh-CN" sz="1200" b="0" i="1" kern="1200" baseline="-25000" smtClean="0">
                        <a:solidFill>
                          <a:schemeClr val="tx1"/>
                        </a:solidFill>
                        <a:effectLst/>
                        <a:latin typeface="Cambria Math" panose="02040503050406030204" pitchFamily="18" charset="0"/>
                        <a:ea typeface="宋体" panose="02010600030101010101" pitchFamily="2" charset="-122"/>
                        <a:cs typeface="+mn-cs"/>
                      </a:rPr>
                      <m:t>𝑖</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在低温时为零，温度升高到一定程度时，价带中的电子被热激发到导带（本征激发），</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𝑛</m:t>
                    </m:r>
                    <m:r>
                      <a:rPr lang="en-US" altLang="zh-CN" sz="1200" b="0" i="1" kern="1200" baseline="-25000" smtClean="0">
                        <a:solidFill>
                          <a:schemeClr val="tx1"/>
                        </a:solidFill>
                        <a:effectLst/>
                        <a:latin typeface="Cambria Math" panose="02040503050406030204" pitchFamily="18" charset="0"/>
                        <a:ea typeface="宋体" panose="02010600030101010101" pitchFamily="2" charset="-122"/>
                        <a:cs typeface="+mn-cs"/>
                      </a:rPr>
                      <m:t>𝑖</m:t>
                    </m:r>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开始</a:t>
                </a:r>
                <a:r>
                  <a:rPr lang="zh-CN" altLang="zh-CN" sz="1200" kern="1200" dirty="0">
                    <a:solidFill>
                      <a:schemeClr val="tx1"/>
                    </a:solidFill>
                    <a:effectLst/>
                    <a:latin typeface="Arial" panose="020B0604020202020204" pitchFamily="34" charset="0"/>
                    <a:ea typeface="宋体" panose="02010600030101010101" pitchFamily="2" charset="-122"/>
                    <a:cs typeface="+mn-cs"/>
                  </a:rPr>
                  <a:t>逐步增加，而且随着温度的升高而急剧加大。</a:t>
                </a:r>
                <a14:m>
                  <m:oMath xmlns:m="http://schemas.openxmlformats.org/officeDocument/2006/math">
                    <m:r>
                      <a:rPr lang="en-US" altLang="zh-CN" sz="1200" b="0" i="1" kern="1200" dirty="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型半导体中，由于杂质能级的束缚能（电离能）很小，所以在很低的温度下束缚能级上的电子就被热激发跃迁到导带（施主激发），载流子浓度</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开始随温度的升高而增加；当施主能级上所有的电子都被热激发到导带后，如果还没有达到价带电子被热激发的温度，则</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基本上等于施主杂质的浓度，不随温度变化，这对应图中曲线出现的“平台”部分；当温度升高到足以使得价带的电子被热激发到导带时，载流子浓度</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再次随着温度的升高而增大，逐步趋向本征激发的载流子浓度</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𝑛</m:t>
                    </m:r>
                    <m:r>
                      <a:rPr lang="en-US" altLang="zh-CN" sz="1200" b="0" i="1" kern="1200" baseline="-25000" smtClean="0">
                        <a:solidFill>
                          <a:schemeClr val="tx1"/>
                        </a:solidFill>
                        <a:effectLst/>
                        <a:latin typeface="Cambria Math" panose="02040503050406030204" pitchFamily="18" charset="0"/>
                        <a:ea typeface="宋体" panose="02010600030101010101" pitchFamily="2" charset="-122"/>
                        <a:cs typeface="+mn-cs"/>
                      </a:rPr>
                      <m:t>𝑖</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。从图中还看出，由于</a:t>
                </a:r>
                <a:r>
                  <a:rPr lang="en-US" altLang="zh-CN" sz="1200" kern="1200" dirty="0">
                    <a:solidFill>
                      <a:schemeClr val="tx1"/>
                    </a:solidFill>
                    <a:effectLst/>
                    <a:latin typeface="Arial" panose="020B0604020202020204" pitchFamily="34" charset="0"/>
                    <a:ea typeface="宋体" panose="02010600030101010101" pitchFamily="2" charset="-122"/>
                    <a:cs typeface="+mn-cs"/>
                  </a:rPr>
                  <a:t>Ge</a:t>
                </a:r>
                <a:r>
                  <a:rPr lang="zh-CN" altLang="zh-CN" sz="1200" kern="1200" dirty="0">
                    <a:solidFill>
                      <a:schemeClr val="tx1"/>
                    </a:solidFill>
                    <a:effectLst/>
                    <a:latin typeface="Arial" panose="020B0604020202020204" pitchFamily="34" charset="0"/>
                    <a:ea typeface="宋体" panose="02010600030101010101" pitchFamily="2" charset="-122"/>
                    <a:cs typeface="+mn-cs"/>
                  </a:rPr>
                  <a:t>的禁带宽度比</a:t>
                </a:r>
                <a:r>
                  <a:rPr lang="en-US" altLang="zh-CN" sz="1200" kern="1200" dirty="0">
                    <a:solidFill>
                      <a:schemeClr val="tx1"/>
                    </a:solidFill>
                    <a:effectLst/>
                    <a:latin typeface="Arial" panose="020B0604020202020204" pitchFamily="34" charset="0"/>
                    <a:ea typeface="宋体" panose="02010600030101010101" pitchFamily="2" charset="-122"/>
                    <a:cs typeface="+mn-cs"/>
                  </a:rPr>
                  <a:t>Si</a:t>
                </a:r>
                <a:r>
                  <a:rPr lang="zh-CN" altLang="zh-CN" sz="1200" kern="1200" dirty="0">
                    <a:solidFill>
                      <a:schemeClr val="tx1"/>
                    </a:solidFill>
                    <a:effectLst/>
                    <a:latin typeface="Arial" panose="020B0604020202020204" pitchFamily="34" charset="0"/>
                    <a:ea typeface="宋体" panose="02010600030101010101" pitchFamily="2" charset="-122"/>
                    <a:cs typeface="+mn-cs"/>
                  </a:rPr>
                  <a:t>小，所以发生本征激发和施主激发的温度都比较低。</a:t>
                </a:r>
                <a:endParaRPr lang="zh-CN" altLang="en-US" dirty="0"/>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此</a:t>
                </a:r>
                <a:r>
                  <a:rPr lang="zh-CN" altLang="zh-CN" sz="1200" kern="1200" dirty="0">
                    <a:solidFill>
                      <a:schemeClr val="tx1"/>
                    </a:solidFill>
                    <a:effectLst/>
                    <a:latin typeface="Arial" panose="020B0604020202020204" pitchFamily="34" charset="0"/>
                    <a:ea typeface="宋体" panose="02010600030101010101" pitchFamily="2" charset="-122"/>
                    <a:cs typeface="+mn-cs"/>
                  </a:rPr>
                  <a:t>图是本征半导体</a:t>
                </a:r>
                <a:r>
                  <a:rPr lang="en-US" altLang="zh-CN" sz="1200" kern="1200" dirty="0">
                    <a:solidFill>
                      <a:schemeClr val="tx1"/>
                    </a:solidFill>
                    <a:effectLst/>
                    <a:latin typeface="Arial" panose="020B0604020202020204" pitchFamily="34" charset="0"/>
                    <a:ea typeface="宋体" panose="02010600030101010101" pitchFamily="2" charset="-122"/>
                    <a:cs typeface="+mn-cs"/>
                  </a:rPr>
                  <a:t>Ge</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Si</a:t>
                </a:r>
                <a:r>
                  <a:rPr lang="zh-CN" altLang="zh-CN" sz="1200" kern="1200" dirty="0">
                    <a:solidFill>
                      <a:schemeClr val="tx1"/>
                    </a:solidFill>
                    <a:effectLst/>
                    <a:latin typeface="Arial" panose="020B0604020202020204" pitchFamily="34" charset="0"/>
                    <a:ea typeface="宋体" panose="02010600030101010101" pitchFamily="2" charset="-122"/>
                    <a:cs typeface="+mn-cs"/>
                  </a:rPr>
                  <a:t>及掺杂浓度较低的</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a:t>
                </a:r>
                <a:r>
                  <a:rPr lang="en-US" altLang="zh-CN" sz="1200" kern="1200" dirty="0">
                    <a:solidFill>
                      <a:schemeClr val="tx1"/>
                    </a:solidFill>
                    <a:effectLst/>
                    <a:latin typeface="Arial" panose="020B0604020202020204" pitchFamily="34" charset="0"/>
                    <a:ea typeface="宋体" panose="02010600030101010101" pitchFamily="2" charset="-122"/>
                    <a:cs typeface="+mn-cs"/>
                  </a:rPr>
                  <a:t>Ge</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Si</a:t>
                </a:r>
                <a:r>
                  <a:rPr lang="zh-CN" altLang="zh-CN" sz="1200" kern="1200" dirty="0">
                    <a:solidFill>
                      <a:schemeClr val="tx1"/>
                    </a:solidFill>
                    <a:effectLst/>
                    <a:latin typeface="Arial" panose="020B0604020202020204" pitchFamily="34" charset="0"/>
                    <a:ea typeface="宋体" panose="02010600030101010101" pitchFamily="2" charset="-122"/>
                    <a:cs typeface="+mn-cs"/>
                  </a:rPr>
                  <a:t>中载流子浓度随温度的变化。可以看出，本征半导体中载流子浓度</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𝑛</a:t>
                </a:r>
                <a:r>
                  <a:rPr lang="en-US" altLang="zh-CN" sz="1200" b="0" i="0" kern="1200" baseline="-25000">
                    <a:solidFill>
                      <a:schemeClr val="tx1"/>
                    </a:solidFill>
                    <a:effectLst/>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在低温时为零，温度升高到一定程度时，价带中的电子被热激发到导带（本征激发），</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𝑛</a:t>
                </a:r>
                <a:r>
                  <a:rPr lang="en-US" altLang="zh-CN" sz="1200" b="0" i="0" kern="1200" baseline="-25000">
                    <a:solidFill>
                      <a:schemeClr val="tx1"/>
                    </a:solidFill>
                    <a:effectLst/>
                    <a:latin typeface="Cambria Math" panose="02040503050406030204" pitchFamily="18" charset="0"/>
                    <a:ea typeface="宋体" panose="02010600030101010101" pitchFamily="2" charset="-122"/>
                    <a:cs typeface="+mn-cs"/>
                  </a:rPr>
                  <a:t>𝑖</a:t>
                </a:r>
                <a:r>
                  <a:rPr lang="zh-CN" altLang="en-US" sz="1200" kern="1200" dirty="0">
                    <a:solidFill>
                      <a:schemeClr val="tx1"/>
                    </a:solidFill>
                    <a:effectLst/>
                    <a:latin typeface="Arial" panose="020B0604020202020204" pitchFamily="34" charset="0"/>
                    <a:ea typeface="宋体" panose="02010600030101010101" pitchFamily="2" charset="-122"/>
                    <a:cs typeface="+mn-cs"/>
                  </a:rPr>
                  <a:t>开始</a:t>
                </a:r>
                <a:r>
                  <a:rPr lang="zh-CN" altLang="zh-CN" sz="1200" kern="1200" dirty="0">
                    <a:solidFill>
                      <a:schemeClr val="tx1"/>
                    </a:solidFill>
                    <a:effectLst/>
                    <a:latin typeface="Arial" panose="020B0604020202020204" pitchFamily="34" charset="0"/>
                    <a:ea typeface="宋体" panose="02010600030101010101" pitchFamily="2" charset="-122"/>
                    <a:cs typeface="+mn-cs"/>
                  </a:rPr>
                  <a:t>逐步增加，而且随着温度的升高而急剧加大。</a:t>
                </a:r>
                <a:r>
                  <a:rPr lang="en-US" altLang="zh-CN" sz="1200" b="0" i="0" kern="1200" dirty="0">
                    <a:solidFill>
                      <a:schemeClr val="tx1"/>
                    </a:solidFill>
                    <a:effectLst/>
                    <a:latin typeface="Cambria Math" panose="02040503050406030204" pitchFamily="18" charset="0"/>
                    <a:ea typeface="宋体" panose="02010600030101010101" pitchFamily="2" charset="-122"/>
                    <a:cs typeface="+mn-cs"/>
                  </a:rPr>
                  <a:t>𝑁</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型半导体中，由于杂质能级的束缚能（电离能）很小，所以在很低的温度下束缚能级上的电子就被热激发跃迁到导带（施主激发），载流子浓度</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𝑛</a:t>
                </a:r>
                <a:r>
                  <a:rPr lang="zh-CN" altLang="zh-CN" sz="1200" kern="1200" dirty="0">
                    <a:solidFill>
                      <a:schemeClr val="tx1"/>
                    </a:solidFill>
                    <a:effectLst/>
                    <a:latin typeface="Arial" panose="020B0604020202020204" pitchFamily="34" charset="0"/>
                    <a:ea typeface="宋体" panose="02010600030101010101" pitchFamily="2" charset="-122"/>
                    <a:cs typeface="+mn-cs"/>
                  </a:rPr>
                  <a:t>开始随温度的升高而增加；当施主能级上所有的电子都被热激发到导带后，如果还没有达到价带电子被热激发的温度，则</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𝑛</a:t>
                </a:r>
                <a:r>
                  <a:rPr lang="zh-CN" altLang="zh-CN" sz="1200" kern="1200" dirty="0">
                    <a:solidFill>
                      <a:schemeClr val="tx1"/>
                    </a:solidFill>
                    <a:effectLst/>
                    <a:latin typeface="Arial" panose="020B0604020202020204" pitchFamily="34" charset="0"/>
                    <a:ea typeface="宋体" panose="02010600030101010101" pitchFamily="2" charset="-122"/>
                    <a:cs typeface="+mn-cs"/>
                  </a:rPr>
                  <a:t>基本上等于施主杂质的浓度，不随温度变化，这对应图中曲线出现的“平台”部分；当温度升高到足以使得价带的电子被热激发到导带时，载流子浓度</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𝑛</a:t>
                </a:r>
                <a:r>
                  <a:rPr lang="zh-CN" altLang="zh-CN" sz="1200" kern="1200" dirty="0">
                    <a:solidFill>
                      <a:schemeClr val="tx1"/>
                    </a:solidFill>
                    <a:effectLst/>
                    <a:latin typeface="Arial" panose="020B0604020202020204" pitchFamily="34" charset="0"/>
                    <a:ea typeface="宋体" panose="02010600030101010101" pitchFamily="2" charset="-122"/>
                    <a:cs typeface="+mn-cs"/>
                  </a:rPr>
                  <a:t>再次随着温度的升高而增大，逐步趋向本征激发的载流子浓度</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𝑛</a:t>
                </a:r>
                <a:r>
                  <a:rPr lang="en-US" altLang="zh-CN" sz="1200" b="0" i="0" kern="1200" baseline="-25000">
                    <a:solidFill>
                      <a:schemeClr val="tx1"/>
                    </a:solidFill>
                    <a:effectLst/>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。从图中还看出，由于</a:t>
                </a:r>
                <a:r>
                  <a:rPr lang="en-US" altLang="zh-CN" sz="1200" kern="1200" dirty="0">
                    <a:solidFill>
                      <a:schemeClr val="tx1"/>
                    </a:solidFill>
                    <a:effectLst/>
                    <a:latin typeface="Arial" panose="020B0604020202020204" pitchFamily="34" charset="0"/>
                    <a:ea typeface="宋体" panose="02010600030101010101" pitchFamily="2" charset="-122"/>
                    <a:cs typeface="+mn-cs"/>
                  </a:rPr>
                  <a:t>Ge</a:t>
                </a:r>
                <a:r>
                  <a:rPr lang="zh-CN" altLang="zh-CN" sz="1200" kern="1200" dirty="0">
                    <a:solidFill>
                      <a:schemeClr val="tx1"/>
                    </a:solidFill>
                    <a:effectLst/>
                    <a:latin typeface="Arial" panose="020B0604020202020204" pitchFamily="34" charset="0"/>
                    <a:ea typeface="宋体" panose="02010600030101010101" pitchFamily="2" charset="-122"/>
                    <a:cs typeface="+mn-cs"/>
                  </a:rPr>
                  <a:t>的禁带宽度比</a:t>
                </a:r>
                <a:r>
                  <a:rPr lang="en-US" altLang="zh-CN" sz="1200" kern="1200" dirty="0">
                    <a:solidFill>
                      <a:schemeClr val="tx1"/>
                    </a:solidFill>
                    <a:effectLst/>
                    <a:latin typeface="Arial" panose="020B0604020202020204" pitchFamily="34" charset="0"/>
                    <a:ea typeface="宋体" panose="02010600030101010101" pitchFamily="2" charset="-122"/>
                    <a:cs typeface="+mn-cs"/>
                  </a:rPr>
                  <a:t>Si</a:t>
                </a:r>
                <a:r>
                  <a:rPr lang="zh-CN" altLang="zh-CN" sz="1200" kern="1200" dirty="0">
                    <a:solidFill>
                      <a:schemeClr val="tx1"/>
                    </a:solidFill>
                    <a:effectLst/>
                    <a:latin typeface="Arial" panose="020B0604020202020204" pitchFamily="34" charset="0"/>
                    <a:ea typeface="宋体" panose="02010600030101010101" pitchFamily="2" charset="-122"/>
                    <a:cs typeface="+mn-cs"/>
                  </a:rPr>
                  <a:t>小，所以发生本征激发和施主激发的温度都比较低。</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117</a:t>
            </a:fld>
            <a:endParaRPr lang="en-US" altLang="zh-CN"/>
          </a:p>
        </p:txBody>
      </p:sp>
    </p:spTree>
    <p:extLst>
      <p:ext uri="{BB962C8B-B14F-4D97-AF65-F5344CB8AC3E}">
        <p14:creationId xmlns:p14="http://schemas.microsoft.com/office/powerpoint/2010/main" val="20086788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此</a:t>
                </a:r>
                <a:r>
                  <a:rPr lang="zh-CN" altLang="zh-CN" sz="1200" kern="1200" dirty="0">
                    <a:solidFill>
                      <a:schemeClr val="tx1"/>
                    </a:solidFill>
                    <a:effectLst/>
                    <a:latin typeface="Arial" panose="020B0604020202020204" pitchFamily="34" charset="0"/>
                    <a:ea typeface="宋体" panose="02010600030101010101" pitchFamily="2" charset="-122"/>
                    <a:cs typeface="+mn-cs"/>
                  </a:rPr>
                  <a:t>图给出了</a:t>
                </a:r>
                <a14:m>
                  <m:oMath xmlns:m="http://schemas.openxmlformats.org/officeDocument/2006/math">
                    <m:r>
                      <a:rPr lang="en-US" altLang="zh-CN" sz="1200" b="0" i="1" kern="1200" dirty="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型及</a:t>
                </a:r>
                <a14:m>
                  <m:oMath xmlns:m="http://schemas.openxmlformats.org/officeDocument/2006/math">
                    <m:r>
                      <a:rPr lang="en-US" altLang="zh-CN" sz="1200" b="0" i="1" kern="1200" dirty="0" smtClean="0">
                        <a:solidFill>
                          <a:schemeClr val="tx1"/>
                        </a:solidFill>
                        <a:effectLst/>
                        <a:latin typeface="Cambria Math" panose="02040503050406030204" pitchFamily="18" charset="0"/>
                        <a:ea typeface="宋体" panose="02010600030101010101" pitchFamily="2" charset="-122"/>
                        <a:cs typeface="+mn-cs"/>
                      </a:rPr>
                      <m:t>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型半导体中费米能级的位置随杂质浓度的变化曲线。可以看出，随着杂质浓度的降低，</a:t>
                </a:r>
                <a14:m>
                  <m:oMath xmlns:m="http://schemas.openxmlformats.org/officeDocument/2006/math">
                    <m:r>
                      <a:rPr lang="en-US" altLang="zh-CN" sz="1200" b="0" i="1" kern="1200" dirty="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型及</a:t>
                </a:r>
                <a14:m>
                  <m:oMath xmlns:m="http://schemas.openxmlformats.org/officeDocument/2006/math">
                    <m:r>
                      <a:rPr lang="en-US" altLang="zh-CN" sz="1200" b="0" i="1" kern="1200" dirty="0" smtClean="0">
                        <a:solidFill>
                          <a:schemeClr val="tx1"/>
                        </a:solidFill>
                        <a:effectLst/>
                        <a:latin typeface="Cambria Math" panose="02040503050406030204" pitchFamily="18" charset="0"/>
                        <a:ea typeface="宋体" panose="02010600030101010101" pitchFamily="2" charset="-122"/>
                        <a:cs typeface="+mn-cs"/>
                      </a:rPr>
                      <m:t>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型半导体中的费米能级均趋向禁带中央，即本征半导体的费米能级；当温度升高时，也会看到同样的趋势。</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此</a:t>
                </a:r>
                <a:r>
                  <a:rPr lang="zh-CN" altLang="zh-CN" sz="1200" kern="1200" dirty="0">
                    <a:solidFill>
                      <a:schemeClr val="tx1"/>
                    </a:solidFill>
                    <a:effectLst/>
                    <a:latin typeface="Arial" panose="020B0604020202020204" pitchFamily="34" charset="0"/>
                    <a:ea typeface="宋体" panose="02010600030101010101" pitchFamily="2" charset="-122"/>
                    <a:cs typeface="+mn-cs"/>
                  </a:rPr>
                  <a:t>图给出了</a:t>
                </a:r>
                <a:r>
                  <a:rPr lang="en-US" altLang="zh-CN" sz="1200" b="0" i="0" kern="1200" dirty="0">
                    <a:solidFill>
                      <a:schemeClr val="tx1"/>
                    </a:solidFill>
                    <a:effectLst/>
                    <a:latin typeface="Cambria Math" panose="02040503050406030204" pitchFamily="18" charset="0"/>
                    <a:ea typeface="宋体" panose="02010600030101010101" pitchFamily="2" charset="-122"/>
                    <a:cs typeface="+mn-cs"/>
                  </a:rPr>
                  <a:t>𝑁</a:t>
                </a:r>
                <a:r>
                  <a:rPr lang="zh-CN" altLang="zh-CN" sz="1200" kern="1200" dirty="0">
                    <a:solidFill>
                      <a:schemeClr val="tx1"/>
                    </a:solidFill>
                    <a:effectLst/>
                    <a:latin typeface="Arial" panose="020B0604020202020204" pitchFamily="34" charset="0"/>
                    <a:ea typeface="宋体" panose="02010600030101010101" pitchFamily="2" charset="-122"/>
                    <a:cs typeface="+mn-cs"/>
                  </a:rPr>
                  <a:t>型及</a:t>
                </a:r>
                <a:r>
                  <a:rPr lang="en-US" altLang="zh-CN" sz="1200" b="0" i="0" kern="1200" dirty="0">
                    <a:solidFill>
                      <a:schemeClr val="tx1"/>
                    </a:solidFill>
                    <a:effectLst/>
                    <a:latin typeface="Cambria Math" panose="02040503050406030204" pitchFamily="18" charset="0"/>
                    <a:ea typeface="宋体" panose="02010600030101010101" pitchFamily="2" charset="-122"/>
                    <a:cs typeface="+mn-cs"/>
                  </a:rPr>
                  <a:t>𝑃</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型半导体中费米能级的位置随杂质浓度的变化曲线。可以看出，随着杂质浓度的降低，</a:t>
                </a:r>
                <a:r>
                  <a:rPr lang="en-US" altLang="zh-CN" sz="1200" b="0" i="0" kern="1200" dirty="0">
                    <a:solidFill>
                      <a:schemeClr val="tx1"/>
                    </a:solidFill>
                    <a:effectLst/>
                    <a:latin typeface="Cambria Math" panose="02040503050406030204" pitchFamily="18" charset="0"/>
                    <a:ea typeface="宋体" panose="02010600030101010101" pitchFamily="2" charset="-122"/>
                    <a:cs typeface="+mn-cs"/>
                  </a:rPr>
                  <a:t>𝑁</a:t>
                </a:r>
                <a:r>
                  <a:rPr lang="zh-CN" altLang="zh-CN" sz="1200" kern="1200" dirty="0">
                    <a:solidFill>
                      <a:schemeClr val="tx1"/>
                    </a:solidFill>
                    <a:effectLst/>
                    <a:latin typeface="Arial" panose="020B0604020202020204" pitchFamily="34" charset="0"/>
                    <a:ea typeface="宋体" panose="02010600030101010101" pitchFamily="2" charset="-122"/>
                    <a:cs typeface="+mn-cs"/>
                  </a:rPr>
                  <a:t>型及</a:t>
                </a:r>
                <a:r>
                  <a:rPr lang="en-US" altLang="zh-CN" sz="1200" b="0" i="0" kern="1200" dirty="0">
                    <a:solidFill>
                      <a:schemeClr val="tx1"/>
                    </a:solidFill>
                    <a:effectLst/>
                    <a:latin typeface="Cambria Math" panose="02040503050406030204" pitchFamily="18" charset="0"/>
                    <a:ea typeface="宋体" panose="02010600030101010101" pitchFamily="2" charset="-122"/>
                    <a:cs typeface="+mn-cs"/>
                  </a:rPr>
                  <a:t>𝑃</a:t>
                </a:r>
                <a:r>
                  <a:rPr lang="zh-CN" altLang="zh-CN" sz="1200" kern="1200" dirty="0">
                    <a:solidFill>
                      <a:schemeClr val="tx1"/>
                    </a:solidFill>
                    <a:effectLst/>
                    <a:latin typeface="Arial" panose="020B0604020202020204" pitchFamily="34" charset="0"/>
                    <a:ea typeface="宋体" panose="02010600030101010101" pitchFamily="2" charset="-122"/>
                    <a:cs typeface="+mn-cs"/>
                  </a:rPr>
                  <a:t>型半导体中的费米能级均趋向禁带中央，即本征半导体的费米能级；当温度升高时，也会看到同样的趋势。</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118</a:t>
            </a:fld>
            <a:endParaRPr lang="en-US" altLang="zh-CN"/>
          </a:p>
        </p:txBody>
      </p:sp>
    </p:spTree>
    <p:extLst>
      <p:ext uri="{BB962C8B-B14F-4D97-AF65-F5344CB8AC3E}">
        <p14:creationId xmlns:p14="http://schemas.microsoft.com/office/powerpoint/2010/main" val="42424392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果杂质浓度与半导体原子浓度相比小的多，施主电子或受主空穴之间不存在相互作用，杂质在半导体中引入分离的杂质能级，这时称为非简并半导体。当杂质浓度增加，杂质原子之间相互作用加强，分离的杂质能级也会分裂为能带而展宽，杂质浓度增加到与有效状态密度相比拟的情况时，则成为简并半导体。以施主杂质为例，这时的费米能级将进入导带，称为</a:t>
                </a:r>
                <a:r>
                  <a:rPr lang="en-US" altLang="zh-CN" sz="1200" kern="1200" baseline="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0" i="1" kern="1200" dirty="0" smtClean="0">
                        <a:solidFill>
                          <a:schemeClr val="tx1"/>
                        </a:solidFill>
                        <a:effectLst/>
                        <a:latin typeface="Cambria Math" panose="02040503050406030204" pitchFamily="18" charset="0"/>
                        <a:ea typeface="宋体" panose="02010600030101010101" pitchFamily="2" charset="-122"/>
                        <a:cs typeface="+mn-cs"/>
                      </a:rPr>
                      <m:t>𝑛</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型简并。这时，玻尔兹曼分布近似将不适用，必须使用费米</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狄拉克分布。 </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果杂质浓度与半导体原子浓度相比小的多，施主电子或受主空穴之间不存在相互作用，杂质在半导体中引入分离的杂质能级，这时称为非简并半导体。当杂质浓度增加，杂质原子之间相互作用加强，分离的杂质能级也会分裂为能带而展宽，杂质浓度增加到与有效状态密度相比拟的情况时，则成为简并半导体。以施主杂质为例，这时的费米能级将进入导带，称为</a:t>
                </a:r>
                <a:r>
                  <a:rPr lang="en-US" altLang="zh-CN" sz="1200" kern="1200" baseline="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dirty="0">
                    <a:solidFill>
                      <a:schemeClr val="tx1"/>
                    </a:solidFill>
                    <a:effectLst/>
                    <a:latin typeface="Cambria Math" panose="02040503050406030204" pitchFamily="18" charset="0"/>
                    <a:ea typeface="宋体" panose="02010600030101010101" pitchFamily="2" charset="-122"/>
                    <a:cs typeface="+mn-cs"/>
                  </a:rPr>
                  <a:t>𝑛</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型简并。这时，玻尔兹曼分布近似将不适用，必须使用费米</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狄拉克分布。 </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119</a:t>
            </a:fld>
            <a:endParaRPr lang="en-US" altLang="zh-CN"/>
          </a:p>
        </p:txBody>
      </p:sp>
    </p:spTree>
    <p:extLst>
      <p:ext uri="{BB962C8B-B14F-4D97-AF65-F5344CB8AC3E}">
        <p14:creationId xmlns:p14="http://schemas.microsoft.com/office/powerpoint/2010/main" val="409404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三维的情况下，电子平均速度在</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𝑦</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𝑧</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方向上分量：</a:t>
                </a:r>
              </a:p>
              <a:p>
                <a:pPr/>
                <a14:m>
                  <m:oMathPara xmlns:m="http://schemas.openxmlformats.org/officeDocument/2006/math">
                    <m:oMathParaPr>
                      <m:jc m:val="centerGroup"/>
                    </m:oMathParaPr>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den>
                      </m:f>
                    </m:oMath>
                  </m:oMathPara>
                </a14:m>
                <a:endParaRPr lang="en-US" altLang="zh-CN" sz="1200" i="1"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den>
                      </m:f>
                    </m:oMath>
                  </m:oMathPara>
                </a14:m>
                <a:endParaRPr lang="en-US" altLang="zh-CN" sz="1200" i="1"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den>
                      </m:f>
                    </m:oMath>
                  </m:oMathPara>
                </a14:m>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三维的情况下，电子平均速度在</a:t>
                </a:r>
                <a:r>
                  <a:rPr lang="en-US" altLang="zh-CN" sz="1200" b="1" i="1" kern="12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y</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z</a:t>
                </a:r>
                <a:r>
                  <a:rPr lang="zh-CN" altLang="zh-CN" sz="1200" kern="1200">
                    <a:solidFill>
                      <a:schemeClr val="tx1"/>
                    </a:solidFill>
                    <a:effectLst/>
                    <a:latin typeface="Arial" panose="020B0604020202020204" pitchFamily="34" charset="0"/>
                    <a:ea typeface="宋体" panose="02010600030101010101" pitchFamily="2" charset="-122"/>
                    <a:cs typeface="+mn-cs"/>
                  </a:rPr>
                  <a:t>方向上分量：</a:t>
                </a:r>
              </a:p>
              <a:p>
                <a:pPr/>
                <a:r>
                  <a:rPr lang="en-US" altLang="zh-CN" sz="1200" i="0" kern="1200">
                    <a:solidFill>
                      <a:schemeClr val="tx1"/>
                    </a:solidFill>
                    <a:effectLst/>
                    <a:latin typeface="Cambria Math" panose="02040503050406030204" pitchFamily="18" charset="0"/>
                    <a:ea typeface="宋体" panose="02010600030101010101" pitchFamily="2" charset="-122"/>
                    <a:cs typeface="+mn-cs"/>
                  </a:rPr>
                  <a:t>𝑣</a:t>
                </a:r>
                <a:r>
                  <a:rPr lang="zh-CN" altLang="zh-CN" sz="1200" i="0" kern="1200">
                    <a:solidFill>
                      <a:schemeClr val="tx1"/>
                    </a:solidFill>
                    <a:effectLst/>
                    <a:latin typeface="Cambria Math" panose="02040503050406030204" pitchFamily="18" charset="0"/>
                    <a:ea typeface="宋体" panose="02010600030101010101" pitchFamily="2" charset="-122"/>
                    <a:cs typeface="+mn-cs"/>
                  </a:rPr>
                  <a:t> ̄_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𝑥=1</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ℏ</a:t>
                </a:r>
                <a:r>
                  <a:rPr lang="zh-CN"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𝑥</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𝑥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endParaRPr lang="en-US" altLang="zh-CN" sz="1200" i="1" kern="1200">
                  <a:solidFill>
                    <a:schemeClr val="tx1"/>
                  </a:solidFill>
                  <a:effectLst/>
                  <a:latin typeface="Arial" panose="020B0604020202020204" pitchFamily="34" charset="0"/>
                  <a:ea typeface="宋体" panose="02010600030101010101" pitchFamily="2" charset="-122"/>
                  <a:cs typeface="+mn-cs"/>
                </a:endParaRPr>
              </a:p>
              <a:p>
                <a:pPr/>
                <a:r>
                  <a:rPr lang="en-US" altLang="zh-CN" sz="1200" i="0" kern="1200">
                    <a:solidFill>
                      <a:schemeClr val="tx1"/>
                    </a:solidFill>
                    <a:effectLst/>
                    <a:latin typeface="Cambria Math" panose="02040503050406030204" pitchFamily="18" charset="0"/>
                    <a:ea typeface="宋体" panose="02010600030101010101" pitchFamily="2" charset="-122"/>
                    <a:cs typeface="+mn-cs"/>
                  </a:rPr>
                  <a:t>𝑣</a:t>
                </a:r>
                <a:r>
                  <a:rPr lang="zh-CN" altLang="zh-CN" sz="1200" i="0" kern="1200">
                    <a:solidFill>
                      <a:schemeClr val="tx1"/>
                    </a:solidFill>
                    <a:effectLst/>
                    <a:latin typeface="Cambria Math" panose="02040503050406030204" pitchFamily="18" charset="0"/>
                    <a:ea typeface="宋体" panose="02010600030101010101" pitchFamily="2" charset="-122"/>
                    <a:cs typeface="+mn-cs"/>
                  </a:rPr>
                  <a:t> ̄_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𝑦=1</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ℏ</a:t>
                </a:r>
                <a:r>
                  <a:rPr lang="zh-CN"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𝑦</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𝑦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endParaRPr lang="en-US" altLang="zh-CN" sz="1200" i="1" kern="1200">
                  <a:solidFill>
                    <a:schemeClr val="tx1"/>
                  </a:solidFill>
                  <a:effectLst/>
                  <a:latin typeface="Arial" panose="020B0604020202020204" pitchFamily="34" charset="0"/>
                  <a:ea typeface="宋体" panose="02010600030101010101" pitchFamily="2" charset="-122"/>
                  <a:cs typeface="+mn-cs"/>
                </a:endParaRPr>
              </a:p>
              <a:p>
                <a:pPr/>
                <a:r>
                  <a:rPr lang="en-US" altLang="zh-CN" sz="1200" i="0" kern="1200">
                    <a:solidFill>
                      <a:schemeClr val="tx1"/>
                    </a:solidFill>
                    <a:effectLst/>
                    <a:latin typeface="Cambria Math" panose="02040503050406030204" pitchFamily="18" charset="0"/>
                    <a:ea typeface="宋体" panose="02010600030101010101" pitchFamily="2" charset="-122"/>
                    <a:cs typeface="+mn-cs"/>
                  </a:rPr>
                  <a:t>𝑣</a:t>
                </a:r>
                <a:r>
                  <a:rPr lang="zh-CN" altLang="zh-CN" sz="1200" i="0" kern="1200">
                    <a:solidFill>
                      <a:schemeClr val="tx1"/>
                    </a:solidFill>
                    <a:effectLst/>
                    <a:latin typeface="Cambria Math" panose="02040503050406030204" pitchFamily="18" charset="0"/>
                    <a:ea typeface="宋体" panose="02010600030101010101" pitchFamily="2" charset="-122"/>
                    <a:cs typeface="+mn-cs"/>
                  </a:rPr>
                  <a:t> ̄_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𝑧=1</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ℏ</a:t>
                </a:r>
                <a:r>
                  <a:rPr lang="zh-CN"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𝑧</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𝑧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endParaRPr lang="zh-CN" altLang="en-US"/>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12</a:t>
            </a:fld>
            <a:endParaRPr lang="en-US" altLang="zh-CN"/>
          </a:p>
        </p:txBody>
      </p:sp>
    </p:spTree>
    <p:extLst>
      <p:ext uri="{BB962C8B-B14F-4D97-AF65-F5344CB8AC3E}">
        <p14:creationId xmlns:p14="http://schemas.microsoft.com/office/powerpoint/2010/main" val="21045140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补偿半导体是掺杂半导体中的一种，即在半导体中既掺有施主杂质、又掺有受主杂质。由于补偿半导体中掺有两种杂质，会产生杂质的补偿作用，能够参加导电的多数载流子，是由那些未被补偿的杂质来提供的。所以补偿半导体中的有效载流子浓度不能用</a:t>
            </a:r>
            <a:r>
              <a:rPr lang="zh-CN" altLang="en-US" sz="1200" kern="1200" dirty="0">
                <a:solidFill>
                  <a:schemeClr val="tx1"/>
                </a:solidFill>
                <a:effectLst/>
                <a:latin typeface="Arial" panose="020B0604020202020204" pitchFamily="34" charset="0"/>
                <a:ea typeface="宋体" panose="02010600030101010101" pitchFamily="2" charset="-122"/>
                <a:cs typeface="+mn-cs"/>
              </a:rPr>
              <a:t>前边的计算公式。而且，</a:t>
            </a:r>
            <a:r>
              <a:rPr lang="zh-CN" altLang="zh-CN" sz="1200" kern="1200" dirty="0">
                <a:solidFill>
                  <a:schemeClr val="tx1"/>
                </a:solidFill>
                <a:effectLst/>
                <a:latin typeface="Arial" panose="020B0604020202020204" pitchFamily="34" charset="0"/>
                <a:ea typeface="宋体" panose="02010600030101010101" pitchFamily="2" charset="-122"/>
                <a:cs typeface="+mn-cs"/>
              </a:rPr>
              <a:t>即使掺杂浓度很高的补偿半导体也可能电阻率很高（电导率很低）。</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120</a:t>
            </a:fld>
            <a:endParaRPr lang="en-US" altLang="zh-CN"/>
          </a:p>
        </p:txBody>
      </p:sp>
    </p:spTree>
    <p:extLst>
      <p:ext uri="{BB962C8B-B14F-4D97-AF65-F5344CB8AC3E}">
        <p14:creationId xmlns:p14="http://schemas.microsoft.com/office/powerpoint/2010/main" val="86010132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补偿半导体中的有效载流子浓度</a:t>
                </a:r>
                <a:r>
                  <a:rPr lang="zh-CN" altLang="en-US" sz="1200" kern="1200" dirty="0">
                    <a:solidFill>
                      <a:schemeClr val="tx1"/>
                    </a:solidFill>
                    <a:effectLst/>
                    <a:latin typeface="Arial" panose="020B0604020202020204" pitchFamily="34" charset="0"/>
                    <a:ea typeface="宋体" panose="02010600030101010101" pitchFamily="2" charset="-122"/>
                    <a:cs typeface="+mn-cs"/>
                  </a:rPr>
                  <a:t>计算方法如下：</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当施主杂质大于受主杂质浓度，且有</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𝐴</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&gt;&gt;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时，补偿半导中的载流子浓度为：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𝐴</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当受主杂质大于施主杂质浓度，且有</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𝐴</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&gt;&gt;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时，补偿半导中的载流子浓度则为：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𝐴</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kern="1200" dirty="0">
                    <a:solidFill>
                      <a:schemeClr val="tx1"/>
                    </a:solidFill>
                    <a:effectLst/>
                    <a:latin typeface="Arial" panose="020B0604020202020204" pitchFamily="34" charset="0"/>
                    <a:ea typeface="宋体" panose="02010600030101010101" pitchFamily="2" charset="-122"/>
                    <a:cs typeface="+mn-cs"/>
                  </a:rPr>
                  <a:t>特别要注意的是，</a:t>
                </a:r>
                <a:r>
                  <a:rPr lang="zh-CN" altLang="zh-CN" sz="1200" kern="1200" dirty="0">
                    <a:solidFill>
                      <a:schemeClr val="tx1"/>
                    </a:solidFill>
                    <a:effectLst/>
                    <a:latin typeface="Arial" panose="020B0604020202020204" pitchFamily="34" charset="0"/>
                    <a:ea typeface="宋体" panose="02010600030101010101" pitchFamily="2" charset="-122"/>
                    <a:cs typeface="+mn-cs"/>
                  </a:rPr>
                  <a:t>总的杂质浓度为受主和施主杂质浓度之和：</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𝑑𝑜𝑝𝑖𝑛𝑔</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𝐴</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当施主杂质大于受主杂质浓度，且有</a:t>
                </a:r>
                <a:r>
                  <a:rPr lang="en-US" altLang="zh-CN" sz="1200" i="0" kern="1200">
                    <a:solidFill>
                      <a:schemeClr val="tx1"/>
                    </a:solidFill>
                    <a:effectLst/>
                    <a:latin typeface="Arial" panose="020B0604020202020204" pitchFamily="34" charset="0"/>
                    <a:ea typeface="宋体" panose="02010600030101010101" pitchFamily="2" charset="-122"/>
                    <a:cs typeface="+mn-cs"/>
                  </a:rPr>
                  <a:t> 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𝐴&gt;&gt;𝑛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kern="1200">
                    <a:solidFill>
                      <a:schemeClr val="tx1"/>
                    </a:solidFill>
                    <a:effectLst/>
                    <a:latin typeface="Arial" panose="020B0604020202020204" pitchFamily="34" charset="0"/>
                    <a:ea typeface="宋体" panose="02010600030101010101" pitchFamily="2" charset="-122"/>
                    <a:cs typeface="+mn-cs"/>
                  </a:rPr>
                  <a:t>时，补偿半导中的载流子浓度为：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𝑛=𝑁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𝐴</a:t>
                </a:r>
                <a:r>
                  <a:rPr lang="en-US" altLang="zh-CN" sz="1200" kern="1200">
                    <a:solidFill>
                      <a:schemeClr val="tx1"/>
                    </a:solidFill>
                    <a:effectLst/>
                    <a:latin typeface="Arial" panose="020B0604020202020204" pitchFamily="34" charset="0"/>
                    <a:ea typeface="宋体" panose="02010600030101010101" pitchFamily="2" charset="-122"/>
                    <a:cs typeface="+mn-cs"/>
                  </a:rPr>
                  <a:t> 	(4-95)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en-US" altLang="zh-CN" sz="1200" kern="1200">
                    <a:solidFill>
                      <a:schemeClr val="tx1"/>
                    </a:solidFill>
                    <a:effectLst/>
                    <a:latin typeface="Arial" panose="020B0604020202020204" pitchFamily="34" charset="0"/>
                    <a:ea typeface="宋体" panose="02010600030101010101" pitchFamily="2" charset="-122"/>
                    <a:cs typeface="+mn-cs"/>
                  </a:rPr>
                  <a:t> 	(4-96)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当受主杂质大于施主杂质浓度，且有</a:t>
                </a:r>
                <a:r>
                  <a:rPr lang="en-US" altLang="zh-CN" sz="1200" i="0" kern="1200">
                    <a:solidFill>
                      <a:schemeClr val="tx1"/>
                    </a:solidFill>
                    <a:effectLst/>
                    <a:latin typeface="Arial" panose="020B0604020202020204" pitchFamily="34" charset="0"/>
                    <a:ea typeface="宋体" panose="02010600030101010101" pitchFamily="2" charset="-122"/>
                    <a:cs typeface="+mn-cs"/>
                  </a:rPr>
                  <a:t> 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𝐴−𝑁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𝐷&gt;&gt;𝑛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kern="1200">
                    <a:solidFill>
                      <a:schemeClr val="tx1"/>
                    </a:solidFill>
                    <a:effectLst/>
                    <a:latin typeface="Arial" panose="020B0604020202020204" pitchFamily="34" charset="0"/>
                    <a:ea typeface="宋体" panose="02010600030101010101" pitchFamily="2" charset="-122"/>
                    <a:cs typeface="+mn-cs"/>
                  </a:rPr>
                  <a:t>时，补偿半导中的载流子浓度则为：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𝑝=𝑁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𝐴−𝑁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en-US" altLang="zh-CN" sz="1200" kern="1200">
                    <a:solidFill>
                      <a:schemeClr val="tx1"/>
                    </a:solidFill>
                    <a:effectLst/>
                    <a:latin typeface="Arial" panose="020B0604020202020204" pitchFamily="34" charset="0"/>
                    <a:ea typeface="宋体" panose="02010600030101010101" pitchFamily="2" charset="-122"/>
                    <a:cs typeface="+mn-cs"/>
                  </a:rPr>
                  <a:t> 	(4-97)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en-US" altLang="zh-CN" sz="1200" kern="1200">
                    <a:solidFill>
                      <a:schemeClr val="tx1"/>
                    </a:solidFill>
                    <a:effectLst/>
                    <a:latin typeface="Arial" panose="020B0604020202020204" pitchFamily="34" charset="0"/>
                    <a:ea typeface="宋体" panose="02010600030101010101" pitchFamily="2" charset="-122"/>
                    <a:cs typeface="+mn-cs"/>
                  </a:rPr>
                  <a:t> 	(4-98)</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总的杂质浓度为受主和施主杂质浓度之和：</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𝑑𝑜𝑝𝑖𝑛𝑔=𝑁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𝐴+𝑁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𝐷</a:t>
                </a:r>
                <a:r>
                  <a:rPr lang="en-US" altLang="zh-CN" sz="1200" kern="1200">
                    <a:solidFill>
                      <a:schemeClr val="tx1"/>
                    </a:solidFill>
                    <a:effectLst/>
                    <a:latin typeface="Arial" panose="020B0604020202020204" pitchFamily="34" charset="0"/>
                    <a:ea typeface="宋体" panose="02010600030101010101" pitchFamily="2" charset="-122"/>
                    <a:cs typeface="+mn-cs"/>
                  </a:rPr>
                  <a:t> 	(4-99)</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121</a:t>
            </a:fld>
            <a:endParaRPr lang="en-US" altLang="zh-CN"/>
          </a:p>
        </p:txBody>
      </p:sp>
    </p:spTree>
    <p:extLst>
      <p:ext uri="{BB962C8B-B14F-4D97-AF65-F5344CB8AC3E}">
        <p14:creationId xmlns:p14="http://schemas.microsoft.com/office/powerpoint/2010/main" val="35152439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本小节讲载流子的迁移及扩散。</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122</a:t>
            </a:fld>
            <a:endParaRPr lang="en-US" altLang="zh-CN"/>
          </a:p>
        </p:txBody>
      </p:sp>
    </p:spTree>
    <p:extLst>
      <p:ext uri="{BB962C8B-B14F-4D97-AF65-F5344CB8AC3E}">
        <p14:creationId xmlns:p14="http://schemas.microsoft.com/office/powerpoint/2010/main" val="14794380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载流子的迁移运动是电场加速和不断碰撞（散射）的结果。</a:t>
            </a:r>
            <a:r>
              <a:rPr lang="zh-CN" altLang="en-US" sz="1200" kern="1200" dirty="0">
                <a:solidFill>
                  <a:schemeClr val="tx1"/>
                </a:solidFill>
                <a:effectLst/>
                <a:latin typeface="Arial" panose="020B0604020202020204" pitchFamily="34" charset="0"/>
                <a:ea typeface="宋体" panose="02010600030101010101" pitchFamily="2" charset="-122"/>
                <a:cs typeface="+mn-cs"/>
              </a:rPr>
              <a:t>实空间中，电子和空穴在电场作用下的运动方向相反，产生同向电流。</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即半导体材料在外电场作用下产生的电流由电子迁移电流（电子电流）和空穴迁移电流（空穴电流）构成</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123</a:t>
            </a:fld>
            <a:endParaRPr lang="en-US" altLang="zh-CN"/>
          </a:p>
        </p:txBody>
      </p:sp>
    </p:spTree>
    <p:extLst>
      <p:ext uri="{BB962C8B-B14F-4D97-AF65-F5344CB8AC3E}">
        <p14:creationId xmlns:p14="http://schemas.microsoft.com/office/powerpoint/2010/main" val="12501651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半导体导带底的电子与价带顶的空穴都可以看成是分别具有有效质量</a:t>
            </a:r>
            <a:r>
              <a:rPr lang="en-US" altLang="zh-CN" sz="1200" i="1" kern="1200">
                <a:solidFill>
                  <a:schemeClr val="tx1"/>
                </a:solidFill>
                <a:effectLst/>
                <a:latin typeface="Arial" panose="020B0604020202020204" pitchFamily="34" charset="0"/>
                <a:ea typeface="宋体" panose="02010600030101010101" pitchFamily="2" charset="-122"/>
                <a:cs typeface="+mn-cs"/>
              </a:rPr>
              <a:t>m</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en-US" altLang="zh-CN" sz="1200" i="1" kern="1200">
                <a:solidFill>
                  <a:schemeClr val="tx1"/>
                </a:solidFill>
                <a:effectLst/>
                <a:latin typeface="Arial" panose="020B0604020202020204" pitchFamily="34" charset="0"/>
                <a:ea typeface="宋体" panose="02010600030101010101" pitchFamily="2" charset="-122"/>
                <a:cs typeface="+mn-cs"/>
              </a:rPr>
              <a:t>m</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的带电粒子，因此可以直接应用式（</a:t>
            </a:r>
            <a:r>
              <a:rPr lang="en-US" altLang="zh-CN" sz="1200" kern="1200">
                <a:solidFill>
                  <a:schemeClr val="tx1"/>
                </a:solidFill>
                <a:effectLst/>
                <a:latin typeface="Arial" panose="020B0604020202020204" pitchFamily="34" charset="0"/>
                <a:ea typeface="宋体" panose="02010600030101010101" pitchFamily="2" charset="-122"/>
                <a:cs typeface="+mn-cs"/>
              </a:rPr>
              <a:t>4-59</a:t>
            </a:r>
            <a:r>
              <a:rPr lang="zh-CN" altLang="zh-CN" sz="1200" kern="1200">
                <a:solidFill>
                  <a:schemeClr val="tx1"/>
                </a:solidFill>
                <a:effectLst/>
                <a:latin typeface="Arial" panose="020B0604020202020204" pitchFamily="34" charset="0"/>
                <a:ea typeface="宋体" panose="02010600030101010101" pitchFamily="2" charset="-122"/>
                <a:cs typeface="+mn-cs"/>
              </a:rPr>
              <a:t>）来讨论在外电场作用下所产生的电导。</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124</a:t>
            </a:fld>
            <a:endParaRPr lang="en-US" altLang="zh-CN"/>
          </a:p>
        </p:txBody>
      </p:sp>
    </p:spTree>
    <p:extLst>
      <p:ext uri="{BB962C8B-B14F-4D97-AF65-F5344CB8AC3E}">
        <p14:creationId xmlns:p14="http://schemas.microsoft.com/office/powerpoint/2010/main" val="9193111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这时的电导率为</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𝑛𝑒</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𝜇</m:t>
                        </m:r>
                      </m:e>
                      <m:sub>
                        <m:r>
                          <m:rPr>
                            <m:nor/>
                          </m:rPr>
                          <a:rPr lang="zh-CN" altLang="en-US" sz="1200" i="1" kern="1200">
                            <a:solidFill>
                              <a:schemeClr val="tx1"/>
                            </a:solidFill>
                            <a:latin typeface="Arial" panose="020B0604020202020204" pitchFamily="34" charset="0"/>
                            <a:ea typeface="宋体" panose="02010600030101010101" pitchFamily="2" charset="-122"/>
                            <a:cs typeface="+mn-cs"/>
                          </a:rPr>
                          <m:t>−</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𝑝𝑒</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𝜇</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oMath>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kern="1200" dirty="0">
                    <a:solidFill>
                      <a:schemeClr val="tx1"/>
                    </a:solidFill>
                    <a:effectLst/>
                    <a:latin typeface="Arial" panose="020B0604020202020204" pitchFamily="34" charset="0"/>
                    <a:ea typeface="宋体" panose="02010600030101010101" pitchFamily="2" charset="-122"/>
                    <a:cs typeface="+mn-cs"/>
                  </a:rPr>
                  <a:t>其中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𝜇</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𝜇</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分别是电子迁移率和空穴迁移率</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对比电流密度与带电粒子速度的关系式</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𝒋</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𝒋</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𝑛𝑒</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𝜇</m:t>
                              </m:r>
                            </m:e>
                            <m:sub>
                              <m:r>
                                <m:rPr>
                                  <m:nor/>
                                </m:rPr>
                                <a:rPr lang="zh-CN" altLang="en-US" sz="1200" i="1" kern="1200">
                                  <a:solidFill>
                                    <a:schemeClr val="tx1"/>
                                  </a:solidFill>
                                  <a:latin typeface="Arial" panose="020B0604020202020204" pitchFamily="34" charset="0"/>
                                  <a:ea typeface="宋体" panose="02010600030101010101" pitchFamily="2" charset="-122"/>
                                  <a:cs typeface="+mn-cs"/>
                                </a:rPr>
                                <m:t>−</m:t>
                              </m:r>
                            </m:sub>
                          </m:sSub>
                          <m:r>
                            <a:rPr lang="zh-CN" altLang="en-US" sz="1200" b="1" i="1" kern="1200">
                              <a:solidFill>
                                <a:schemeClr val="tx1"/>
                              </a:solidFill>
                              <a:latin typeface="Cambria Math" panose="02040503050406030204" pitchFamily="18" charset="0"/>
                              <a:ea typeface="宋体" panose="02010600030101010101" pitchFamily="2" charset="-122"/>
                              <a:cs typeface="+mn-cs"/>
                            </a:rPr>
                            <m:t>𝑬</m:t>
                          </m:r>
                        </m:e>
                      </m:d>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𝑝𝑒</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𝜇</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r>
                            <a:rPr lang="zh-CN" altLang="en-US" sz="1200" b="1" i="1" kern="1200">
                              <a:solidFill>
                                <a:schemeClr val="tx1"/>
                              </a:solidFill>
                              <a:latin typeface="Cambria Math" panose="02040503050406030204" pitchFamily="18" charset="0"/>
                              <a:ea typeface="宋体" panose="02010600030101010101" pitchFamily="2" charset="-122"/>
                              <a:cs typeface="+mn-cs"/>
                            </a:rPr>
                            <m:t>𝑬</m:t>
                          </m:r>
                        </m:e>
                      </m:d>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𝑛𝑒</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acc>
                            <m:accPr>
                              <m:chr m:val="̅"/>
                              <m:ctrlPr>
                                <a:rPr lang="zh-CN" altLang="en-US" sz="1200" b="1" i="1" kern="1200">
                                  <a:solidFill>
                                    <a:schemeClr val="tx1"/>
                                  </a:solidFill>
                                  <a:latin typeface="Cambria Math" panose="02040503050406030204" pitchFamily="18" charset="0"/>
                                  <a:ea typeface="宋体" panose="02010600030101010101" pitchFamily="2" charset="-122"/>
                                  <a:cs typeface="+mn-cs"/>
                                </a:rPr>
                              </m:ctrlPr>
                            </m:accPr>
                            <m:e>
                              <m:r>
                                <a:rPr lang="zh-CN" altLang="en-US" sz="1200" b="1" i="1" kern="1200">
                                  <a:solidFill>
                                    <a:schemeClr val="tx1"/>
                                  </a:solidFill>
                                  <a:latin typeface="Cambria Math" panose="02040503050406030204" pitchFamily="18" charset="0"/>
                                  <a:ea typeface="宋体" panose="02010600030101010101" pitchFamily="2" charset="-122"/>
                                  <a:cs typeface="+mn-cs"/>
                                </a:rPr>
                                <m:t>𝝊</m:t>
                              </m:r>
                            </m:e>
                          </m:acc>
                        </m:e>
                        <m:sub>
                          <m:r>
                            <m:rPr>
                              <m:nor/>
                            </m:rPr>
                            <a:rPr lang="zh-CN" altLang="en-US" sz="1200" i="1" kern="1200">
                              <a:solidFill>
                                <a:schemeClr val="tx1"/>
                              </a:solidFill>
                              <a:latin typeface="Arial" panose="020B0604020202020204" pitchFamily="34" charset="0"/>
                              <a:ea typeface="宋体" panose="02010600030101010101" pitchFamily="2" charset="-122"/>
                              <a:cs typeface="+mn-cs"/>
                            </a:rPr>
                            <m:t>−</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𝑛𝑒</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acc>
                            <m:accPr>
                              <m:chr m:val="̅"/>
                              <m:ctrlPr>
                                <a:rPr lang="zh-CN" altLang="en-US" sz="1200" b="1" i="1" kern="1200">
                                  <a:solidFill>
                                    <a:schemeClr val="tx1"/>
                                  </a:solidFill>
                                  <a:latin typeface="Cambria Math" panose="02040503050406030204" pitchFamily="18" charset="0"/>
                                  <a:ea typeface="宋体" panose="02010600030101010101" pitchFamily="2" charset="-122"/>
                                  <a:cs typeface="+mn-cs"/>
                                </a:rPr>
                              </m:ctrlPr>
                            </m:accPr>
                            <m:e>
                              <m:r>
                                <a:rPr lang="zh-CN" altLang="en-US" sz="1200" b="1" i="1" kern="1200">
                                  <a:solidFill>
                                    <a:schemeClr val="tx1"/>
                                  </a:solidFill>
                                  <a:latin typeface="Cambria Math" panose="02040503050406030204" pitchFamily="18" charset="0"/>
                                  <a:ea typeface="宋体" panose="02010600030101010101" pitchFamily="2" charset="-122"/>
                                  <a:cs typeface="+mn-cs"/>
                                </a:rPr>
                                <m:t>𝝊</m:t>
                              </m:r>
                            </m:e>
                          </m:acc>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可知</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𝑬</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表示的是在电场作用下载流子（电子或空穴）沿电场方向迁移的平均速度，迁移率则表示单位电场作用下载流子的平均迁移速度。即迁移率是载流子在外电场作用下运动速度快慢的量度。运动得越快，迁移率越大；运动得慢，则迁移率小。同一种半导体材料中，载流子类型不同，迁移率也是不同的，一般是电子的迁移率高于空穴的迁移率。</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这时的电导率</a:t>
                </a:r>
                <a:r>
                  <a:rPr lang="zh-CN" altLang="en-US" sz="1200" i="0" kern="1200">
                    <a:solidFill>
                      <a:schemeClr val="tx1"/>
                    </a:solidFill>
                    <a:effectLst/>
                    <a:latin typeface="Cambria Math" panose="02040503050406030204" pitchFamily="18" charset="0"/>
                    <a:ea typeface="宋体" panose="02010600030101010101" pitchFamily="2" charset="-122"/>
                    <a:cs typeface="+mn-cs"/>
                  </a:rPr>
                  <a:t>𝜎</a:t>
                </a:r>
                <a:r>
                  <a:rPr lang="zh-CN" altLang="zh-CN" sz="1200" kern="1200">
                    <a:solidFill>
                      <a:schemeClr val="tx1"/>
                    </a:solidFill>
                    <a:effectLst/>
                    <a:latin typeface="Arial" panose="020B0604020202020204" pitchFamily="34" charset="0"/>
                    <a:ea typeface="宋体" panose="02010600030101010101" pitchFamily="2" charset="-122"/>
                    <a:cs typeface="+mn-cs"/>
                  </a:rPr>
                  <a:t>为</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en-US" sz="1200" kern="1200">
                    <a:solidFill>
                      <a:schemeClr val="tx1"/>
                    </a:solidFill>
                    <a:effectLst/>
                    <a:latin typeface="Arial" panose="020B0604020202020204" pitchFamily="34" charset="0"/>
                    <a:ea typeface="宋体" panose="02010600030101010101" pitchFamily="2" charset="-122"/>
                    <a:cs typeface="+mn-cs"/>
                  </a:rPr>
                  <a:t>其中</a:t>
                </a:r>
                <a:r>
                  <a:rPr lang="en-US" altLang="zh-CN" sz="1200" i="0" kern="1200">
                    <a:solidFill>
                      <a:schemeClr val="tx1"/>
                    </a:solidFill>
                    <a:effectLst/>
                    <a:latin typeface="Arial" panose="020B0604020202020204" pitchFamily="34" charset="0"/>
                    <a:ea typeface="宋体" panose="02010600030101010101" pitchFamily="2" charset="-122"/>
                    <a:cs typeface="+mn-cs"/>
                  </a:rPr>
                  <a:t>𝜇</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𝜇</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分别是电子迁移率和空穴迁移率</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所以</a:t>
                </a:r>
                <a:r>
                  <a:rPr lang="zh-CN" altLang="en-US" sz="1200" kern="1200">
                    <a:solidFill>
                      <a:schemeClr val="tx1"/>
                    </a:solidFill>
                    <a:effectLst/>
                    <a:latin typeface="Arial" panose="020B0604020202020204" pitchFamily="34" charset="0"/>
                    <a:ea typeface="宋体" panose="02010600030101010101" pitchFamily="2" charset="-122"/>
                    <a:cs typeface="+mn-cs"/>
                  </a:rPr>
                  <a:t>迁移电流</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𝑗</a:t>
                </a:r>
                <a:r>
                  <a:rPr lang="zh-CN" altLang="en-US" sz="1200" kern="1200">
                    <a:solidFill>
                      <a:schemeClr val="tx1"/>
                    </a:solidFill>
                    <a:effectLst/>
                    <a:latin typeface="Arial" panose="020B0604020202020204" pitchFamily="34" charset="0"/>
                    <a:ea typeface="宋体" panose="02010600030101010101" pitchFamily="2" charset="-122"/>
                    <a:cs typeface="+mn-cs"/>
                  </a:rPr>
                  <a:t>为</a:t>
                </a:r>
                <a:r>
                  <a:rPr lang="zh-CN" altLang="zh-CN" sz="1200" kern="1200">
                    <a:solidFill>
                      <a:schemeClr val="tx1"/>
                    </a:solidFill>
                    <a:effectLst/>
                    <a:latin typeface="Arial" panose="020B0604020202020204" pitchFamily="34" charset="0"/>
                    <a:ea typeface="宋体" panose="02010600030101010101" pitchFamily="2" charset="-122"/>
                    <a:cs typeface="+mn-cs"/>
                  </a:rPr>
                  <a:t>：</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对比电流密度与带电粒子速度的关系式</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𝑗</a:t>
                </a:r>
                <a:r>
                  <a:rPr lang="zh-CN" altLang="zh-CN" sz="1200" kern="1200">
                    <a:solidFill>
                      <a:schemeClr val="tx1"/>
                    </a:solidFill>
                    <a:effectLst/>
                    <a:latin typeface="Arial" panose="020B0604020202020204" pitchFamily="34" charset="0"/>
                    <a:ea typeface="宋体" panose="02010600030101010101" pitchFamily="2" charset="-122"/>
                    <a:cs typeface="+mn-cs"/>
                  </a:rPr>
                  <a:t>：</a:t>
                </a:r>
              </a:p>
              <a:p>
                <a:r>
                  <a:rPr lang="zh-CN" altLang="zh-CN" sz="1200" kern="1200">
                    <a:solidFill>
                      <a:schemeClr val="tx1"/>
                    </a:solidFill>
                    <a:effectLst/>
                    <a:latin typeface="Arial" panose="020B0604020202020204" pitchFamily="34" charset="0"/>
                    <a:ea typeface="宋体" panose="02010600030101010101" pitchFamily="2" charset="-122"/>
                    <a:cs typeface="+mn-cs"/>
                  </a:rPr>
                  <a:t>可知</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zh-CN" altLang="zh-CN" sz="1200" kern="1200">
                    <a:solidFill>
                      <a:schemeClr val="tx1"/>
                    </a:solidFill>
                    <a:effectLst/>
                    <a:latin typeface="Arial" panose="020B0604020202020204" pitchFamily="34" charset="0"/>
                    <a:ea typeface="宋体" panose="02010600030101010101" pitchFamily="2" charset="-122"/>
                    <a:cs typeface="+mn-cs"/>
                  </a:rPr>
                  <a:t>表示的是在电场作用下载流子（电子或空穴）沿电场方向迁移的平均速度，迁移率则表示单位电场作用下载流子的平均迁移速度。即迁移率是载流子在外电场作用下运动速度快慢的量度。运动得越快，迁移率越大；运动得慢，则迁移率小。同一种半导体材料中，载流子类型不同，迁移率也是不同的，一般是电子的迁移率高于空穴的迁移率。</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125</a:t>
            </a:fld>
            <a:endParaRPr lang="en-US" altLang="zh-CN"/>
          </a:p>
        </p:txBody>
      </p:sp>
    </p:spTree>
    <p:extLst>
      <p:ext uri="{BB962C8B-B14F-4D97-AF65-F5344CB8AC3E}">
        <p14:creationId xmlns:p14="http://schemas.microsoft.com/office/powerpoint/2010/main" val="30795249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对于掺杂半导体，一般只需要考虑多子导电即可。</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126</a:t>
            </a:fld>
            <a:endParaRPr lang="en-US" altLang="zh-CN"/>
          </a:p>
        </p:txBody>
      </p:sp>
    </p:spTree>
    <p:extLst>
      <p:ext uri="{BB962C8B-B14F-4D97-AF65-F5344CB8AC3E}">
        <p14:creationId xmlns:p14="http://schemas.microsoft.com/office/powerpoint/2010/main" val="41033009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迁移率的大小不仅取决于有效质量（能带结构），而且还与电子或空穴在加速过程中发生的碰撞（散射）过程有关，体现在上式中的驰豫时间</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𝑐𝑛</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和</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𝑐𝑝</m:t>
                        </m:r>
                      </m:sub>
                    </m:sSub>
                  </m:oMath>
                </a14:m>
                <a:r>
                  <a:rPr lang="zh-CN" altLang="zh-CN" sz="1200" kern="1200">
                    <a:solidFill>
                      <a:schemeClr val="tx1"/>
                    </a:solidFill>
                    <a:effectLst/>
                    <a:latin typeface="Arial" panose="020B0604020202020204" pitchFamily="34" charset="0"/>
                    <a:ea typeface="宋体" panose="02010600030101010101" pitchFamily="2" charset="-122"/>
                    <a:cs typeface="+mn-cs"/>
                  </a:rPr>
                  <a:t>。</a:t>
                </a:r>
                <a:endParaRPr lang="zh-CN" altLang="en-US"/>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迁移率的大小不仅取决于有效质量（能带结构），而且还与电子或空穴在加速过程中发生的碰撞（散射）过程有关，体现在上式中的驰豫时间</a:t>
                </a:r>
                <a:r>
                  <a:rPr lang="en-US" altLang="zh-CN" sz="1200" i="0" kern="1200">
                    <a:solidFill>
                      <a:schemeClr val="tx1"/>
                    </a:solidFill>
                    <a:effectLst/>
                    <a:latin typeface="Arial" panose="020B0604020202020204" pitchFamily="34" charset="0"/>
                    <a:ea typeface="宋体" panose="02010600030101010101" pitchFamily="2" charset="-122"/>
                    <a:cs typeface="+mn-cs"/>
                  </a:rPr>
                  <a:t>𝜏</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𝑐𝑛</a:t>
                </a:r>
                <a:r>
                  <a:rPr lang="zh-CN" altLang="zh-CN" sz="1200" i="0" kern="1200">
                    <a:solidFill>
                      <a:schemeClr val="tx1"/>
                    </a:solidFill>
                    <a:effectLst/>
                    <a:latin typeface="Arial" panose="020B0604020202020204" pitchFamily="34" charset="0"/>
                    <a:ea typeface="宋体" panose="02010600030101010101" pitchFamily="2" charset="-122"/>
                    <a:cs typeface="+mn-cs"/>
                  </a:rPr>
                  <a:t> 和</a:t>
                </a:r>
                <a:r>
                  <a:rPr lang="en-US" altLang="zh-CN" sz="1200" i="0" kern="1200">
                    <a:solidFill>
                      <a:schemeClr val="tx1"/>
                    </a:solidFill>
                    <a:effectLst/>
                    <a:latin typeface="Arial" panose="020B0604020202020204" pitchFamily="34" charset="0"/>
                    <a:ea typeface="宋体" panose="02010600030101010101" pitchFamily="2" charset="-122"/>
                    <a:cs typeface="+mn-cs"/>
                  </a:rPr>
                  <a:t>𝜏</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𝑐𝑝</a:t>
                </a:r>
                <a:r>
                  <a:rPr lang="zh-CN" altLang="zh-CN" sz="1200" kern="1200">
                    <a:solidFill>
                      <a:schemeClr val="tx1"/>
                    </a:solidFill>
                    <a:effectLst/>
                    <a:latin typeface="Arial" panose="020B0604020202020204" pitchFamily="34" charset="0"/>
                    <a:ea typeface="宋体" panose="02010600030101010101" pitchFamily="2" charset="-122"/>
                    <a:cs typeface="+mn-cs"/>
                  </a:rPr>
                  <a:t>。</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127</a:t>
            </a:fld>
            <a:endParaRPr lang="en-US" altLang="zh-CN"/>
          </a:p>
        </p:txBody>
      </p:sp>
    </p:spTree>
    <p:extLst>
      <p:ext uri="{BB962C8B-B14F-4D97-AF65-F5344CB8AC3E}">
        <p14:creationId xmlns:p14="http://schemas.microsoft.com/office/powerpoint/2010/main" val="18452669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散射的原因是周期性势场的破坏，附加势场使得电子发生从</a:t>
                </a:r>
                <a14:m>
                  <m:oMath xmlns:m="http://schemas.openxmlformats.org/officeDocument/2006/math">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1"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状态到</a:t>
                </a:r>
                <a14:m>
                  <m:oMath xmlns:m="http://schemas.openxmlformats.org/officeDocument/2006/math">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状态的跃迁。散射的机制有两种，一种是电离杂质引起的散射，即杂质电离成离子的周围形成库仑势场，使得载流子的运动方向发生偏转；另一种是由于晶格振动引起的散射。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mn-cs"/>
                  </a:rPr>
                  <a:t>温度越高，载流子速度大，容易绕过，不易散射。</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散射的原因是周期性势场的破坏，附加势场使得电子发生从</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en-US" altLang="zh-CN" sz="1200" b="1" i="0" kern="1200">
                    <a:solidFill>
                      <a:schemeClr val="tx1"/>
                    </a:solidFill>
                    <a:latin typeface="Cambria Math" panose="02040503050406030204" pitchFamily="18" charset="0"/>
                    <a:ea typeface="宋体" panose="02010600030101010101" pitchFamily="2" charset="-122"/>
                    <a:cs typeface="+mn-cs"/>
                  </a:rPr>
                  <a:t>𝒌 </a:t>
                </a:r>
                <a:r>
                  <a:rPr lang="zh-CN" altLang="zh-CN" sz="1200" kern="1200" dirty="0">
                    <a:solidFill>
                      <a:schemeClr val="tx1"/>
                    </a:solidFill>
                    <a:effectLst/>
                    <a:latin typeface="Arial" panose="020B0604020202020204" pitchFamily="34" charset="0"/>
                    <a:ea typeface="宋体" panose="02010600030101010101" pitchFamily="2" charset="-122"/>
                    <a:cs typeface="+mn-cs"/>
                  </a:rPr>
                  <a:t>状态到</a:t>
                </a:r>
                <a:r>
                  <a:rPr lang="en-US" altLang="zh-CN" sz="1200" b="1" i="0" kern="1200">
                    <a:solidFill>
                      <a:schemeClr val="tx1"/>
                    </a:solidFill>
                    <a:latin typeface="Cambria Math" panose="02040503050406030204" pitchFamily="18" charset="0"/>
                    <a:ea typeface="宋体" panose="02010600030101010101" pitchFamily="2" charset="-122"/>
                    <a:cs typeface="+mn-cs"/>
                  </a:rPr>
                  <a:t>𝒌</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状态的跃迁。散射的机制有两种，一种是电离杂质引起的散射，即杂质电离成离子的周围形成库仑势场，使得载流子的运动方向发生偏转；另一种是由于晶格振动引起的散射。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mn-cs"/>
                  </a:rPr>
                  <a:t>温度越高，载流子速度大，容易绕过，不易散射。</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128</a:t>
            </a:fld>
            <a:endParaRPr lang="en-US" altLang="zh-CN"/>
          </a:p>
        </p:txBody>
      </p:sp>
    </p:spTree>
    <p:extLst>
      <p:ext uri="{BB962C8B-B14F-4D97-AF65-F5344CB8AC3E}">
        <p14:creationId xmlns:p14="http://schemas.microsoft.com/office/powerpoint/2010/main" val="152084837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周期性势场的破坏的另一个原因是</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晶格振动。</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129</a:t>
            </a:fld>
            <a:endParaRPr lang="en-US" altLang="zh-CN"/>
          </a:p>
        </p:txBody>
      </p:sp>
    </p:spTree>
    <p:extLst>
      <p:ext uri="{BB962C8B-B14F-4D97-AF65-F5344CB8AC3E}">
        <p14:creationId xmlns:p14="http://schemas.microsoft.com/office/powerpoint/2010/main" val="1143372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可以写成：</a:t>
                </a:r>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𝜐</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m:oMathPara>
                </a14:m>
                <a:endParaRPr lang="zh-CN" altLang="en-US"/>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可以写成：</a:t>
                </a:r>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i="0" kern="1200">
                    <a:solidFill>
                      <a:schemeClr val="tx1"/>
                    </a:solidFill>
                    <a:effectLst/>
                    <a:latin typeface="Arial" panose="020B0604020202020204" pitchFamily="34" charset="0"/>
                    <a:ea typeface="宋体" panose="02010600030101010101" pitchFamily="2" charset="-122"/>
                    <a:cs typeface="+mn-cs"/>
                  </a:rPr>
                  <a:t>𝜐</a:t>
                </a:r>
                <a:r>
                  <a:rPr lang="zh-CN" altLang="zh-CN" sz="1200" i="0" kern="1200">
                    <a:solidFill>
                      <a:schemeClr val="tx1"/>
                    </a:solidFill>
                    <a:effectLst/>
                    <a:latin typeface="Arial" panose="020B0604020202020204" pitchFamily="34" charset="0"/>
                    <a:ea typeface="宋体" panose="02010600030101010101" pitchFamily="2" charset="-122"/>
                    <a:cs typeface="+mn-cs"/>
                  </a:rPr>
                  <a:t> ̄_</a:t>
                </a:r>
                <a:r>
                  <a:rPr lang="en-US" altLang="zh-CN" sz="1200" i="0" kern="1200">
                    <a:solidFill>
                      <a:schemeClr val="tx1"/>
                    </a:solidFill>
                    <a:effectLst/>
                    <a:latin typeface="Arial" panose="020B0604020202020204" pitchFamily="34" charset="0"/>
                    <a:ea typeface="宋体" panose="02010600030101010101" pitchFamily="2" charset="-122"/>
                    <a:cs typeface="+mn-cs"/>
                  </a:rPr>
                  <a:t>𝑘=1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 𝐸(𝑘)</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13</a:t>
            </a:fld>
            <a:endParaRPr lang="en-US" altLang="zh-CN"/>
          </a:p>
        </p:txBody>
      </p:sp>
    </p:spTree>
    <p:extLst>
      <p:ext uri="{BB962C8B-B14F-4D97-AF65-F5344CB8AC3E}">
        <p14:creationId xmlns:p14="http://schemas.microsoft.com/office/powerpoint/2010/main" val="3362096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不同的温度下主导的散射机制不同。在低温下，杂质的散射是主要的，随着温度升高载流子热运动的速度增大，电离杂质的散射作用相应减弱，从而使迁移率增大。理论计算表明，由杂质散射引起的迁移率与温度的关系为可表示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𝜇</m:t>
                    </m:r>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3/2</m:t>
                        </m:r>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不同的温度下主导的散射机制不同。在低温下，杂质的散射是主要的，随着温度升高载流子热运动的速度增大，电离杂质的散射作用相应减弱，从而使迁移率增大。</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理论计算表明，由杂质散射引起的迁移率与温度的关系为可表示为：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(4-105)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130</a:t>
            </a:fld>
            <a:endParaRPr lang="en-US" altLang="zh-CN"/>
          </a:p>
        </p:txBody>
      </p:sp>
    </p:spTree>
    <p:extLst>
      <p:ext uri="{BB962C8B-B14F-4D97-AF65-F5344CB8AC3E}">
        <p14:creationId xmlns:p14="http://schemas.microsoft.com/office/powerpoint/2010/main" val="8842834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在较高温度下，晶格的散射是主要的。温度升高，声子的散射增大，因而迁移率随温度的升高而下降。理论计算表明，对于简单能带，由晶格振动所引起的迁移率与温度的关系为：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𝜇</m:t>
                    </m:r>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−3/2</m:t>
                        </m:r>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在较高温度下，晶格的散射是主要的。温度升高，声子的散射增大，因而迁移率随温度的升高而下降。理论计算表明，对于简单能带，由晶格振动所引起的迁移率与温度的关系为：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(4-106)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131</a:t>
            </a:fld>
            <a:endParaRPr lang="en-US" altLang="zh-CN"/>
          </a:p>
        </p:txBody>
      </p:sp>
    </p:spTree>
    <p:extLst>
      <p:ext uri="{BB962C8B-B14F-4D97-AF65-F5344CB8AC3E}">
        <p14:creationId xmlns:p14="http://schemas.microsoft.com/office/powerpoint/2010/main" val="2446796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在实际问题中，迁移率的大小是相当重要的。</a:t>
            </a:r>
            <a:r>
              <a:rPr lang="en-US" altLang="zh-CN" sz="1200" kern="1200">
                <a:solidFill>
                  <a:schemeClr val="tx1"/>
                </a:solidFill>
                <a:effectLst/>
                <a:latin typeface="Arial" panose="020B0604020202020204" pitchFamily="34" charset="0"/>
                <a:ea typeface="宋体" panose="02010600030101010101" pitchFamily="2" charset="-122"/>
                <a:cs typeface="+mn-cs"/>
              </a:rPr>
              <a:t>Si</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Ge</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GaAs</a:t>
            </a:r>
            <a:r>
              <a:rPr lang="zh-CN" altLang="zh-CN" sz="1200" kern="1200">
                <a:solidFill>
                  <a:schemeClr val="tx1"/>
                </a:solidFill>
                <a:effectLst/>
                <a:latin typeface="Arial" panose="020B0604020202020204" pitchFamily="34" charset="0"/>
                <a:ea typeface="宋体" panose="02010600030101010101" pitchFamily="2" charset="-122"/>
                <a:cs typeface="+mn-cs"/>
              </a:rPr>
              <a:t>在室温下的迁移率分别为：</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Si:       </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1350 cm</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2</a:t>
            </a:r>
            <a:r>
              <a:rPr lang="en-US" altLang="zh-CN" sz="1200" kern="1200">
                <a:solidFill>
                  <a:schemeClr val="tx1"/>
                </a:solidFill>
                <a:effectLst/>
                <a:latin typeface="Arial" panose="020B0604020202020204" pitchFamily="34" charset="0"/>
                <a:ea typeface="宋体" panose="02010600030101010101" pitchFamily="2" charset="-122"/>
                <a:cs typeface="+mn-cs"/>
              </a:rPr>
              <a:t>/V-s,    </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480 cm</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2</a:t>
            </a:r>
            <a:r>
              <a:rPr lang="en-US" altLang="zh-CN" sz="1200" kern="1200">
                <a:solidFill>
                  <a:schemeClr val="tx1"/>
                </a:solidFill>
                <a:effectLst/>
                <a:latin typeface="Arial" panose="020B0604020202020204" pitchFamily="34" charset="0"/>
                <a:ea typeface="宋体" panose="02010600030101010101" pitchFamily="2" charset="-122"/>
                <a:cs typeface="+mn-cs"/>
              </a:rPr>
              <a:t>/V-s</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Ge:       </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3900 cm</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2</a:t>
            </a:r>
            <a:r>
              <a:rPr lang="en-US" altLang="zh-CN" sz="1200" kern="1200">
                <a:solidFill>
                  <a:schemeClr val="tx1"/>
                </a:solidFill>
                <a:effectLst/>
                <a:latin typeface="Arial" panose="020B0604020202020204" pitchFamily="34" charset="0"/>
                <a:ea typeface="宋体" panose="02010600030101010101" pitchFamily="2" charset="-122"/>
                <a:cs typeface="+mn-cs"/>
              </a:rPr>
              <a:t>/V-s,    </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1900 cm</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2</a:t>
            </a:r>
            <a:r>
              <a:rPr lang="en-US" altLang="zh-CN" sz="1200" kern="1200">
                <a:solidFill>
                  <a:schemeClr val="tx1"/>
                </a:solidFill>
                <a:effectLst/>
                <a:latin typeface="Arial" panose="020B0604020202020204" pitchFamily="34" charset="0"/>
                <a:ea typeface="宋体" panose="02010600030101010101" pitchFamily="2" charset="-122"/>
                <a:cs typeface="+mn-cs"/>
              </a:rPr>
              <a:t>/V-s</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GaAs:      </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8500 cm</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2</a:t>
            </a:r>
            <a:r>
              <a:rPr lang="en-US" altLang="zh-CN" sz="1200" kern="1200">
                <a:solidFill>
                  <a:schemeClr val="tx1"/>
                </a:solidFill>
                <a:effectLst/>
                <a:latin typeface="Arial" panose="020B0604020202020204" pitchFamily="34" charset="0"/>
                <a:ea typeface="宋体" panose="02010600030101010101" pitchFamily="2" charset="-122"/>
                <a:cs typeface="+mn-cs"/>
              </a:rPr>
              <a:t>/V-s,    </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400 cm</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2</a:t>
            </a:r>
            <a:r>
              <a:rPr lang="en-US" altLang="zh-CN" sz="1200" kern="1200">
                <a:solidFill>
                  <a:schemeClr val="tx1"/>
                </a:solidFill>
                <a:effectLst/>
                <a:latin typeface="Arial" panose="020B0604020202020204" pitchFamily="34" charset="0"/>
                <a:ea typeface="宋体" panose="02010600030101010101" pitchFamily="2" charset="-122"/>
                <a:cs typeface="+mn-cs"/>
              </a:rPr>
              <a:t>/V-s</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有些金属化合物半导体（如</a:t>
            </a:r>
            <a:r>
              <a:rPr lang="en-US" altLang="zh-CN" sz="1200" kern="1200">
                <a:solidFill>
                  <a:schemeClr val="tx1"/>
                </a:solidFill>
                <a:effectLst/>
                <a:latin typeface="Arial" panose="020B0604020202020204" pitchFamily="34" charset="0"/>
                <a:ea typeface="宋体" panose="02010600030101010101" pitchFamily="2" charset="-122"/>
                <a:cs typeface="+mn-cs"/>
              </a:rPr>
              <a:t>InSb</a:t>
            </a:r>
            <a:r>
              <a:rPr lang="zh-CN" altLang="zh-CN" sz="1200" kern="1200">
                <a:solidFill>
                  <a:schemeClr val="tx1"/>
                </a:solidFill>
                <a:effectLst/>
                <a:latin typeface="Arial" panose="020B0604020202020204" pitchFamily="34" charset="0"/>
                <a:ea typeface="宋体" panose="02010600030101010101" pitchFamily="2" charset="-122"/>
                <a:cs typeface="+mn-cs"/>
              </a:rPr>
              <a:t>等），由于其电子的有效质量仅为电子质量的</a:t>
            </a:r>
            <a:r>
              <a:rPr lang="en-US" altLang="zh-CN" sz="1200" kern="1200">
                <a:solidFill>
                  <a:schemeClr val="tx1"/>
                </a:solidFill>
                <a:effectLst/>
                <a:latin typeface="Arial" panose="020B0604020202020204" pitchFamily="34" charset="0"/>
                <a:ea typeface="宋体" panose="02010600030101010101" pitchFamily="2" charset="-122"/>
                <a:cs typeface="+mn-cs"/>
              </a:rPr>
              <a:t>1/100</a:t>
            </a:r>
            <a:r>
              <a:rPr lang="zh-CN" altLang="zh-CN" sz="1200" kern="1200">
                <a:solidFill>
                  <a:schemeClr val="tx1"/>
                </a:solidFill>
                <a:effectLst/>
                <a:latin typeface="Arial" panose="020B0604020202020204" pitchFamily="34" charset="0"/>
                <a:ea typeface="宋体" panose="02010600030101010101" pitchFamily="2" charset="-122"/>
                <a:cs typeface="+mn-cs"/>
              </a:rPr>
              <a:t>左右，因此其迁移率可高达</a:t>
            </a:r>
            <a:r>
              <a:rPr lang="en-US" altLang="zh-CN" sz="1200" kern="120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5</a:t>
            </a:r>
            <a:r>
              <a:rPr lang="en-US" altLang="zh-CN" sz="1200" kern="1200">
                <a:solidFill>
                  <a:schemeClr val="tx1"/>
                </a:solidFill>
                <a:effectLst/>
                <a:latin typeface="Arial" panose="020B0604020202020204" pitchFamily="34" charset="0"/>
                <a:ea typeface="宋体" panose="02010600030101010101" pitchFamily="2" charset="-122"/>
                <a:cs typeface="+mn-cs"/>
              </a:rPr>
              <a:t>cm</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2</a:t>
            </a:r>
            <a:r>
              <a:rPr lang="en-US" altLang="zh-CN" sz="1200" kern="1200">
                <a:solidFill>
                  <a:schemeClr val="tx1"/>
                </a:solidFill>
                <a:effectLst/>
                <a:latin typeface="Arial" panose="020B0604020202020204" pitchFamily="34" charset="0"/>
                <a:ea typeface="宋体" panose="02010600030101010101" pitchFamily="2" charset="-122"/>
                <a:cs typeface="+mn-cs"/>
              </a:rPr>
              <a:t>/V</a:t>
            </a:r>
            <a:r>
              <a:rPr lang="en-US" altLang="zh-CN" sz="1200"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a:solidFill>
                  <a:schemeClr val="tx1"/>
                </a:solidFill>
                <a:effectLst/>
                <a:latin typeface="Arial" panose="020B0604020202020204" pitchFamily="34" charset="0"/>
                <a:ea typeface="宋体" panose="02010600030101010101" pitchFamily="2" charset="-122"/>
                <a:cs typeface="+mn-cs"/>
              </a:rPr>
              <a:t>s</a:t>
            </a:r>
            <a:r>
              <a:rPr lang="zh-CN" altLang="zh-CN" sz="1200" kern="1200">
                <a:solidFill>
                  <a:schemeClr val="tx1"/>
                </a:solidFill>
                <a:effectLst/>
                <a:latin typeface="Arial" panose="020B0604020202020204" pitchFamily="34" charset="0"/>
                <a:ea typeface="宋体" panose="02010600030101010101" pitchFamily="2" charset="-122"/>
                <a:cs typeface="+mn-cs"/>
              </a:rPr>
              <a:t>的数量级。</a:t>
            </a:r>
          </a:p>
          <a:p>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132</a:t>
            </a:fld>
            <a:endParaRPr lang="en-US" altLang="zh-CN"/>
          </a:p>
        </p:txBody>
      </p:sp>
    </p:spTree>
    <p:extLst>
      <p:ext uri="{BB962C8B-B14F-4D97-AF65-F5344CB8AC3E}">
        <p14:creationId xmlns:p14="http://schemas.microsoft.com/office/powerpoint/2010/main" val="27029260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半导体的电导率</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除了与迁移率有关外，还与载流子的浓度有关。载流子的浓度随温度的升高以指数形式增加（饱和区除外）。而迁移率随温度是幂函数变化的。由于指数形式的变化总是比幂函数的变化快，因此除饱和区外，半导体的电导率主要以指数形式随温度的升高而迅速增大，表现出很强的热敏性。这与金属的电导率有明显不同。因为金属的载流子（电子或空穴）浓度与温度无关，温度升高时，传导电子的迁移率因与晶格散射更加频繁而减小，所以金属的电导率温度系数为负，温度升高，电导率下降。</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133</a:t>
            </a:fld>
            <a:endParaRPr lang="en-US" altLang="zh-CN"/>
          </a:p>
        </p:txBody>
      </p:sp>
    </p:spTree>
    <p:extLst>
      <p:ext uri="{BB962C8B-B14F-4D97-AF65-F5344CB8AC3E}">
        <p14:creationId xmlns:p14="http://schemas.microsoft.com/office/powerpoint/2010/main" val="6739553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根据载流子的电导率求半导体材料的电阻率。</a:t>
            </a:r>
          </a:p>
        </p:txBody>
      </p:sp>
      <p:sp>
        <p:nvSpPr>
          <p:cNvPr id="4" name="灯片编号占位符 3"/>
          <p:cNvSpPr>
            <a:spLocks noGrp="1"/>
          </p:cNvSpPr>
          <p:nvPr>
            <p:ph type="sldNum" sz="quarter" idx="5"/>
          </p:nvPr>
        </p:nvSpPr>
        <p:spPr/>
        <p:txBody>
          <a:bodyPr/>
          <a:lstStyle/>
          <a:p>
            <a:fld id="{6BCBB6B0-0B25-4678-98E5-367EFF3824D3}" type="slidenum">
              <a:rPr lang="en-US" altLang="zh-CN" smtClean="0"/>
              <a:t>134</a:t>
            </a:fld>
            <a:endParaRPr lang="en-US" altLang="zh-CN"/>
          </a:p>
        </p:txBody>
      </p:sp>
    </p:spTree>
    <p:extLst>
      <p:ext uri="{BB962C8B-B14F-4D97-AF65-F5344CB8AC3E}">
        <p14:creationId xmlns:p14="http://schemas.microsoft.com/office/powerpoint/2010/main" val="23394396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金属导体和一般半导体的导电过程中，载流子都可以依靠外电场的作用而形成电流（称为迁移电流）。但是与金属材料不同的是，半导体中的载流子还可以形成另一种形式的电流，称为扩散电流。扩散电流的产生是由于半导体中载流子浓度的不均匀分布而造成的扩散运动。</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135</a:t>
            </a:fld>
            <a:endParaRPr lang="en-US" altLang="zh-CN"/>
          </a:p>
        </p:txBody>
      </p:sp>
    </p:spTree>
    <p:extLst>
      <p:ext uri="{BB962C8B-B14F-4D97-AF65-F5344CB8AC3E}">
        <p14:creationId xmlns:p14="http://schemas.microsoft.com/office/powerpoint/2010/main" val="39846566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扩散运动是微观粒子热运动的结果，遵从的规律是：</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zh-CN" sz="1200" i="1" kern="1200">
                        <a:solidFill>
                          <a:schemeClr val="tx1"/>
                        </a:solidFill>
                        <a:effectLst/>
                        <a:latin typeface="Cambria Math" panose="02040503050406030204" pitchFamily="18" charset="0"/>
                        <a:ea typeface="宋体" panose="02010600030101010101" pitchFamily="2" charset="-122"/>
                        <a:cs typeface="+mn-cs"/>
                      </a:rPr>
                      <m:t>扩散流密度</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𝑑𝑁</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𝑑𝑥</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扩散运动是微观粒子热运动的结果，遵从的规律是：</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扩散流密度</a:t>
                </a:r>
                <a:r>
                  <a:rPr lang="en-US" altLang="zh-CN" sz="1200" i="0" kern="1200">
                    <a:solidFill>
                      <a:schemeClr val="tx1"/>
                    </a:solidFill>
                    <a:effectLst/>
                    <a:latin typeface="Arial" panose="020B0604020202020204" pitchFamily="34" charset="0"/>
                    <a:ea typeface="宋体" panose="02010600030101010101" pitchFamily="2" charset="-122"/>
                    <a:cs typeface="+mn-cs"/>
                  </a:rPr>
                  <a:t>=−𝐷 𝑑𝑁</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𝑑𝑥</a:t>
                </a:r>
                <a:r>
                  <a:rPr lang="en-US" altLang="zh-CN" sz="1200" kern="1200">
                    <a:solidFill>
                      <a:schemeClr val="tx1"/>
                    </a:solidFill>
                    <a:effectLst/>
                    <a:latin typeface="Arial" panose="020B0604020202020204" pitchFamily="34" charset="0"/>
                    <a:ea typeface="宋体" panose="02010600030101010101" pitchFamily="2" charset="-122"/>
                    <a:cs typeface="+mn-cs"/>
                  </a:rPr>
                  <a:t> 	(4-107)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136</a:t>
            </a:fld>
            <a:endParaRPr lang="en-US" altLang="zh-CN"/>
          </a:p>
        </p:txBody>
      </p:sp>
    </p:spTree>
    <p:extLst>
      <p:ext uri="{BB962C8B-B14F-4D97-AF65-F5344CB8AC3E}">
        <p14:creationId xmlns:p14="http://schemas.microsoft.com/office/powerpoint/2010/main" val="137431524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这里，扩散流密度是单位时间内由于扩散运动通过单位横截面积的载流子数目，</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𝑑𝑁</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𝑑𝑥</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是载流子浓度变化的梯度，</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𝐷</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是扩散系数，负号则表明扩散运动总是从浓度高的地方流向浓度低的地方。由于</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zh-CN" sz="1200" i="1" kern="1200">
                        <a:solidFill>
                          <a:schemeClr val="tx1"/>
                        </a:solidFill>
                        <a:effectLst/>
                        <a:latin typeface="Cambria Math" panose="02040503050406030204" pitchFamily="18" charset="0"/>
                        <a:ea typeface="宋体" panose="02010600030101010101" pitchFamily="2" charset="-122"/>
                        <a:cs typeface="+mn-cs"/>
                      </a:rPr>
                      <m:t>扩散流密度</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zh-CN" altLang="zh-CN" sz="1200" i="1" kern="1200">
                        <a:solidFill>
                          <a:schemeClr val="tx1"/>
                        </a:solidFill>
                        <a:effectLst/>
                        <a:latin typeface="Cambria Math" panose="02040503050406030204" pitchFamily="18" charset="0"/>
                        <a:ea typeface="宋体" panose="02010600030101010101" pitchFamily="2" charset="-122"/>
                        <a:cs typeface="+mn-cs"/>
                      </a:rPr>
                      <m:t>载流子的电荷</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zh-CN" altLang="zh-CN" sz="1200" i="1" kern="1200">
                        <a:solidFill>
                          <a:schemeClr val="tx1"/>
                        </a:solidFill>
                        <a:effectLst/>
                        <a:latin typeface="Cambria Math" panose="02040503050406030204" pitchFamily="18" charset="0"/>
                        <a:ea typeface="宋体" panose="02010600030101010101" pitchFamily="2" charset="-122"/>
                        <a:cs typeface="+mn-cs"/>
                      </a:rPr>
                      <m:t>扩散电流密度</m:t>
                    </m:r>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这里，扩散流密度是单位时间内由于扩散运动通过单位横截面积的载流子数目，</a:t>
                </a:r>
                <a:r>
                  <a:rPr lang="en-US" altLang="zh-CN" sz="1200" i="0" kern="1200">
                    <a:solidFill>
                      <a:schemeClr val="tx1"/>
                    </a:solidFill>
                    <a:effectLst/>
                    <a:latin typeface="Arial" panose="020B0604020202020204" pitchFamily="34" charset="0"/>
                    <a:ea typeface="宋体" panose="02010600030101010101" pitchFamily="2" charset="-122"/>
                    <a:cs typeface="+mn-cs"/>
                  </a:rPr>
                  <a:t>𝑑𝑁</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𝑑𝑥</a:t>
                </a:r>
                <a:r>
                  <a:rPr lang="zh-CN" altLang="zh-CN" sz="1200" kern="1200">
                    <a:solidFill>
                      <a:schemeClr val="tx1"/>
                    </a:solidFill>
                    <a:effectLst/>
                    <a:latin typeface="Arial" panose="020B0604020202020204" pitchFamily="34" charset="0"/>
                    <a:ea typeface="宋体" panose="02010600030101010101" pitchFamily="2" charset="-122"/>
                    <a:cs typeface="+mn-cs"/>
                  </a:rPr>
                  <a:t>是载流子浓度变化的梯度，</a:t>
                </a:r>
                <a:r>
                  <a:rPr lang="en-US" altLang="zh-CN" sz="1200" i="1" kern="1200">
                    <a:solidFill>
                      <a:schemeClr val="tx1"/>
                    </a:solidFill>
                    <a:effectLst/>
                    <a:latin typeface="Arial" panose="020B0604020202020204" pitchFamily="34" charset="0"/>
                    <a:ea typeface="宋体" panose="02010600030101010101" pitchFamily="2" charset="-122"/>
                    <a:cs typeface="+mn-cs"/>
                  </a:rPr>
                  <a:t>D</a:t>
                </a:r>
                <a:r>
                  <a:rPr lang="zh-CN" altLang="zh-CN" sz="1200" kern="1200">
                    <a:solidFill>
                      <a:schemeClr val="tx1"/>
                    </a:solidFill>
                    <a:effectLst/>
                    <a:latin typeface="Arial" panose="020B0604020202020204" pitchFamily="34" charset="0"/>
                    <a:ea typeface="宋体" panose="02010600030101010101" pitchFamily="2" charset="-122"/>
                    <a:cs typeface="+mn-cs"/>
                  </a:rPr>
                  <a:t>是扩散系数，负号则表明扩散运动总是从浓度高的地方流向浓度低的地方。由于</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扩散流密度</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载流子的电荷</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扩散电流密度</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137</a:t>
            </a:fld>
            <a:endParaRPr lang="en-US" altLang="zh-CN"/>
          </a:p>
        </p:txBody>
      </p:sp>
    </p:spTree>
    <p:extLst>
      <p:ext uri="{BB962C8B-B14F-4D97-AF65-F5344CB8AC3E}">
        <p14:creationId xmlns:p14="http://schemas.microsoft.com/office/powerpoint/2010/main" val="248517936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所以考虑扩散电流后的电流密度表达式为：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𝐽</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𝑒𝑛</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𝜇</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𝑒𝑝</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𝜇</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sub>
                    </m:sSub>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𝑑𝑛</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𝑑𝑥</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sub>
                    </m:sSub>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𝑑𝑝</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𝑑𝑥</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三维的情况下表示为：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𝐽</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𝑒𝑛</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𝜇</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𝑒𝑝</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𝜇</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其中前两项是迁移电流，后两项就是扩散电流。</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所以考虑扩散电流后的电流密度表达式为：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𝐽=𝑒𝑛𝜇</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𝑥+𝑒𝑝𝜇</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𝑥+𝑒𝐷</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𝑑𝑛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𝑑𝑥−𝑒𝐷</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𝑑𝑝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𝑑𝑥</a:t>
                </a:r>
                <a:r>
                  <a:rPr lang="en-US" altLang="zh-CN" sz="1200" kern="1200">
                    <a:solidFill>
                      <a:schemeClr val="tx1"/>
                    </a:solidFill>
                    <a:effectLst/>
                    <a:latin typeface="Arial" panose="020B0604020202020204" pitchFamily="34" charset="0"/>
                    <a:ea typeface="宋体" panose="02010600030101010101" pitchFamily="2" charset="-122"/>
                    <a:cs typeface="+mn-cs"/>
                  </a:rPr>
                  <a:t> 	(4-108)</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三维的情况下表示为：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𝐽</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3𝐷=𝑒𝑛𝜇</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 𝐸+𝑒𝑝𝜇</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 𝐸+𝑒𝐷</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 𝛻𝑛−𝑒𝐷</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 𝛻𝑝</a:t>
                </a:r>
                <a:r>
                  <a:rPr lang="en-US" altLang="zh-CN" sz="1200" kern="1200">
                    <a:solidFill>
                      <a:schemeClr val="tx1"/>
                    </a:solidFill>
                    <a:effectLst/>
                    <a:latin typeface="Arial" panose="020B0604020202020204" pitchFamily="34" charset="0"/>
                    <a:ea typeface="宋体" panose="02010600030101010101" pitchFamily="2" charset="-122"/>
                    <a:cs typeface="+mn-cs"/>
                  </a:rPr>
                  <a:t> 	(4-109)</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其中前两项是迁移电流，后两项就是扩散电流。</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138</a:t>
            </a:fld>
            <a:endParaRPr lang="en-US" altLang="zh-CN"/>
          </a:p>
        </p:txBody>
      </p:sp>
    </p:spTree>
    <p:extLst>
      <p:ext uri="{BB962C8B-B14F-4D97-AF65-F5344CB8AC3E}">
        <p14:creationId xmlns:p14="http://schemas.microsoft.com/office/powerpoint/2010/main" val="7679924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本小节讲</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lang="zh-CN" altLang="en-US" b="0"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139</a:t>
            </a:fld>
            <a:endParaRPr lang="en-US" altLang="zh-CN"/>
          </a:p>
        </p:txBody>
      </p:sp>
    </p:spTree>
    <p:extLst>
      <p:ext uri="{BB962C8B-B14F-4D97-AF65-F5344CB8AC3E}">
        <p14:creationId xmlns:p14="http://schemas.microsoft.com/office/powerpoint/2010/main" val="354752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不难看出，电子的平均速度是由晶体内部电子的</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关系决定的，</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关系不同，电子的平均速度也不相同。自由电子有</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，所以有： </a:t>
                </a:r>
              </a:p>
              <a:p>
                <a:pPr/>
                <a14:m>
                  <m:oMathPara xmlns:m="http://schemas.openxmlformats.org/officeDocument/2006/math">
                    <m:oMathParaPr>
                      <m:jc m:val="centerGroup"/>
                    </m:oMathParaPr>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den>
                      </m:f>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即电子的平均速度正比于</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，且方向与</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相同。在晶体中情况就很不一样了。以一维晶体为例，图</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给出能带结构和平均速度的关系。在能带底和能带顶，</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zh-CN" altLang="zh-CN" sz="1200" kern="1200" dirty="0">
                    <a:solidFill>
                      <a:schemeClr val="tx1"/>
                    </a:solidFill>
                    <a:effectLst/>
                    <a:latin typeface="Arial" panose="020B0604020202020204" pitchFamily="34" charset="0"/>
                    <a:ea typeface="宋体" panose="02010600030101010101" pitchFamily="2" charset="-122"/>
                    <a:cs typeface="+mn-cs"/>
                  </a:rPr>
                  <a:t>取极值，有</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，因此在能带底和能带顶，电子速度</a:t>
                </a:r>
                <a:r>
                  <a:rPr lang="zh-CN" altLang="en-US" sz="1200" kern="1200" dirty="0">
                    <a:solidFill>
                      <a:schemeClr val="tx1"/>
                    </a:solidFill>
                    <a:effectLst/>
                    <a:latin typeface="Arial" panose="020B0604020202020204" pitchFamily="34" charset="0"/>
                    <a:ea typeface="宋体" panose="02010600030101010101" pitchFamily="2" charset="-122"/>
                    <a:cs typeface="+mn-cs"/>
                  </a:rPr>
                  <a:t>为</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不难看出，电子的平均速度是由晶体内部电子的</a:t>
                </a:r>
                <a:r>
                  <a:rPr lang="en-US" altLang="zh-CN" sz="1200" i="1" kern="1200">
                    <a:solidFill>
                      <a:schemeClr val="tx1"/>
                    </a:solidFill>
                    <a:effectLst/>
                    <a:latin typeface="Arial" panose="020B0604020202020204" pitchFamily="34" charset="0"/>
                    <a:ea typeface="宋体" panose="02010600030101010101" pitchFamily="2" charset="-122"/>
                    <a:cs typeface="+mn-cs"/>
                  </a:rPr>
                  <a:t>E-k</a:t>
                </a:r>
                <a:r>
                  <a:rPr lang="zh-CN" altLang="zh-CN" sz="1200" kern="1200">
                    <a:solidFill>
                      <a:schemeClr val="tx1"/>
                    </a:solidFill>
                    <a:effectLst/>
                    <a:latin typeface="Arial" panose="020B0604020202020204" pitchFamily="34" charset="0"/>
                    <a:ea typeface="宋体" panose="02010600030101010101" pitchFamily="2" charset="-122"/>
                    <a:cs typeface="+mn-cs"/>
                  </a:rPr>
                  <a:t>关系决定的，</a:t>
                </a:r>
                <a:r>
                  <a:rPr lang="en-US" altLang="zh-CN" sz="1200" i="1" kern="1200">
                    <a:solidFill>
                      <a:schemeClr val="tx1"/>
                    </a:solidFill>
                    <a:effectLst/>
                    <a:latin typeface="Arial" panose="020B0604020202020204" pitchFamily="34" charset="0"/>
                    <a:ea typeface="宋体" panose="02010600030101010101" pitchFamily="2" charset="-122"/>
                    <a:cs typeface="+mn-cs"/>
                  </a:rPr>
                  <a:t>E-k</a:t>
                </a:r>
                <a:r>
                  <a:rPr lang="zh-CN" altLang="zh-CN" sz="1200" kern="1200">
                    <a:solidFill>
                      <a:schemeClr val="tx1"/>
                    </a:solidFill>
                    <a:effectLst/>
                    <a:latin typeface="Arial" panose="020B0604020202020204" pitchFamily="34" charset="0"/>
                    <a:ea typeface="宋体" panose="02010600030101010101" pitchFamily="2" charset="-122"/>
                    <a:cs typeface="+mn-cs"/>
                  </a:rPr>
                  <a:t>关系不同，电子的平均速度也不相同。自由电子有</a:t>
                </a:r>
                <a:r>
                  <a:rPr lang="en-US" altLang="zh-CN" sz="1200" i="0" kern="1200">
                    <a:solidFill>
                      <a:schemeClr val="tx1"/>
                    </a:solidFill>
                    <a:effectLst/>
                    <a:latin typeface="Arial" panose="020B0604020202020204" pitchFamily="34" charset="0"/>
                    <a:ea typeface="宋体" panose="02010600030101010101" pitchFamily="2" charset="-122"/>
                    <a:cs typeface="+mn-cs"/>
                  </a:rPr>
                  <a:t>𝐸(𝑘)=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2𝑚</a:t>
                </a:r>
                <a:r>
                  <a:rPr lang="zh-CN" altLang="zh-CN" sz="1200" kern="1200">
                    <a:solidFill>
                      <a:schemeClr val="tx1"/>
                    </a:solidFill>
                    <a:effectLst/>
                    <a:latin typeface="Arial" panose="020B0604020202020204" pitchFamily="34" charset="0"/>
                    <a:ea typeface="宋体" panose="02010600030101010101" pitchFamily="2" charset="-122"/>
                    <a:cs typeface="+mn-cs"/>
                  </a:rPr>
                  <a:t>，所以有： </a:t>
                </a:r>
              </a:p>
              <a:p>
                <a:r>
                  <a:rPr lang="en-US" altLang="zh-CN" sz="1200" i="0" kern="1200">
                    <a:solidFill>
                      <a:schemeClr val="tx1"/>
                    </a:solidFill>
                    <a:effectLst/>
                    <a:latin typeface="Arial" panose="020B0604020202020204" pitchFamily="34" charset="0"/>
                    <a:ea typeface="宋体" panose="02010600030101010101" pitchFamily="2" charset="-122"/>
                    <a:cs typeface="+mn-cs"/>
                  </a:rPr>
                  <a:t>𝑣</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=ℏ𝑘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𝑚</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即电子的平均速度正比于</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，且方向与</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相同。在晶体中情况就很不一样了。以一维晶体为例，图</a:t>
                </a:r>
                <a:r>
                  <a:rPr lang="en-US" altLang="zh-CN" sz="1200" kern="1200">
                    <a:solidFill>
                      <a:schemeClr val="tx1"/>
                    </a:solidFill>
                    <a:effectLst/>
                    <a:latin typeface="Arial" panose="020B0604020202020204" pitchFamily="34" charset="0"/>
                    <a:ea typeface="宋体" panose="02010600030101010101" pitchFamily="2" charset="-122"/>
                    <a:cs typeface="+mn-cs"/>
                  </a:rPr>
                  <a:t>4.2</a:t>
                </a:r>
                <a:r>
                  <a:rPr lang="zh-CN" altLang="zh-CN" sz="1200" kern="1200">
                    <a:solidFill>
                      <a:schemeClr val="tx1"/>
                    </a:solidFill>
                    <a:effectLst/>
                    <a:latin typeface="Arial" panose="020B0604020202020204" pitchFamily="34" charset="0"/>
                    <a:ea typeface="宋体" panose="02010600030101010101" pitchFamily="2" charset="-122"/>
                    <a:cs typeface="+mn-cs"/>
                  </a:rPr>
                  <a:t>给出能带结构和平均速度的关系。在能带底和能带顶，</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取极值，有</a:t>
                </a:r>
                <a:r>
                  <a:rPr lang="en-US" altLang="zh-CN" sz="1200" i="0" kern="1200">
                    <a:solidFill>
                      <a:schemeClr val="tx1"/>
                    </a:solidFill>
                    <a:effectLst/>
                    <a:latin typeface="Arial" panose="020B0604020202020204" pitchFamily="34" charset="0"/>
                    <a:ea typeface="宋体" panose="02010600030101010101" pitchFamily="2" charset="-122"/>
                    <a:cs typeface="+mn-cs"/>
                  </a:rPr>
                  <a:t>𝑑𝐸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𝑑𝑘=0</a:t>
                </a:r>
                <a:r>
                  <a:rPr lang="zh-CN" altLang="zh-CN" sz="1200" kern="1200">
                    <a:solidFill>
                      <a:schemeClr val="tx1"/>
                    </a:solidFill>
                    <a:effectLst/>
                    <a:latin typeface="Arial" panose="020B0604020202020204" pitchFamily="34" charset="0"/>
                    <a:ea typeface="宋体" panose="02010600030101010101" pitchFamily="2" charset="-122"/>
                    <a:cs typeface="+mn-cs"/>
                  </a:rPr>
                  <a:t>，因此在能带底和能带顶，电子速度</a:t>
                </a:r>
                <a:r>
                  <a:rPr lang="en-US" altLang="zh-CN" sz="1200" b="1" i="1" kern="1200">
                    <a:solidFill>
                      <a:schemeClr val="tx1"/>
                    </a:solidFill>
                    <a:effectLst/>
                    <a:latin typeface="Arial" panose="020B0604020202020204" pitchFamily="34" charset="0"/>
                    <a:ea typeface="宋体" panose="02010600030101010101" pitchFamily="2" charset="-122"/>
                    <a:cs typeface="+mn-cs"/>
                  </a:rPr>
                  <a:t>v</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0</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14</a:t>
            </a:fld>
            <a:endParaRPr lang="en-US" altLang="zh-CN"/>
          </a:p>
        </p:txBody>
      </p:sp>
    </p:spTree>
    <p:extLst>
      <p:ext uri="{BB962C8B-B14F-4D97-AF65-F5344CB8AC3E}">
        <p14:creationId xmlns:p14="http://schemas.microsoft.com/office/powerpoint/2010/main" val="242037091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在外界的作用下，半导体中的电子浓度</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和空穴浓度</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𝑝</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有可能偏离平衡值。例如在半导体的本征光吸收过程中，高能光子入射，价带的电子受光激发，从价带跃迁进入导带，产生电子</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空穴对；通过外界电子</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空穴对的注入（后面介绍的</a:t>
                </a:r>
                <a:r>
                  <a:rPr lang="en-US" altLang="zh-CN" sz="1200" kern="1200" dirty="0">
                    <a:solidFill>
                      <a:schemeClr val="tx1"/>
                    </a:solidFill>
                    <a:effectLst/>
                    <a:latin typeface="Arial" panose="020B0604020202020204" pitchFamily="34" charset="0"/>
                    <a:ea typeface="宋体" panose="02010600030101010101" pitchFamily="2" charset="-122"/>
                    <a:cs typeface="+mn-cs"/>
                  </a:rPr>
                  <a:t>PN</a:t>
                </a:r>
                <a:r>
                  <a:rPr lang="zh-CN" altLang="zh-CN" sz="1200" kern="1200" dirty="0">
                    <a:solidFill>
                      <a:schemeClr val="tx1"/>
                    </a:solidFill>
                    <a:effectLst/>
                    <a:latin typeface="Arial" panose="020B0604020202020204" pitchFamily="34" charset="0"/>
                    <a:ea typeface="宋体" panose="02010600030101010101" pitchFamily="2" charset="-122"/>
                    <a:cs typeface="+mn-cs"/>
                  </a:rPr>
                  <a:t>结），也可以造成额外的多余电子</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空穴对。这里用</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在外界的作用下，半导体中的电子浓度</a:t>
                </a:r>
                <a:r>
                  <a:rPr lang="en-US" altLang="zh-CN" sz="1200" i="1" kern="1200">
                    <a:solidFill>
                      <a:schemeClr val="tx1"/>
                    </a:solidFill>
                    <a:effectLst/>
                    <a:latin typeface="Arial" panose="020B0604020202020204" pitchFamily="34" charset="0"/>
                    <a:ea typeface="宋体" panose="02010600030101010101" pitchFamily="2" charset="-122"/>
                    <a:cs typeface="+mn-cs"/>
                  </a:rPr>
                  <a:t>n</a:t>
                </a:r>
                <a:r>
                  <a:rPr lang="zh-CN" altLang="zh-CN" sz="1200" kern="1200">
                    <a:solidFill>
                      <a:schemeClr val="tx1"/>
                    </a:solidFill>
                    <a:effectLst/>
                    <a:latin typeface="Arial" panose="020B0604020202020204" pitchFamily="34" charset="0"/>
                    <a:ea typeface="宋体" panose="02010600030101010101" pitchFamily="2" charset="-122"/>
                    <a:cs typeface="+mn-cs"/>
                  </a:rPr>
                  <a:t>和空穴浓度</a:t>
                </a:r>
                <a:r>
                  <a:rPr lang="en-US" altLang="zh-CN" sz="1200" i="1" kern="1200">
                    <a:solidFill>
                      <a:schemeClr val="tx1"/>
                    </a:solidFill>
                    <a:effectLst/>
                    <a:latin typeface="Arial" panose="020B0604020202020204" pitchFamily="34" charset="0"/>
                    <a:ea typeface="宋体" panose="02010600030101010101" pitchFamily="2" charset="-122"/>
                    <a:cs typeface="+mn-cs"/>
                  </a:rPr>
                  <a:t>p</a:t>
                </a:r>
                <a:r>
                  <a:rPr lang="zh-CN" altLang="zh-CN" sz="1200" kern="1200">
                    <a:solidFill>
                      <a:schemeClr val="tx1"/>
                    </a:solidFill>
                    <a:effectLst/>
                    <a:latin typeface="Arial" panose="020B0604020202020204" pitchFamily="34" charset="0"/>
                    <a:ea typeface="宋体" panose="02010600030101010101" pitchFamily="2" charset="-122"/>
                    <a:cs typeface="+mn-cs"/>
                  </a:rPr>
                  <a:t>有可能偏离平衡值。例如在半导体的本征光吸收过程中，高能光子入射，价带的电子受光激发，从价带跃迁进入导带，产生电子</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空穴对；通过外界电子</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空穴对的注入（后面介绍的</a:t>
                </a:r>
                <a:r>
                  <a:rPr lang="en-US" altLang="zh-CN" sz="1200" kern="1200">
                    <a:solidFill>
                      <a:schemeClr val="tx1"/>
                    </a:solidFill>
                    <a:effectLst/>
                    <a:latin typeface="Arial" panose="020B0604020202020204" pitchFamily="34" charset="0"/>
                    <a:ea typeface="宋体" panose="02010600030101010101" pitchFamily="2" charset="-122"/>
                    <a:cs typeface="+mn-cs"/>
                  </a:rPr>
                  <a:t>PN</a:t>
                </a:r>
                <a:r>
                  <a:rPr lang="zh-CN" altLang="zh-CN" sz="1200" kern="1200">
                    <a:solidFill>
                      <a:schemeClr val="tx1"/>
                    </a:solidFill>
                    <a:effectLst/>
                    <a:latin typeface="Arial" panose="020B0604020202020204" pitchFamily="34" charset="0"/>
                    <a:ea typeface="宋体" panose="02010600030101010101" pitchFamily="2" charset="-122"/>
                    <a:cs typeface="+mn-cs"/>
                  </a:rPr>
                  <a:t>结），也可以造成额外的多余电子</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空穴对，如图</a:t>
                </a:r>
                <a:r>
                  <a:rPr lang="en-US" altLang="zh-CN" sz="1200" kern="1200">
                    <a:solidFill>
                      <a:schemeClr val="tx1"/>
                    </a:solidFill>
                    <a:effectLst/>
                    <a:latin typeface="Arial" panose="020B0604020202020204" pitchFamily="34" charset="0"/>
                    <a:ea typeface="宋体" panose="02010600030101010101" pitchFamily="2" charset="-122"/>
                    <a:cs typeface="+mn-cs"/>
                  </a:rPr>
                  <a:t>4.24</a:t>
                </a:r>
                <a:r>
                  <a:rPr lang="zh-CN" altLang="zh-CN" sz="1200" kern="1200">
                    <a:solidFill>
                      <a:schemeClr val="tx1"/>
                    </a:solidFill>
                    <a:effectLst/>
                    <a:latin typeface="Arial" panose="020B0604020202020204" pitchFamily="34" charset="0"/>
                    <a:ea typeface="宋体" panose="02010600030101010101" pitchFamily="2" charset="-122"/>
                    <a:cs typeface="+mn-cs"/>
                  </a:rPr>
                  <a:t>所示。这里用</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𝛥𝑛=𝑛−𝑛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en-US" altLang="zh-CN" sz="1200" kern="1200">
                    <a:solidFill>
                      <a:schemeClr val="tx1"/>
                    </a:solidFill>
                    <a:effectLst/>
                    <a:latin typeface="Arial" panose="020B0604020202020204" pitchFamily="34" charset="0"/>
                    <a:ea typeface="宋体" panose="02010600030101010101" pitchFamily="2" charset="-122"/>
                    <a:cs typeface="+mn-cs"/>
                  </a:rPr>
                  <a:t> 	(4-110)</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𝛥𝑝=𝑝−𝑝</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en-US" altLang="zh-CN" sz="1200" kern="1200">
                    <a:solidFill>
                      <a:schemeClr val="tx1"/>
                    </a:solidFill>
                    <a:effectLst/>
                    <a:latin typeface="Arial" panose="020B0604020202020204" pitchFamily="34" charset="0"/>
                    <a:ea typeface="宋体" panose="02010600030101010101" pitchFamily="2" charset="-122"/>
                    <a:cs typeface="+mn-cs"/>
                  </a:rPr>
                  <a:t> 	(4-111)</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表示超出平衡时载流子浓度</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的多余载流子，称为非平衡载流子。通常情况下，由于电中性要求，有：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𝛥𝑛=𝛥𝑝</a:t>
                </a:r>
                <a:r>
                  <a:rPr lang="en-US" altLang="zh-CN" sz="1200" kern="1200">
                    <a:solidFill>
                      <a:schemeClr val="tx1"/>
                    </a:solidFill>
                    <a:effectLst/>
                    <a:latin typeface="Arial" panose="020B0604020202020204" pitchFamily="34" charset="0"/>
                    <a:ea typeface="宋体" panose="02010600030101010101" pitchFamily="2" charset="-122"/>
                    <a:cs typeface="+mn-cs"/>
                  </a:rPr>
                  <a:t> 	(4-112)</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140</a:t>
            </a:fld>
            <a:endParaRPr lang="en-US" altLang="zh-CN"/>
          </a:p>
        </p:txBody>
      </p:sp>
    </p:spTree>
    <p:extLst>
      <p:ext uri="{BB962C8B-B14F-4D97-AF65-F5344CB8AC3E}">
        <p14:creationId xmlns:p14="http://schemas.microsoft.com/office/powerpoint/2010/main" val="26813324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表示超出平衡时载流子浓度</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的多余载流子，称为非平衡载流子。通常情况下，由于电中性要求，有：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表示超出平衡时载流子浓度</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𝑛</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𝑝</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的多余载流子，称为非平衡载流子。通常情况下，由于电中性要求，有：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𝛥𝑛=𝛥𝑝</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141</a:t>
            </a:fld>
            <a:endParaRPr lang="en-US" altLang="zh-CN"/>
          </a:p>
        </p:txBody>
      </p:sp>
    </p:spTree>
    <p:extLst>
      <p:ext uri="{BB962C8B-B14F-4D97-AF65-F5344CB8AC3E}">
        <p14:creationId xmlns:p14="http://schemas.microsoft.com/office/powerpoint/2010/main" val="40524961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非平衡载流子在数目上对多子和少子的影响显然是不同的。多子的数量一般都很大，非平衡载流子不会对它有显著影响。但对少子来说，数量的变化将非常明显。因此在讨论非平衡载流子时，常常最关心的是非平衡的少数载流子。</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142</a:t>
            </a:fld>
            <a:endParaRPr lang="en-US" altLang="zh-CN"/>
          </a:p>
        </p:txBody>
      </p:sp>
    </p:spTree>
    <p:extLst>
      <p:ext uri="{BB962C8B-B14F-4D97-AF65-F5344CB8AC3E}">
        <p14:creationId xmlns:p14="http://schemas.microsoft.com/office/powerpoint/2010/main" val="18985918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对于半导体而言，导带近似为空带，价带近似为满带，热激发几率基本上不受载流子浓度的影响，与</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𝑛</m:t>
                    </m:r>
                    <m:r>
                      <a:rPr lang="zh-CN" altLang="en-US" sz="120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𝑝</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无关，只与温度有关；而通过入射光子激发载流子的几率则与温度无明显的关系，与光子能量、禁带宽度、能带结构有关。</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对于半导体而言，导带近似为空带，价带近似为满带，热激发几率基本上不受载流子浓度的影响，与</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𝑛</a:t>
                </a:r>
                <a:r>
                  <a:rPr lang="zh-CN" altLang="en-US"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𝑝</a:t>
                </a:r>
                <a:r>
                  <a:rPr lang="zh-CN" altLang="zh-CN" sz="1200" kern="1200" dirty="0">
                    <a:solidFill>
                      <a:schemeClr val="tx1"/>
                    </a:solidFill>
                    <a:effectLst/>
                    <a:latin typeface="Arial" panose="020B0604020202020204" pitchFamily="34" charset="0"/>
                    <a:ea typeface="宋体" panose="02010600030101010101" pitchFamily="2" charset="-122"/>
                    <a:cs typeface="+mn-cs"/>
                  </a:rPr>
                  <a:t>无关，只与温度有关；而通过入射光子激发载流子的几率则与温度无明显的关系，与光子能量、禁带宽度、能带结构有关。</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143</a:t>
            </a:fld>
            <a:endParaRPr lang="en-US" altLang="zh-CN"/>
          </a:p>
        </p:txBody>
      </p:sp>
    </p:spTree>
    <p:extLst>
      <p:ext uri="{BB962C8B-B14F-4D97-AF65-F5344CB8AC3E}">
        <p14:creationId xmlns:p14="http://schemas.microsoft.com/office/powerpoint/2010/main" val="291344860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在产生非平衡载流子的同时，也存在着载流子的复合过程，即导带中的电子落回到价带，与价带中的空穴复合，使电子</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空穴对湮灭，这是从非平衡状态恢复到热平衡的自发过程。复合分为直接复合和间接复合两种。</a:t>
            </a:r>
          </a:p>
          <a:p>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144</a:t>
            </a:fld>
            <a:endParaRPr lang="en-US" altLang="zh-CN"/>
          </a:p>
        </p:txBody>
      </p:sp>
    </p:spTree>
    <p:extLst>
      <p:ext uri="{BB962C8B-B14F-4D97-AF65-F5344CB8AC3E}">
        <p14:creationId xmlns:p14="http://schemas.microsoft.com/office/powerpoint/2010/main" val="17336498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直接复合是指电子从导带直接跃迁回价带的过程。其复合率</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𝑅</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与电子和空穴的浓度呈正比： </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𝑅</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𝑟</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𝑟</m:t>
                        </m:r>
                      </m:sub>
                    </m:sSub>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b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式中的复合系数</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𝑟</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与电子空穴运动速度以及温度有关，与载流子浓度无关。</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直接复合是指电子从导带直接跃迁回价带的过程。其复合率</a:t>
                </a:r>
                <a:r>
                  <a:rPr lang="en-US" altLang="zh-CN" sz="1200" i="1" kern="1200">
                    <a:solidFill>
                      <a:schemeClr val="tx1"/>
                    </a:solidFill>
                    <a:effectLst/>
                    <a:latin typeface="Arial" panose="020B0604020202020204" pitchFamily="34" charset="0"/>
                    <a:ea typeface="宋体" panose="02010600030101010101" pitchFamily="2" charset="-122"/>
                    <a:cs typeface="+mn-cs"/>
                  </a:rPr>
                  <a:t>R</a:t>
                </a:r>
                <a:r>
                  <a:rPr lang="zh-CN" altLang="zh-CN" sz="1200" kern="1200">
                    <a:solidFill>
                      <a:schemeClr val="tx1"/>
                    </a:solidFill>
                    <a:effectLst/>
                    <a:latin typeface="Arial" panose="020B0604020202020204" pitchFamily="34" charset="0"/>
                    <a:ea typeface="宋体" panose="02010600030101010101" pitchFamily="2" charset="-122"/>
                    <a:cs typeface="+mn-cs"/>
                  </a:rPr>
                  <a:t>与电子和空穴的浓度呈正比： </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𝑅=𝛼</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𝑟⋅𝑛⋅𝑝≈𝛼</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𝑟</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𝑖^2</a:t>
                </a:r>
                <a:r>
                  <a:rPr lang="en-US" altLang="zh-CN" sz="1200" kern="1200">
                    <a:solidFill>
                      <a:schemeClr val="tx1"/>
                    </a:solidFill>
                    <a:effectLst/>
                    <a:latin typeface="Arial" panose="020B0604020202020204" pitchFamily="34" charset="0"/>
                    <a:ea typeface="宋体" panose="02010600030101010101" pitchFamily="2" charset="-122"/>
                    <a:cs typeface="+mn-cs"/>
                  </a:rPr>
                  <a:t> 	(4-113)</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式中的复合系数</a:t>
                </a:r>
                <a:r>
                  <a:rPr lang="en-US" altLang="zh-CN" sz="1200" i="1" kern="1200">
                    <a:solidFill>
                      <a:schemeClr val="tx1"/>
                    </a:solidFill>
                    <a:effectLst/>
                    <a:latin typeface="Arial" panose="020B0604020202020204" pitchFamily="34" charset="0"/>
                    <a:ea typeface="宋体" panose="02010600030101010101" pitchFamily="2" charset="-122"/>
                    <a:cs typeface="+mn-cs"/>
                  </a:rPr>
                  <a:t>a</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r </a:t>
                </a:r>
                <a:r>
                  <a:rPr lang="zh-CN" altLang="zh-CN" sz="1200" kern="1200">
                    <a:solidFill>
                      <a:schemeClr val="tx1"/>
                    </a:solidFill>
                    <a:effectLst/>
                    <a:latin typeface="Arial" panose="020B0604020202020204" pitchFamily="34" charset="0"/>
                    <a:ea typeface="宋体" panose="02010600030101010101" pitchFamily="2" charset="-122"/>
                    <a:cs typeface="+mn-cs"/>
                  </a:rPr>
                  <a:t>与电子空穴运动速度以及温度有关，与载流子浓度无关。</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145</a:t>
            </a:fld>
            <a:endParaRPr lang="en-US" altLang="zh-CN"/>
          </a:p>
        </p:txBody>
      </p:sp>
    </p:spTree>
    <p:extLst>
      <p:ext uri="{BB962C8B-B14F-4D97-AF65-F5344CB8AC3E}">
        <p14:creationId xmlns:p14="http://schemas.microsoft.com/office/powerpoint/2010/main" val="20376155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直接复合过程中，伴随着电子</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空穴对的复合有光子辐射的过程称为辐射复合，没有光子辐射的则是非辐射复合。俄歇复合是典型的非辐射复合。电子</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空穴对在俄歇复合的过程中，把能量交给其它电子或空穴产生另一次跃迁，不产生光子辐射，如图</a:t>
            </a:r>
            <a:r>
              <a:rPr lang="en-US" altLang="zh-CN" sz="1200" kern="1200">
                <a:solidFill>
                  <a:schemeClr val="tx1"/>
                </a:solidFill>
                <a:effectLst/>
                <a:latin typeface="Arial" panose="020B0604020202020204" pitchFamily="34" charset="0"/>
                <a:ea typeface="宋体" panose="02010600030101010101" pitchFamily="2" charset="-122"/>
                <a:cs typeface="+mn-cs"/>
              </a:rPr>
              <a:t>4.25</a:t>
            </a:r>
            <a:r>
              <a:rPr lang="zh-CN" altLang="zh-CN" sz="1200" kern="1200">
                <a:solidFill>
                  <a:schemeClr val="tx1"/>
                </a:solidFill>
                <a:effectLst/>
                <a:latin typeface="Arial" panose="020B0604020202020204" pitchFamily="34" charset="0"/>
                <a:ea typeface="宋体" panose="02010600030101010101" pitchFamily="2" charset="-122"/>
                <a:cs typeface="+mn-cs"/>
              </a:rPr>
              <a:t>所示。带隙越小，俄歇复合几率越高。</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146</a:t>
            </a:fld>
            <a:endParaRPr lang="en-US" altLang="zh-CN"/>
          </a:p>
        </p:txBody>
      </p:sp>
    </p:spTree>
    <p:extLst>
      <p:ext uri="{BB962C8B-B14F-4D97-AF65-F5344CB8AC3E}">
        <p14:creationId xmlns:p14="http://schemas.microsoft.com/office/powerpoint/2010/main" val="17960064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电子</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空穴对在俄歇复合的过程中，把能量交给其它电子或空穴产生另一次跃迁，不产生光子辐射，如图</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所示。带隙越小，俄歇复合几率越高。</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147</a:t>
            </a:fld>
            <a:endParaRPr lang="en-US" altLang="zh-CN"/>
          </a:p>
        </p:txBody>
      </p:sp>
    </p:spTree>
    <p:extLst>
      <p:ext uri="{BB962C8B-B14F-4D97-AF65-F5344CB8AC3E}">
        <p14:creationId xmlns:p14="http://schemas.microsoft.com/office/powerpoint/2010/main" val="7528996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间接复合是指通过杂质能级发生的电子</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空穴对的复合，如图</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148</a:t>
            </a:fld>
            <a:endParaRPr lang="en-US" altLang="zh-CN"/>
          </a:p>
        </p:txBody>
      </p:sp>
    </p:spTree>
    <p:extLst>
      <p:ext uri="{BB962C8B-B14F-4D97-AF65-F5344CB8AC3E}">
        <p14:creationId xmlns:p14="http://schemas.microsoft.com/office/powerpoint/2010/main" val="70453871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表面的杂质和缺陷都可能形成禁带中的复合中心。一般情况下，间接复合与杂质浓度和非平衡载流子浓度均呈正比；具有深杂质能级的掺杂半导体中，间接复合过程更强。</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149</a:t>
            </a:fld>
            <a:endParaRPr lang="en-US" altLang="zh-CN"/>
          </a:p>
        </p:txBody>
      </p:sp>
    </p:spTree>
    <p:extLst>
      <p:ext uri="{BB962C8B-B14F-4D97-AF65-F5344CB8AC3E}">
        <p14:creationId xmlns:p14="http://schemas.microsoft.com/office/powerpoint/2010/main" val="673510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而能带中</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oMath>
                </a14:m>
                <a:r>
                  <a:rPr lang="zh-CN" altLang="zh-CN" sz="1200" kern="1200">
                    <a:solidFill>
                      <a:schemeClr val="tx1"/>
                    </a:solidFill>
                    <a:effectLst/>
                    <a:latin typeface="Arial" panose="020B0604020202020204" pitchFamily="34" charset="0"/>
                    <a:ea typeface="宋体" panose="02010600030101010101" pitchFamily="2" charset="-122"/>
                    <a:cs typeface="+mn-cs"/>
                  </a:rPr>
                  <a:t>的点，电子速度的数值则达到极大，这种情况与自由电子的速度总是随能量的增加而单调上升是完全不同的。这是由于在周期势场的作用下，电子的动能和势能周期性转换的结果。</a:t>
                </a:r>
                <a:endParaRPr lang="zh-CN" altLang="en-US"/>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而能带中</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的点，电子速度的数值则达到极大，这种情况与自由电子的速度总是随能量的增加而单调上升是完全不同的。这是由于在周期势场的作用下，电子的动能和势能周期性转换的结果。</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15</a:t>
            </a:fld>
            <a:endParaRPr lang="en-US" altLang="zh-CN"/>
          </a:p>
        </p:txBody>
      </p:sp>
    </p:spTree>
    <p:extLst>
      <p:ext uri="{BB962C8B-B14F-4D97-AF65-F5344CB8AC3E}">
        <p14:creationId xmlns:p14="http://schemas.microsoft.com/office/powerpoint/2010/main" val="3688448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热平衡实际上是电子</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空穴对不断产生与复合的一个动态平衡，即电子</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空穴产生的速率与复合的速率是相等的，有：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𝐺</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𝐺</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𝑅</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𝑅</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𝐺</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𝐺</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𝑅</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𝑅</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分别为热平衡时电子的产生率、空穴的产生率、电子的复合率、空穴的复合率。</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热平衡实际上是电子</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空穴对不断产生与复合的一个动态平衡，即电子</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空穴产生的速率与复合的速率是相等的，有：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𝐺</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𝑛0≡𝐺</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𝑝0= 𝑅</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𝑛0≡𝑅</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𝑝0</a:t>
                </a:r>
                <a:r>
                  <a:rPr lang="en-US" altLang="zh-CN" sz="1200" kern="1200">
                    <a:solidFill>
                      <a:schemeClr val="tx1"/>
                    </a:solidFill>
                    <a:effectLst/>
                    <a:latin typeface="Arial" panose="020B0604020202020204" pitchFamily="34" charset="0"/>
                    <a:ea typeface="宋体" panose="02010600030101010101" pitchFamily="2" charset="-122"/>
                    <a:cs typeface="+mn-cs"/>
                  </a:rPr>
                  <a:t> 	(4-114)</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这里，</a:t>
                </a:r>
                <a:r>
                  <a:rPr lang="en-US" altLang="zh-CN" sz="1200" i="0" kern="1200">
                    <a:solidFill>
                      <a:schemeClr val="tx1"/>
                    </a:solidFill>
                    <a:effectLst/>
                    <a:latin typeface="Arial" panose="020B0604020202020204" pitchFamily="34" charset="0"/>
                    <a:ea typeface="宋体" panose="02010600030101010101" pitchFamily="2" charset="-122"/>
                    <a:cs typeface="+mn-cs"/>
                  </a:rPr>
                  <a:t>𝐺</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𝑛0</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𝐺</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𝑝0</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𝑅</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𝑛0</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𝑅</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𝑝0</a:t>
                </a:r>
                <a:r>
                  <a:rPr lang="zh-CN" altLang="zh-CN" sz="1200" kern="1200">
                    <a:solidFill>
                      <a:schemeClr val="tx1"/>
                    </a:solidFill>
                    <a:effectLst/>
                    <a:latin typeface="Arial" panose="020B0604020202020204" pitchFamily="34" charset="0"/>
                    <a:ea typeface="宋体" panose="02010600030101010101" pitchFamily="2" charset="-122"/>
                    <a:cs typeface="+mn-cs"/>
                  </a:rPr>
                  <a:t>分别为热平衡时电子的产生率、空穴的产生率、电子的复合率、空穴的复合率。</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150</a:t>
            </a:fld>
            <a:endParaRPr lang="en-US" altLang="zh-CN"/>
          </a:p>
        </p:txBody>
      </p:sp>
    </p:spTree>
    <p:extLst>
      <p:ext uri="{BB962C8B-B14F-4D97-AF65-F5344CB8AC3E}">
        <p14:creationId xmlns:p14="http://schemas.microsoft.com/office/powerpoint/2010/main" val="36484485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当有非平衡载流子存在时，动态热平衡状态被破坏了。这时复合的几率将大于产生的几率，净复合率为：</a:t>
                </a:r>
              </a:p>
              <a:p>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净复合率＝复合率－产生率</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非平衡载流子</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zh-CN"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的复合速率与非平衡载流子密度成比例：</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sub>
                        </m:sSub>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sub>
                        </m:sSub>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上面两式的解为：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𝑒𝑥𝑝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𝑒𝑥𝑝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即非平衡载流子以指数规律消失，这里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大致描述了非平衡载流子平均存在时间，称为非平衡载流子寿命。</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当有非平衡载流子存在时，式（</a:t>
                </a:r>
                <a:r>
                  <a:rPr lang="en-US" altLang="zh-CN" sz="1200" kern="1200">
                    <a:solidFill>
                      <a:schemeClr val="tx1"/>
                    </a:solidFill>
                    <a:effectLst/>
                    <a:latin typeface="Arial" panose="020B0604020202020204" pitchFamily="34" charset="0"/>
                    <a:ea typeface="宋体" panose="02010600030101010101" pitchFamily="2" charset="-122"/>
                    <a:cs typeface="+mn-cs"/>
                  </a:rPr>
                  <a:t>4-114</a:t>
                </a:r>
                <a:r>
                  <a:rPr lang="zh-CN" altLang="zh-CN" sz="1200" kern="1200">
                    <a:solidFill>
                      <a:schemeClr val="tx1"/>
                    </a:solidFill>
                    <a:effectLst/>
                    <a:latin typeface="Arial" panose="020B0604020202020204" pitchFamily="34" charset="0"/>
                    <a:ea typeface="宋体" panose="02010600030101010101" pitchFamily="2" charset="-122"/>
                    <a:cs typeface="+mn-cs"/>
                  </a:rPr>
                  <a:t>）所示的动态热平衡状态被破坏了。这时复合的几率将大于产生的几率，净复合率为：</a:t>
                </a:r>
              </a:p>
              <a:p>
                <a:r>
                  <a:rPr lang="en-US" altLang="zh-CN" sz="1200" b="1"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净复合率＝复合率－产生率</a:t>
                </a:r>
              </a:p>
              <a:p>
                <a:r>
                  <a:rPr lang="zh-CN" altLang="zh-CN" sz="1200" kern="1200">
                    <a:solidFill>
                      <a:schemeClr val="tx1"/>
                    </a:solidFill>
                    <a:effectLst/>
                    <a:latin typeface="Arial" panose="020B0604020202020204" pitchFamily="34" charset="0"/>
                    <a:ea typeface="宋体" panose="02010600030101010101" pitchFamily="2" charset="-122"/>
                    <a:cs typeface="+mn-cs"/>
                  </a:rPr>
                  <a:t>非平衡载流子</a:t>
                </a:r>
                <a:r>
                  <a:rPr lang="en-US" altLang="zh-CN" sz="1200" i="0" kern="1200">
                    <a:solidFill>
                      <a:schemeClr val="tx1"/>
                    </a:solidFill>
                    <a:effectLst/>
                    <a:latin typeface="Arial" panose="020B0604020202020204" pitchFamily="34" charset="0"/>
                    <a:ea typeface="宋体" panose="02010600030101010101" pitchFamily="2" charset="-122"/>
                    <a:cs typeface="+mn-cs"/>
                  </a:rPr>
                  <a:t>𝛥𝑛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𝛥𝑝</a:t>
                </a:r>
                <a:r>
                  <a:rPr lang="zh-CN" altLang="zh-CN" sz="1200" kern="1200">
                    <a:solidFill>
                      <a:schemeClr val="tx1"/>
                    </a:solidFill>
                    <a:effectLst/>
                    <a:latin typeface="Arial" panose="020B0604020202020204" pitchFamily="34" charset="0"/>
                    <a:ea typeface="宋体" panose="02010600030101010101" pitchFamily="2" charset="-122"/>
                    <a:cs typeface="+mn-cs"/>
                  </a:rPr>
                  <a:t>的复合速率与非平衡载流子密度成比例：</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𝑑𝛥𝑛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𝑑𝑡=−𝛥𝑛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𝜏</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 </a:t>
                </a:r>
                <a:r>
                  <a:rPr lang="en-US" altLang="zh-CN" sz="1200" kern="1200">
                    <a:solidFill>
                      <a:schemeClr val="tx1"/>
                    </a:solidFill>
                    <a:effectLst/>
                    <a:latin typeface="Arial" panose="020B0604020202020204" pitchFamily="34" charset="0"/>
                    <a:ea typeface="宋体" panose="02010600030101010101" pitchFamily="2" charset="-122"/>
                    <a:cs typeface="+mn-cs"/>
                  </a:rPr>
                  <a:t> 	(4-115)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𝑑𝛥𝑝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𝑑𝑡=−𝛥𝑝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𝜏</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 </a:t>
                </a:r>
                <a:r>
                  <a:rPr lang="en-US" altLang="zh-CN" sz="1200" kern="1200">
                    <a:solidFill>
                      <a:schemeClr val="tx1"/>
                    </a:solidFill>
                    <a:effectLst/>
                    <a:latin typeface="Arial" panose="020B0604020202020204" pitchFamily="34" charset="0"/>
                    <a:ea typeface="宋体" panose="02010600030101010101" pitchFamily="2" charset="-122"/>
                    <a:cs typeface="+mn-cs"/>
                  </a:rPr>
                  <a:t> 	(4-116)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上面两式的解为：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𝛥𝑛=(𝛥𝑛)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 𝑒𝑥𝑝(−𝑡/𝜏</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en-US" altLang="zh-CN" sz="1200" kern="1200">
                    <a:solidFill>
                      <a:schemeClr val="tx1"/>
                    </a:solidFill>
                    <a:effectLst/>
                    <a:latin typeface="Arial" panose="020B0604020202020204" pitchFamily="34" charset="0"/>
                    <a:ea typeface="宋体" panose="02010600030101010101" pitchFamily="2" charset="-122"/>
                    <a:cs typeface="+mn-cs"/>
                  </a:rPr>
                  <a:t> 	(4-117)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𝛥𝑝=(𝛥𝑝)</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 𝑒𝑥𝑝(−𝑡/𝜏</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en-US" altLang="zh-CN" sz="1200" kern="1200">
                    <a:solidFill>
                      <a:schemeClr val="tx1"/>
                    </a:solidFill>
                    <a:effectLst/>
                    <a:latin typeface="Arial" panose="020B0604020202020204" pitchFamily="34" charset="0"/>
                    <a:ea typeface="宋体" panose="02010600030101010101" pitchFamily="2" charset="-122"/>
                    <a:cs typeface="+mn-cs"/>
                  </a:rPr>
                  <a:t> 	(4-118)</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即非平衡载流子以指数规律消失，这里</a:t>
                </a:r>
                <a:r>
                  <a:rPr lang="en-US" altLang="zh-CN" sz="1200" i="0" kern="1200">
                    <a:solidFill>
                      <a:schemeClr val="tx1"/>
                    </a:solidFill>
                    <a:effectLst/>
                    <a:latin typeface="Arial" panose="020B0604020202020204" pitchFamily="34" charset="0"/>
                    <a:ea typeface="宋体" panose="02010600030101010101" pitchFamily="2" charset="-122"/>
                    <a:cs typeface="+mn-cs"/>
                  </a:rPr>
                  <a:t>𝜏</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𝜏</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大致描述了非平衡载流子平均存在时间，称为非平衡载流子寿命。</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151</a:t>
            </a:fld>
            <a:endParaRPr lang="en-US" altLang="zh-CN"/>
          </a:p>
        </p:txBody>
      </p:sp>
    </p:spTree>
    <p:extLst>
      <p:ext uri="{BB962C8B-B14F-4D97-AF65-F5344CB8AC3E}">
        <p14:creationId xmlns:p14="http://schemas.microsoft.com/office/powerpoint/2010/main" val="195267634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由式：</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r>
                      <m:rPr>
                        <m:nor/>
                      </m:rPr>
                      <a:rPr lang="en-US" altLang="zh-CN" sz="1200" kern="1200" smtClean="0">
                        <a:solidFill>
                          <a:schemeClr val="tx1"/>
                        </a:solidFill>
                        <a:effectLst/>
                        <a:latin typeface="Arial" panose="020B0604020202020204" pitchFamily="34" charset="0"/>
                        <a:ea typeface="宋体" panose="02010600030101010101" pitchFamily="2" charset="-122"/>
                        <a:cs typeface="+mn-cs"/>
                      </a:rPr>
                      <m:t> </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与式：</a:t>
                </a:r>
              </a:p>
              <a:p>
                <a:pPr/>
                <a14:m>
                  <m:oMathPara xmlns:m="http://schemas.openxmlformats.org/officeDocument/2006/math">
                    <m:oMathParaPr>
                      <m:jc m:val="centerGroup"/>
                    </m:oMathParaPr>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可以推导出在热平衡状态下，载流子的浓度：</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𝑒𝑥𝑝</m:t>
                    </m:r>
                    <m:d>
                      <m:dPr>
                        <m:ctrlPr>
                          <a:rPr lang="en-US"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𝑘𝑇</m:t>
                            </m:r>
                          </m:den>
                        </m:f>
                      </m:e>
                    </m:d>
                  </m:oMath>
                </a14:m>
                <a:endParaRPr lang="en-US" altLang="zh-CN" sz="1200" i="1"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𝑒𝑥𝑝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𝑘𝑇</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有非平衡载流子的条件下，载流子的浓度可以表示成： </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𝑒𝑥𝑝</m:t>
                    </m:r>
                    <m:d>
                      <m:dPr>
                        <m:ctrlPr>
                          <a:rPr lang="en-US"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𝐹𝑛</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𝑘𝑇</m:t>
                            </m:r>
                          </m:den>
                        </m:f>
                      </m:e>
                    </m:d>
                  </m:oMath>
                </a14:m>
                <a:endParaRPr lang="en-US" altLang="zh-CN" sz="1200" i="1"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𝑒𝑥𝑝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𝐹𝑝</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𝑘𝑇</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由式（</a:t>
                </a:r>
                <a:r>
                  <a:rPr lang="en-US" altLang="zh-CN" sz="1200" kern="1200">
                    <a:solidFill>
                      <a:schemeClr val="tx1"/>
                    </a:solidFill>
                    <a:effectLst/>
                    <a:latin typeface="Arial" panose="020B0604020202020204" pitchFamily="34" charset="0"/>
                    <a:ea typeface="宋体" panose="02010600030101010101" pitchFamily="2" charset="-122"/>
                    <a:cs typeface="+mn-cs"/>
                  </a:rPr>
                  <a:t>4-88</a:t>
                </a:r>
                <a:r>
                  <a:rPr lang="zh-CN" altLang="zh-CN" sz="1200" kern="1200">
                    <a:solidFill>
                      <a:schemeClr val="tx1"/>
                    </a:solidFill>
                    <a:effectLst/>
                    <a:latin typeface="Arial" panose="020B0604020202020204" pitchFamily="34" charset="0"/>
                    <a:ea typeface="宋体" panose="02010600030101010101" pitchFamily="2" charset="-122"/>
                    <a:cs typeface="+mn-cs"/>
                  </a:rPr>
                  <a:t>）：</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𝑛/𝑛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与式（</a:t>
                </a:r>
                <a:r>
                  <a:rPr lang="en-US" altLang="zh-CN" sz="1200" kern="1200">
                    <a:solidFill>
                      <a:schemeClr val="tx1"/>
                    </a:solidFill>
                    <a:effectLst/>
                    <a:latin typeface="Arial" panose="020B0604020202020204" pitchFamily="34" charset="0"/>
                    <a:ea typeface="宋体" panose="02010600030101010101" pitchFamily="2" charset="-122"/>
                    <a:cs typeface="+mn-cs"/>
                  </a:rPr>
                  <a:t>4-94</a:t>
                </a:r>
                <a:r>
                  <a:rPr lang="zh-CN" altLang="zh-CN" sz="1200" kern="1200">
                    <a:solidFill>
                      <a:schemeClr val="tx1"/>
                    </a:solidFill>
                    <a:effectLst/>
                    <a:latin typeface="Arial" panose="020B0604020202020204" pitchFamily="34" charset="0"/>
                    <a:ea typeface="宋体" panose="02010600030101010101" pitchFamily="2" charset="-122"/>
                    <a:cs typeface="+mn-cs"/>
                  </a:rPr>
                  <a:t>）：</a:t>
                </a:r>
              </a:p>
              <a:p>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br>
                  <a:rPr lang="zh-CN" altLang="zh-CN" sz="1200" kern="1200">
                    <a:solidFill>
                      <a:schemeClr val="tx1"/>
                    </a:solidFill>
                    <a:effectLst/>
                    <a:latin typeface="Arial" panose="020B0604020202020204" pitchFamily="34" charset="0"/>
                    <a:ea typeface="宋体" panose="02010600030101010101" pitchFamily="2" charset="-122"/>
                    <a:cs typeface="+mn-cs"/>
                  </a:rPr>
                </a:b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𝑝/𝑛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可以推导出在热平衡状态下，载流子的浓度：</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 𝑒𝑥𝑝(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𝑘𝑇)</a:t>
                </a:r>
                <a:endParaRPr lang="en-US" altLang="zh-CN" sz="1200" i="1"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𝑝</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 𝑒𝑥𝑝(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𝑘𝑇)</a:t>
                </a:r>
                <a:r>
                  <a:rPr lang="en-US" altLang="zh-CN" sz="1200" kern="1200">
                    <a:solidFill>
                      <a:schemeClr val="tx1"/>
                    </a:solidFill>
                    <a:effectLst/>
                    <a:latin typeface="Arial" panose="020B0604020202020204" pitchFamily="34" charset="0"/>
                    <a:ea typeface="宋体" panose="02010600030101010101" pitchFamily="2" charset="-122"/>
                    <a:cs typeface="+mn-cs"/>
                  </a:rPr>
                  <a:t> 	(4-119)</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有非平衡载流子的条件下，载流子的浓度可以表示成： </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0+𝛥𝑛=𝑛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 𝑒𝑥𝑝(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𝐹𝑛−𝐸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𝑘𝑇)</a:t>
                </a:r>
                <a:endParaRPr lang="en-US" altLang="zh-CN" sz="1200" i="1"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𝑝=𝑝</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0+𝛥𝑝=𝑛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 𝑒𝑥𝑝(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𝑘𝑇)</a:t>
                </a:r>
                <a:r>
                  <a:rPr lang="en-US" altLang="zh-CN" sz="1200" kern="1200">
                    <a:solidFill>
                      <a:schemeClr val="tx1"/>
                    </a:solidFill>
                    <a:effectLst/>
                    <a:latin typeface="Arial" panose="020B0604020202020204" pitchFamily="34" charset="0"/>
                    <a:ea typeface="宋体" panose="02010600030101010101" pitchFamily="2" charset="-122"/>
                    <a:cs typeface="+mn-cs"/>
                  </a:rPr>
                  <a:t> 		(4-120)</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152</a:t>
            </a:fld>
            <a:endParaRPr lang="en-US" altLang="zh-CN"/>
          </a:p>
        </p:txBody>
      </p:sp>
    </p:spTree>
    <p:extLst>
      <p:ext uri="{BB962C8B-B14F-4D97-AF65-F5344CB8AC3E}">
        <p14:creationId xmlns:p14="http://schemas.microsoft.com/office/powerpoint/2010/main" val="39348652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𝐹𝑛</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与</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𝐹𝑝</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称为准费米能级。这时有：</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&gt;</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b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𝑒𝑥𝑝</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𝑔</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den>
                        </m:f>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这里，</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𝐹𝑛</a:t>
                </a:r>
                <a:r>
                  <a:rPr lang="zh-CN" altLang="zh-CN" sz="1200" i="0" kern="1200">
                    <a:solidFill>
                      <a:schemeClr val="tx1"/>
                    </a:solidFill>
                    <a:effectLst/>
                    <a:latin typeface="Cambria Math" panose="02040503050406030204" pitchFamily="18" charset="0"/>
                    <a:ea typeface="宋体" panose="02010600030101010101" pitchFamily="2" charset="-122"/>
                    <a:cs typeface="+mn-cs"/>
                  </a:rPr>
                  <a:t> 与</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𝐹𝑝</a:t>
                </a:r>
                <a:r>
                  <a:rPr lang="zh-CN" altLang="zh-CN" sz="1200" kern="1200">
                    <a:solidFill>
                      <a:schemeClr val="tx1"/>
                    </a:solidFill>
                    <a:effectLst/>
                    <a:latin typeface="Arial" panose="020B0604020202020204" pitchFamily="34" charset="0"/>
                    <a:ea typeface="宋体" panose="02010600030101010101" pitchFamily="2" charset="-122"/>
                    <a:cs typeface="+mn-cs"/>
                  </a:rPr>
                  <a:t>称为准费米能级。这时有：</a:t>
                </a:r>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𝑛𝑝&gt;𝑛</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𝑖^2=𝑛</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𝑝</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0=𝑁</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𝑁</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 𝑒𝑥𝑝</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𝑔</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𝐵 𝑇</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(4-121)</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153</a:t>
            </a:fld>
            <a:endParaRPr lang="en-US" altLang="zh-CN"/>
          </a:p>
        </p:txBody>
      </p:sp>
    </p:spTree>
    <p:extLst>
      <p:ext uri="{BB962C8B-B14F-4D97-AF65-F5344CB8AC3E}">
        <p14:creationId xmlns:p14="http://schemas.microsoft.com/office/powerpoint/2010/main" val="33019782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本小节讲</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endParaRPr lang="zh-CN" altLang="en-US" b="0"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154</a:t>
            </a:fld>
            <a:endParaRPr lang="en-US" altLang="zh-CN"/>
          </a:p>
        </p:txBody>
      </p:sp>
    </p:spTree>
    <p:extLst>
      <p:ext uri="{BB962C8B-B14F-4D97-AF65-F5344CB8AC3E}">
        <p14:creationId xmlns:p14="http://schemas.microsoft.com/office/powerpoint/2010/main" val="34178993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半导体材料中多子的类型及浓度可以通过霍尔效应来测量。霍尔效应是美国物理学家霍尔于</a:t>
            </a:r>
            <a:r>
              <a:rPr lang="en-US" altLang="zh-CN" sz="1200" kern="1200" dirty="0">
                <a:solidFill>
                  <a:schemeClr val="tx1"/>
                </a:solidFill>
                <a:effectLst/>
                <a:latin typeface="Arial" panose="020B0604020202020204" pitchFamily="34" charset="0"/>
                <a:ea typeface="宋体" panose="02010600030101010101" pitchFamily="2" charset="-122"/>
                <a:cs typeface="+mn-cs"/>
              </a:rPr>
              <a:t>1879</a:t>
            </a:r>
            <a:r>
              <a:rPr lang="zh-CN" altLang="zh-CN" sz="1200" kern="1200" dirty="0">
                <a:solidFill>
                  <a:schemeClr val="tx1"/>
                </a:solidFill>
                <a:effectLst/>
                <a:latin typeface="Arial" panose="020B0604020202020204" pitchFamily="34" charset="0"/>
                <a:ea typeface="宋体" panose="02010600030101010101" pitchFamily="2" charset="-122"/>
                <a:cs typeface="+mn-cs"/>
              </a:rPr>
              <a:t>年在研究金属的导电机制时发现的一种磁电效应。当电流垂直于外磁场通过导体时，在导体的垂直于磁场和电流方向的两个端面之间会出现电势差，这一现象便是霍尔效应，这个电势差称为霍尔电势差。</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155</a:t>
            </a:fld>
            <a:endParaRPr lang="en-US" altLang="zh-CN"/>
          </a:p>
        </p:txBody>
      </p:sp>
    </p:spTree>
    <p:extLst>
      <p:ext uri="{BB962C8B-B14F-4D97-AF65-F5344CB8AC3E}">
        <p14:creationId xmlns:p14="http://schemas.microsoft.com/office/powerpoint/2010/main" val="7651128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霍尔效应是电场和磁场对运动的电荷同时施加力的作用而产生的。如图所示，电流沿</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方向通过一尺度为</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𝐿</m:t>
                    </m:r>
                    <m:r>
                      <a:rPr lang="zh-CN" altLang="en-US" sz="1200"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𝑊</m:t>
                    </m:r>
                    <m:r>
                      <a:rPr lang="zh-CN" altLang="en-US" sz="1200"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𝑑</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的半导体样片，当有</a:t>
                </a:r>
                <a:r>
                  <a:rPr lang="en-US" altLang="zh-CN" sz="1200" i="1" kern="1200" dirty="0">
                    <a:solidFill>
                      <a:schemeClr val="tx1"/>
                    </a:solidFill>
                    <a:effectLst/>
                    <a:latin typeface="Arial" panose="020B0604020202020204" pitchFamily="34" charset="0"/>
                    <a:ea typeface="宋体" panose="02010600030101010101" pitchFamily="2" charset="-122"/>
                    <a:cs typeface="+mn-cs"/>
                  </a:rPr>
                  <a:t>z</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方向的磁场</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𝐵</m:t>
                    </m:r>
                    <m:r>
                      <a:rPr lang="en-US" altLang="zh-CN" sz="1200" b="0" i="1" kern="1200" baseline="-25000" smtClean="0">
                        <a:solidFill>
                          <a:schemeClr val="tx1"/>
                        </a:solidFill>
                        <a:latin typeface="Cambria Math" panose="02040503050406030204" pitchFamily="18" charset="0"/>
                        <a:ea typeface="宋体" panose="02010600030101010101" pitchFamily="2" charset="-122"/>
                        <a:cs typeface="+mn-cs"/>
                      </a:rPr>
                      <m:t>𝑧</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时，载流子受到磁场的洛伦兹偏转力</a:t>
                </a:r>
                <a:r>
                  <a:rPr lang="zh-CN" altLang="en-US" sz="1200" kern="1200" dirty="0">
                    <a:solidFill>
                      <a:schemeClr val="tx1"/>
                    </a:solidFill>
                    <a:effectLst/>
                    <a:latin typeface="Arial" panose="020B0604020202020204" pitchFamily="34" charset="0"/>
                    <a:ea typeface="宋体" panose="02010600030101010101" pitchFamily="2" charset="-122"/>
                    <a:cs typeface="+mn-cs"/>
                  </a:rPr>
                  <a:t>（见黄色公式）。</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霍尔效应是电场和磁场对运动的电荷同时施加力的作用而产生的。如图</a:t>
                </a:r>
                <a:r>
                  <a:rPr lang="en-US" altLang="zh-CN" sz="1200" kern="1200">
                    <a:solidFill>
                      <a:schemeClr val="tx1"/>
                    </a:solidFill>
                    <a:effectLst/>
                    <a:latin typeface="Arial" panose="020B0604020202020204" pitchFamily="34" charset="0"/>
                    <a:ea typeface="宋体" panose="02010600030101010101" pitchFamily="2" charset="-122"/>
                    <a:cs typeface="+mn-cs"/>
                  </a:rPr>
                  <a:t>4.27</a:t>
                </a:r>
                <a:r>
                  <a:rPr lang="zh-CN" altLang="zh-CN" sz="1200" kern="1200">
                    <a:solidFill>
                      <a:schemeClr val="tx1"/>
                    </a:solidFill>
                    <a:effectLst/>
                    <a:latin typeface="Arial" panose="020B0604020202020204" pitchFamily="34" charset="0"/>
                    <a:ea typeface="宋体" panose="02010600030101010101" pitchFamily="2" charset="-122"/>
                    <a:cs typeface="+mn-cs"/>
                  </a:rPr>
                  <a:t>所示，电流沿</a:t>
                </a:r>
                <a:r>
                  <a:rPr lang="en-US" altLang="zh-CN" sz="1200" i="1" kern="12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方向通过一尺度为</a:t>
                </a:r>
                <a:r>
                  <a:rPr lang="en-US" altLang="zh-CN" sz="1200" i="1" kern="1200">
                    <a:solidFill>
                      <a:schemeClr val="tx1"/>
                    </a:solidFill>
                    <a:effectLst/>
                    <a:latin typeface="Arial" panose="020B0604020202020204" pitchFamily="34" charset="0"/>
                    <a:ea typeface="宋体" panose="02010600030101010101" pitchFamily="2" charset="-122"/>
                    <a:cs typeface="+mn-cs"/>
                  </a:rPr>
                  <a:t>L</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W</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d</a:t>
                </a:r>
                <a:r>
                  <a:rPr lang="zh-CN" altLang="zh-CN" sz="1200" kern="1200">
                    <a:solidFill>
                      <a:schemeClr val="tx1"/>
                    </a:solidFill>
                    <a:effectLst/>
                    <a:latin typeface="Arial" panose="020B0604020202020204" pitchFamily="34" charset="0"/>
                    <a:ea typeface="宋体" panose="02010600030101010101" pitchFamily="2" charset="-122"/>
                    <a:cs typeface="+mn-cs"/>
                  </a:rPr>
                  <a:t>的半导体样片，当有</a:t>
                </a:r>
                <a:r>
                  <a:rPr lang="en-US" altLang="zh-CN" sz="1200" i="1" kern="1200">
                    <a:solidFill>
                      <a:schemeClr val="tx1"/>
                    </a:solidFill>
                    <a:effectLst/>
                    <a:latin typeface="Arial" panose="020B0604020202020204" pitchFamily="34" charset="0"/>
                    <a:ea typeface="宋体" panose="02010600030101010101" pitchFamily="2" charset="-122"/>
                    <a:cs typeface="+mn-cs"/>
                  </a:rPr>
                  <a:t>z</a:t>
                </a:r>
                <a:r>
                  <a:rPr lang="zh-CN" altLang="zh-CN" sz="1200" kern="1200">
                    <a:solidFill>
                      <a:schemeClr val="tx1"/>
                    </a:solidFill>
                    <a:effectLst/>
                    <a:latin typeface="Arial" panose="020B0604020202020204" pitchFamily="34" charset="0"/>
                    <a:ea typeface="宋体" panose="02010600030101010101" pitchFamily="2" charset="-122"/>
                    <a:cs typeface="+mn-cs"/>
                  </a:rPr>
                  <a:t>方向的磁场</a:t>
                </a:r>
                <a:r>
                  <a:rPr lang="en-US" altLang="zh-CN" sz="1200" i="1" kern="1200">
                    <a:solidFill>
                      <a:schemeClr val="tx1"/>
                    </a:solidFill>
                    <a:effectLst/>
                    <a:latin typeface="Arial" panose="020B0604020202020204" pitchFamily="34" charset="0"/>
                    <a:ea typeface="宋体" panose="02010600030101010101" pitchFamily="2" charset="-122"/>
                    <a:cs typeface="+mn-cs"/>
                  </a:rPr>
                  <a:t>B</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z</a:t>
                </a:r>
                <a:r>
                  <a:rPr lang="zh-CN" altLang="zh-CN" sz="1200" kern="1200">
                    <a:solidFill>
                      <a:schemeClr val="tx1"/>
                    </a:solidFill>
                    <a:effectLst/>
                    <a:latin typeface="Arial" panose="020B0604020202020204" pitchFamily="34" charset="0"/>
                    <a:ea typeface="宋体" panose="02010600030101010101" pitchFamily="2" charset="-122"/>
                    <a:cs typeface="+mn-cs"/>
                  </a:rPr>
                  <a:t>时，载流子受到磁场的洛伦兹偏转力</a:t>
                </a:r>
                <a:r>
                  <a:rPr lang="zh-CN" altLang="en-US" sz="1200" kern="1200">
                    <a:solidFill>
                      <a:schemeClr val="tx1"/>
                    </a:solidFill>
                    <a:effectLst/>
                    <a:latin typeface="Arial" panose="020B0604020202020204" pitchFamily="34" charset="0"/>
                    <a:ea typeface="宋体" panose="02010600030101010101" pitchFamily="2" charset="-122"/>
                    <a:cs typeface="+mn-cs"/>
                  </a:rPr>
                  <a:t>（见黄色公式）</a:t>
                </a:r>
                <a:r>
                  <a:rPr lang="zh-CN" altLang="zh-CN" sz="1200" kern="1200">
                    <a:solidFill>
                      <a:schemeClr val="tx1"/>
                    </a:solidFill>
                    <a:effectLst/>
                    <a:latin typeface="Arial" panose="020B0604020202020204" pitchFamily="34" charset="0"/>
                    <a:ea typeface="宋体" panose="02010600030101010101" pitchFamily="2" charset="-122"/>
                    <a:cs typeface="+mn-cs"/>
                  </a:rPr>
                  <a:t>：</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156</a:t>
            </a:fld>
            <a:endParaRPr lang="en-US" altLang="zh-CN"/>
          </a:p>
        </p:txBody>
      </p:sp>
    </p:spTree>
    <p:extLst>
      <p:ext uri="{BB962C8B-B14F-4D97-AF65-F5344CB8AC3E}">
        <p14:creationId xmlns:p14="http://schemas.microsoft.com/office/powerpoint/2010/main" val="120926078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𝑣</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载流子的运动速度。可以看出，当电流方向确定后，由于载流子空穴和电子所带电荷符号相反，所以其运动方向是相反的，即空穴与电流同向，电子与电流反向。由于空穴和电子所带电荷相反，运动方向也相反，由</a:t>
                </a:r>
                <a:r>
                  <a:rPr lang="zh-CN" altLang="en-US" sz="1200" kern="1200" dirty="0">
                    <a:solidFill>
                      <a:schemeClr val="tx1"/>
                    </a:solidFill>
                    <a:effectLst/>
                    <a:latin typeface="Arial" panose="020B0604020202020204" pitchFamily="34" charset="0"/>
                    <a:ea typeface="宋体" panose="02010600030101010101" pitchFamily="2" charset="-122"/>
                    <a:cs typeface="+mn-cs"/>
                  </a:rPr>
                  <a:t>于</a:t>
                </a:r>
                <a:r>
                  <a:rPr lang="zh-CN" altLang="zh-CN" sz="1200" kern="1200" dirty="0">
                    <a:solidFill>
                      <a:schemeClr val="tx1"/>
                    </a:solidFill>
                    <a:effectLst/>
                    <a:latin typeface="Arial" panose="020B0604020202020204" pitchFamily="34" charset="0"/>
                    <a:ea typeface="宋体" panose="02010600030101010101" pitchFamily="2" charset="-122"/>
                    <a:cs typeface="+mn-cs"/>
                  </a:rPr>
                  <a:t>空穴和电子所受的洛仑兹偏转力是同向的，即都是沿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𝑦</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方向。于是在半导体材料的一端会造成电荷的积累。如图所示，如果导电的载流子是空穴，则积累正电荷，产生沿</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𝑦</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方向的电场，如果导电的载流子是电子，则积累负电荷，产生的电场沿</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𝑦</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方向。当这个横向电场对载流子产生的电场力恰好抵消磁场的洛伦兹偏转力时，载流子受力平衡，达到稳定状态。</a:t>
                </a:r>
                <a:endParaRPr lang="en-US" altLang="zh-CN" b="0"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a:solidFill>
                      <a:schemeClr val="tx1"/>
                    </a:solidFill>
                    <a:latin typeface="Cambria Math" panose="02040503050406030204" pitchFamily="18" charset="0"/>
                    <a:ea typeface="宋体" panose="02010600030101010101" pitchFamily="2" charset="-122"/>
                    <a:cs typeface="+mn-cs"/>
                  </a:rPr>
                  <a:t>𝑣</a:t>
                </a:r>
                <a:r>
                  <a:rPr lang="zh-CN" altLang="zh-CN" sz="1200" kern="1200" dirty="0">
                    <a:solidFill>
                      <a:schemeClr val="tx1"/>
                    </a:solidFill>
                    <a:effectLst/>
                    <a:latin typeface="Arial" panose="020B0604020202020204" pitchFamily="34" charset="0"/>
                    <a:ea typeface="宋体" panose="02010600030101010101" pitchFamily="2" charset="-122"/>
                    <a:cs typeface="+mn-cs"/>
                  </a:rPr>
                  <a:t>为载流子的运动速度。可以看出，当电流方向确定后，由于载流子空穴和电子所带电荷符号相反，所以其运动方向是相反的，即空穴与电流同向，电子与电流反向。由于空穴和电子所带电荷相反，运动方向也相反，由</a:t>
                </a:r>
                <a:r>
                  <a:rPr lang="zh-CN" altLang="en-US" sz="1200" kern="1200" dirty="0">
                    <a:solidFill>
                      <a:schemeClr val="tx1"/>
                    </a:solidFill>
                    <a:effectLst/>
                    <a:latin typeface="Arial" panose="020B0604020202020204" pitchFamily="34" charset="0"/>
                    <a:ea typeface="宋体" panose="02010600030101010101" pitchFamily="2" charset="-122"/>
                    <a:cs typeface="+mn-cs"/>
                  </a:rPr>
                  <a:t>于</a:t>
                </a:r>
                <a:r>
                  <a:rPr lang="zh-CN" altLang="zh-CN" sz="1200" kern="1200" dirty="0">
                    <a:solidFill>
                      <a:schemeClr val="tx1"/>
                    </a:solidFill>
                    <a:effectLst/>
                    <a:latin typeface="Arial" panose="020B0604020202020204" pitchFamily="34" charset="0"/>
                    <a:ea typeface="宋体" panose="02010600030101010101" pitchFamily="2" charset="-122"/>
                    <a:cs typeface="+mn-cs"/>
                  </a:rPr>
                  <a:t>空穴和电子所受的洛仑兹偏转力是同向的，即都是沿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𝑦</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方向。于是在半导体材料的一端会造成电荷的积累。如图所示，如果导电的载流子是空穴，则积累正电荷，产生沿</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a:solidFill>
                      <a:schemeClr val="tx1"/>
                    </a:solidFill>
                    <a:latin typeface="Cambria Math" panose="02040503050406030204" pitchFamily="18" charset="0"/>
                    <a:ea typeface="宋体" panose="02010600030101010101" pitchFamily="2" charset="-122"/>
                    <a:cs typeface="+mn-cs"/>
                  </a:rPr>
                  <a:t>𝑦</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方向的电场，如果导电的载流子是电子，则积累负电荷，产生的电场沿</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𝑦</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方向。当这个横向电场对载流子产生的电场力恰好抵消磁场的洛伦兹偏转力时，载流子受力平衡，达到稳定状态。</a:t>
                </a:r>
                <a:endParaRPr lang="en-US" altLang="zh-CN" b="0" dirty="0"/>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157</a:t>
            </a:fld>
            <a:endParaRPr lang="en-US" altLang="zh-CN"/>
          </a:p>
        </p:txBody>
      </p:sp>
    </p:spTree>
    <p:extLst>
      <p:ext uri="{BB962C8B-B14F-4D97-AF65-F5344CB8AC3E}">
        <p14:creationId xmlns:p14="http://schemas.microsoft.com/office/powerpoint/2010/main" val="23811186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这时稳定的横向电场称为霍尔电场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𝐻</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，即：</a:t>
                </a:r>
              </a:p>
              <a:p>
                <a:r>
                  <a:rPr lang="en-US" altLang="zh-CN" b="0" dirty="0"/>
                  <a:t>	</a:t>
                </a:r>
                <a14:m>
                  <m:oMath xmlns:m="http://schemas.openxmlformats.org/officeDocument/2006/math">
                    <m:r>
                      <a:rPr lang="en-US" altLang="zh-CN" b="0" i="1" smtClean="0">
                        <a:latin typeface="Cambria Math" panose="02040503050406030204" pitchFamily="18" charset="0"/>
                      </a:rPr>
                      <m:t>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𝑦</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𝑥</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𝑧</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由此可以得到霍尔电压：</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𝑉</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𝐻</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𝐻𝑦</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𝑊</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霍尔电场的方向可用以判断半导体中导电载流子（多子）的类型，其数值则可用以计算该载流子浓度。多子导电时，由</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𝑛𝑒</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或</m:t>
                    </m:r>
                    <m:r>
                      <a:rPr lang="zh-CN" altLang="zh-CN" sz="1200" i="1" kern="1200">
                        <a:solidFill>
                          <a:schemeClr val="tx1"/>
                        </a:solidFill>
                        <a:effectLst/>
                        <a:latin typeface="Cambria Math" panose="02040503050406030204" pitchFamily="18" charset="0"/>
                        <a:ea typeface="宋体" panose="02010600030101010101" pitchFamily="2" charset="-122"/>
                        <a:cs typeface="+mn-cs"/>
                      </a:rPr>
                      <m:t> </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𝑝𝑒</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可知：</a:t>
                </a:r>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𝐻𝑦</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𝑣</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𝐵</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1" kern="1200">
                              <a:solidFill>
                                <a:schemeClr val="tx1"/>
                              </a:solidFill>
                              <a:latin typeface="Cambria Math" panose="02040503050406030204" pitchFamily="18" charset="0"/>
                              <a:ea typeface="宋体" panose="02010600030101010101" pitchFamily="2" charset="-122"/>
                              <a:cs typeface="+mn-cs"/>
                            </a:rPr>
                            <m:t>𝑝𝑒</m:t>
                          </m:r>
                        </m:den>
                      </m:f>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𝑗</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𝐵</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1" kern="1200">
                              <a:solidFill>
                                <a:schemeClr val="tx1"/>
                              </a:solidFill>
                              <a:latin typeface="Cambria Math" panose="02040503050406030204" pitchFamily="18" charset="0"/>
                              <a:ea typeface="宋体" panose="02010600030101010101" pitchFamily="2" charset="-122"/>
                              <a:cs typeface="+mn-cs"/>
                            </a:rPr>
                            <m:t>𝑛𝑒</m:t>
                          </m:r>
                        </m:den>
                      </m:f>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𝑗</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𝐵</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这里定义霍尔系数：</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𝑅</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1" kern="1200">
                              <a:solidFill>
                                <a:schemeClr val="tx1"/>
                              </a:solidFill>
                              <a:latin typeface="Cambria Math" panose="02040503050406030204" pitchFamily="18" charset="0"/>
                              <a:ea typeface="宋体" panose="02010600030101010101" pitchFamily="2" charset="-122"/>
                              <a:cs typeface="+mn-cs"/>
                            </a:rPr>
                            <m:t>𝑝𝑒</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1" kern="1200">
                              <a:solidFill>
                                <a:schemeClr val="tx1"/>
                              </a:solidFill>
                              <a:latin typeface="Cambria Math" panose="02040503050406030204" pitchFamily="18" charset="0"/>
                              <a:ea typeface="宋体" panose="02010600030101010101" pitchFamily="2" charset="-122"/>
                              <a:cs typeface="+mn-cs"/>
                            </a:rPr>
                            <m:t>𝑛𝑒</m:t>
                          </m:r>
                        </m:den>
                      </m:f>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通过</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𝐻</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的测定可以得到霍尔系数，从而测得载流子的浓度</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𝑝</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，并且根据其符号可以判断出载流子是电子还是空穴。</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由于金属中的导电电子浓度非常大，所以霍尔系数非常小，霍尔效应不明显。</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这时稳定的横向电场称为霍尔电场</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H</a:t>
                </a:r>
                <a:r>
                  <a:rPr lang="zh-CN" altLang="zh-CN" sz="1200" kern="1200">
                    <a:solidFill>
                      <a:schemeClr val="tx1"/>
                    </a:solidFill>
                    <a:effectLst/>
                    <a:latin typeface="Arial" panose="020B0604020202020204" pitchFamily="34" charset="0"/>
                    <a:ea typeface="宋体" panose="02010600030101010101" pitchFamily="2" charset="-122"/>
                    <a:cs typeface="+mn-cs"/>
                  </a:rPr>
                  <a:t>，即：</a:t>
                </a:r>
              </a:p>
              <a:p>
                <a:pPr/>
                <a:r>
                  <a:rPr lang="en-US" altLang="zh-CN" b="0"/>
                  <a:t>	</a:t>
                </a:r>
                <a:r>
                  <a:rPr lang="en-US" altLang="zh-CN" b="0" i="0">
                    <a:latin typeface="Cambria Math" panose="02040503050406030204" pitchFamily="18" charset="0"/>
                  </a:rPr>
                  <a:t>𝑒𝐸_(𝐻_𝑦 )=𝑒𝑣_𝑥 𝐵_𝑧</a:t>
                </a:r>
                <a:r>
                  <a:rPr lang="en-US" altLang="zh-CN" sz="1200" kern="1200">
                    <a:solidFill>
                      <a:schemeClr val="tx1"/>
                    </a:solidFill>
                    <a:effectLst/>
                    <a:latin typeface="Arial" panose="020B0604020202020204" pitchFamily="34" charset="0"/>
                    <a:ea typeface="宋体" panose="02010600030101010101" pitchFamily="2" charset="-122"/>
                    <a:cs typeface="+mn-cs"/>
                  </a:rPr>
                  <a:t>	(4-123)</a:t>
                </a:r>
              </a:p>
              <a:p>
                <a:r>
                  <a:rPr lang="zh-CN" altLang="zh-CN" sz="1200" kern="1200">
                    <a:solidFill>
                      <a:schemeClr val="tx1"/>
                    </a:solidFill>
                    <a:effectLst/>
                    <a:latin typeface="Arial" panose="020B0604020202020204" pitchFamily="34" charset="0"/>
                    <a:ea typeface="宋体" panose="02010600030101010101" pitchFamily="2" charset="-122"/>
                    <a:cs typeface="+mn-cs"/>
                  </a:rPr>
                  <a:t>由此可以得到霍尔电压：</a:t>
                </a:r>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𝑉</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𝐻=𝐸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𝐻𝑦×𝑊</a:t>
                </a:r>
                <a:r>
                  <a:rPr lang="en-US" altLang="zh-CN" sz="1200" kern="1200">
                    <a:solidFill>
                      <a:schemeClr val="tx1"/>
                    </a:solidFill>
                    <a:effectLst/>
                    <a:latin typeface="Arial" panose="020B0604020202020204" pitchFamily="34" charset="0"/>
                    <a:ea typeface="宋体" panose="02010600030101010101" pitchFamily="2" charset="-122"/>
                    <a:cs typeface="+mn-cs"/>
                  </a:rPr>
                  <a:t> 	(4-124)</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霍尔电场的方向可用以判断半导体中导电载流子（多子）的类型，其数值则可用以计算该载流子浓度。多子导电时，由</a:t>
                </a:r>
                <a:r>
                  <a:rPr lang="en-US" altLang="zh-CN" sz="1200" i="0" kern="1200">
                    <a:solidFill>
                      <a:schemeClr val="tx1"/>
                    </a:solidFill>
                    <a:effectLst/>
                    <a:latin typeface="Arial" panose="020B0604020202020204" pitchFamily="34" charset="0"/>
                    <a:ea typeface="宋体" panose="02010600030101010101" pitchFamily="2" charset="-122"/>
                    <a:cs typeface="+mn-cs"/>
                  </a:rPr>
                  <a:t>𝑗</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𝑥=𝑛𝑞𝑣</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a:t>
                </a:r>
                <a:r>
                  <a:rPr lang="zh-CN" altLang="zh-CN" sz="1200" i="0" kern="1200">
                    <a:solidFill>
                      <a:schemeClr val="tx1"/>
                    </a:solidFill>
                    <a:effectLst/>
                    <a:latin typeface="Arial" panose="020B0604020202020204" pitchFamily="34" charset="0"/>
                    <a:ea typeface="宋体" panose="02010600030101010101" pitchFamily="2" charset="-122"/>
                    <a:cs typeface="+mn-cs"/>
                  </a:rPr>
                  <a:t> 或 </a:t>
                </a:r>
                <a:r>
                  <a:rPr lang="en-US" altLang="zh-CN" sz="1200" i="0" kern="1200">
                    <a:solidFill>
                      <a:schemeClr val="tx1"/>
                    </a:solidFill>
                    <a:effectLst/>
                    <a:latin typeface="Arial" panose="020B0604020202020204" pitchFamily="34" charset="0"/>
                    <a:ea typeface="宋体" panose="02010600030101010101" pitchFamily="2" charset="-122"/>
                    <a:cs typeface="+mn-cs"/>
                  </a:rPr>
                  <a:t>𝑗</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𝑥=𝑝𝑞𝑣</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a:t>
                </a:r>
                <a:r>
                  <a:rPr lang="zh-CN" altLang="zh-CN" sz="1200" kern="1200">
                    <a:solidFill>
                      <a:schemeClr val="tx1"/>
                    </a:solidFill>
                    <a:effectLst/>
                    <a:latin typeface="Arial" panose="020B0604020202020204" pitchFamily="34" charset="0"/>
                    <a:ea typeface="宋体" panose="02010600030101010101" pitchFamily="2" charset="-122"/>
                    <a:cs typeface="+mn-cs"/>
                  </a:rPr>
                  <a:t>可知：</a:t>
                </a:r>
              </a:p>
              <a:p>
                <a:r>
                  <a:rPr lang="en-US" altLang="zh-CN" sz="1200" kern="1200">
                    <a:solidFill>
                      <a:schemeClr val="tx1"/>
                    </a:solidFill>
                    <a:effectLst/>
                    <a:latin typeface="Arial" panose="020B0604020202020204" pitchFamily="34" charset="0"/>
                    <a:ea typeface="宋体" panose="02010600030101010101" pitchFamily="2" charset="-122"/>
                    <a:cs typeface="+mn-cs"/>
                  </a:rPr>
                  <a:t>	  	(4-125)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代入式（</a:t>
                </a:r>
                <a:r>
                  <a:rPr lang="en-US" altLang="zh-CN" sz="1200" kern="1200">
                    <a:solidFill>
                      <a:schemeClr val="tx1"/>
                    </a:solidFill>
                    <a:effectLst/>
                    <a:latin typeface="Arial" panose="020B0604020202020204" pitchFamily="34" charset="0"/>
                    <a:ea typeface="宋体" panose="02010600030101010101" pitchFamily="2" charset="-122"/>
                    <a:cs typeface="+mn-cs"/>
                  </a:rPr>
                  <a:t>4-123</a:t>
                </a:r>
                <a:r>
                  <a:rPr lang="zh-CN" altLang="zh-CN" sz="1200" kern="1200">
                    <a:solidFill>
                      <a:schemeClr val="tx1"/>
                    </a:solidFill>
                    <a:effectLst/>
                    <a:latin typeface="Arial" panose="020B0604020202020204" pitchFamily="34" charset="0"/>
                    <a:ea typeface="宋体" panose="02010600030101010101" pitchFamily="2" charset="-122"/>
                    <a:cs typeface="+mn-cs"/>
                  </a:rPr>
                  <a:t>），有：</a:t>
                </a:r>
              </a:p>
              <a:p>
                <a:r>
                  <a:rPr lang="en-US" altLang="zh-CN" sz="1200" kern="1200">
                    <a:solidFill>
                      <a:schemeClr val="tx1"/>
                    </a:solidFill>
                    <a:effectLst/>
                    <a:latin typeface="Arial" panose="020B0604020202020204" pitchFamily="34" charset="0"/>
                    <a:ea typeface="宋体" panose="02010600030101010101" pitchFamily="2" charset="-122"/>
                    <a:cs typeface="+mn-cs"/>
                  </a:rPr>
                  <a:t>	  	(4-126)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这里定义霍尔系数：</a:t>
                </a:r>
              </a:p>
              <a:p>
                <a:r>
                  <a:rPr lang="en-US" altLang="zh-CN" sz="1200" kern="1200">
                    <a:solidFill>
                      <a:schemeClr val="tx1"/>
                    </a:solidFill>
                    <a:effectLst/>
                    <a:latin typeface="Arial" panose="020B0604020202020204" pitchFamily="34" charset="0"/>
                    <a:ea typeface="宋体" panose="02010600030101010101" pitchFamily="2" charset="-122"/>
                    <a:cs typeface="+mn-cs"/>
                  </a:rPr>
                  <a:t>	  	(4-127)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通过</a:t>
                </a:r>
                <a:r>
                  <a:rPr lang="en-US" altLang="zh-CN" sz="1200" i="0" kern="1200">
                    <a:solidFill>
                      <a:schemeClr val="tx1"/>
                    </a:solidFill>
                    <a:effectLst/>
                    <a:latin typeface="Arial" panose="020B0604020202020204" pitchFamily="34" charset="0"/>
                    <a:ea typeface="宋体" panose="02010600030101010101" pitchFamily="2" charset="-122"/>
                    <a:cs typeface="+mn-cs"/>
                  </a:rPr>
                  <a:t>𝑗</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𝐵</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𝑧</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𝐻</a:t>
                </a:r>
                <a:r>
                  <a:rPr lang="zh-CN" altLang="zh-CN" sz="1200" kern="1200">
                    <a:solidFill>
                      <a:schemeClr val="tx1"/>
                    </a:solidFill>
                    <a:effectLst/>
                    <a:latin typeface="Arial" panose="020B0604020202020204" pitchFamily="34" charset="0"/>
                    <a:ea typeface="宋体" panose="02010600030101010101" pitchFamily="2" charset="-122"/>
                    <a:cs typeface="+mn-cs"/>
                  </a:rPr>
                  <a:t>的测定可以得到霍尔系数，从而测得载流子的浓度</a:t>
                </a:r>
                <a:r>
                  <a:rPr lang="en-US" altLang="zh-CN" sz="1200" i="1" kern="1200">
                    <a:solidFill>
                      <a:schemeClr val="tx1"/>
                    </a:solidFill>
                    <a:effectLst/>
                    <a:latin typeface="Arial" panose="020B0604020202020204" pitchFamily="34" charset="0"/>
                    <a:ea typeface="宋体" panose="02010600030101010101" pitchFamily="2" charset="-122"/>
                    <a:cs typeface="+mn-cs"/>
                  </a:rPr>
                  <a:t>n</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p</a:t>
                </a:r>
                <a:r>
                  <a:rPr lang="zh-CN" altLang="zh-CN" sz="1200" kern="1200">
                    <a:solidFill>
                      <a:schemeClr val="tx1"/>
                    </a:solidFill>
                    <a:effectLst/>
                    <a:latin typeface="Arial" panose="020B0604020202020204" pitchFamily="34" charset="0"/>
                    <a:ea typeface="宋体" panose="02010600030101010101" pitchFamily="2" charset="-122"/>
                    <a:cs typeface="+mn-cs"/>
                  </a:rPr>
                  <a:t>，并且根据其符号可以判断出载流子是电子还是空穴。</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由于金属中的导电电子浓度非常大，所以霍尔系数非常小，霍尔效应不明显。</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158</a:t>
            </a:fld>
            <a:endParaRPr lang="en-US" altLang="zh-CN"/>
          </a:p>
        </p:txBody>
      </p:sp>
    </p:spTree>
    <p:extLst>
      <p:ext uri="{BB962C8B-B14F-4D97-AF65-F5344CB8AC3E}">
        <p14:creationId xmlns:p14="http://schemas.microsoft.com/office/powerpoint/2010/main" val="2104474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a:t>
                </a:r>
                <a:r>
                  <a:rPr lang="zh-CN" altLang="en-US" sz="1200" kern="1200" dirty="0">
                    <a:solidFill>
                      <a:schemeClr val="tx1"/>
                    </a:solidFill>
                    <a:effectLst/>
                    <a:latin typeface="Arial" panose="020B0604020202020204" pitchFamily="34" charset="0"/>
                    <a:ea typeface="宋体" panose="02010600030101010101" pitchFamily="2" charset="-122"/>
                    <a:cs typeface="+mn-cs"/>
                  </a:rPr>
                  <a:t>此</a:t>
                </a:r>
                <a:r>
                  <a:rPr lang="zh-CN" altLang="zh-CN" sz="1200" kern="1200" dirty="0">
                    <a:solidFill>
                      <a:schemeClr val="tx1"/>
                    </a:solidFill>
                    <a:effectLst/>
                    <a:latin typeface="Arial" panose="020B0604020202020204" pitchFamily="34" charset="0"/>
                    <a:ea typeface="宋体" panose="02010600030101010101" pitchFamily="2" charset="-122"/>
                    <a:cs typeface="+mn-cs"/>
                  </a:rPr>
                  <a:t>式可知，电子速度的方向为</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空间中能量梯度的方向，即垂直于等能面。因此，电子的运动方向取决于等能面的形状。一般情况下，</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空间中的等能面并不是球面，因此</a:t>
                </a:r>
                <a:r>
                  <a:rPr lang="en-US" altLang="zh-CN" sz="1200" kern="1200" baseline="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𝒗</m:t>
                    </m:r>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的方向一般并不是</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的方向。只有当等能面为球面，或在某些特殊方向上，</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𝒗</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才与</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的方向相同。一旦电子的运动状态（</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关系）确定了，电子的平均速度就确定了，不被任何晶格散射所阻碍。实际上周期晶格的作用已经考虑在</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关系中了，所以才有偏离了自由电子抛物线的</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关系。只有晶格对周期性的偏离才会引起电子“散射”。</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a:t>
                </a:r>
                <a:r>
                  <a:rPr lang="zh-CN" altLang="en-US" sz="1200" kern="1200" dirty="0">
                    <a:solidFill>
                      <a:schemeClr val="tx1"/>
                    </a:solidFill>
                    <a:effectLst/>
                    <a:latin typeface="Arial" panose="020B0604020202020204" pitchFamily="34" charset="0"/>
                    <a:ea typeface="宋体" panose="02010600030101010101" pitchFamily="2" charset="-122"/>
                    <a:cs typeface="+mn-cs"/>
                  </a:rPr>
                  <a:t>此</a:t>
                </a:r>
                <a:r>
                  <a:rPr lang="zh-CN" altLang="zh-CN" sz="1200" kern="1200" dirty="0">
                    <a:solidFill>
                      <a:schemeClr val="tx1"/>
                    </a:solidFill>
                    <a:effectLst/>
                    <a:latin typeface="Arial" panose="020B0604020202020204" pitchFamily="34" charset="0"/>
                    <a:ea typeface="宋体" panose="02010600030101010101" pitchFamily="2" charset="-122"/>
                    <a:cs typeface="+mn-cs"/>
                  </a:rPr>
                  <a:t>式可知，电子速度的方向为</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𝒌</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空间中能量梯度的方向，即垂直于等能面。因此，电子的运动方向取决于等能面的形状。一般情况下，</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𝒌</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空间中的等能面并不是球面，因此</a:t>
                </a:r>
                <a:r>
                  <a:rPr lang="en-US" altLang="zh-CN" sz="1200" kern="1200" baseline="0" dirty="0">
                    <a:solidFill>
                      <a:schemeClr val="tx1"/>
                    </a:solidFill>
                    <a:effectLst/>
                    <a:latin typeface="Arial" panose="020B0604020202020204" pitchFamily="34" charset="0"/>
                    <a:ea typeface="宋体" panose="02010600030101010101" pitchFamily="2" charset="-122"/>
                    <a:cs typeface="+mn-cs"/>
                  </a:rPr>
                  <a:t> </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𝒗 </a:t>
                </a:r>
                <a:r>
                  <a:rPr lang="zh-CN" altLang="zh-CN" sz="1200" kern="1200" dirty="0">
                    <a:solidFill>
                      <a:schemeClr val="tx1"/>
                    </a:solidFill>
                    <a:effectLst/>
                    <a:latin typeface="Arial" panose="020B0604020202020204" pitchFamily="34" charset="0"/>
                    <a:ea typeface="宋体" panose="02010600030101010101" pitchFamily="2" charset="-122"/>
                    <a:cs typeface="+mn-cs"/>
                  </a:rPr>
                  <a:t>的方向一般并不是</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𝒌</a:t>
                </a:r>
                <a:r>
                  <a:rPr lang="zh-CN" altLang="zh-CN" sz="1200" kern="1200" dirty="0">
                    <a:solidFill>
                      <a:schemeClr val="tx1"/>
                    </a:solidFill>
                    <a:effectLst/>
                    <a:latin typeface="Arial" panose="020B0604020202020204" pitchFamily="34" charset="0"/>
                    <a:ea typeface="宋体" panose="02010600030101010101" pitchFamily="2" charset="-122"/>
                    <a:cs typeface="+mn-cs"/>
                  </a:rPr>
                  <a:t>的方向。只有当等能面为球面，或在某些特殊方向上，</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𝒗</a:t>
                </a:r>
                <a:r>
                  <a:rPr lang="zh-CN" altLang="zh-CN" sz="1200" kern="1200" dirty="0">
                    <a:solidFill>
                      <a:schemeClr val="tx1"/>
                    </a:solidFill>
                    <a:effectLst/>
                    <a:latin typeface="Arial" panose="020B0604020202020204" pitchFamily="34" charset="0"/>
                    <a:ea typeface="宋体" panose="02010600030101010101" pitchFamily="2" charset="-122"/>
                    <a:cs typeface="+mn-cs"/>
                  </a:rPr>
                  <a:t>才与</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𝒌</a:t>
                </a:r>
                <a:r>
                  <a:rPr lang="zh-CN" altLang="zh-CN" sz="1200" kern="1200" dirty="0">
                    <a:solidFill>
                      <a:schemeClr val="tx1"/>
                    </a:solidFill>
                    <a:effectLst/>
                    <a:latin typeface="Arial" panose="020B0604020202020204" pitchFamily="34" charset="0"/>
                    <a:ea typeface="宋体" panose="02010600030101010101" pitchFamily="2" charset="-122"/>
                    <a:cs typeface="+mn-cs"/>
                  </a:rPr>
                  <a:t>的方向相同。一旦电子的运动状态（</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𝐸−𝑘</a:t>
                </a:r>
                <a:r>
                  <a:rPr lang="zh-CN" altLang="zh-CN" sz="1200" kern="1200" dirty="0">
                    <a:solidFill>
                      <a:schemeClr val="tx1"/>
                    </a:solidFill>
                    <a:effectLst/>
                    <a:latin typeface="Arial" panose="020B0604020202020204" pitchFamily="34" charset="0"/>
                    <a:ea typeface="宋体" panose="02010600030101010101" pitchFamily="2" charset="-122"/>
                    <a:cs typeface="+mn-cs"/>
                  </a:rPr>
                  <a:t>关系）确定了，电子的平均速度就确定了，不被任何晶格散射所阻碍。实际上周期晶格的作用已经考虑在</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𝐸−𝑘</a:t>
                </a:r>
                <a:r>
                  <a:rPr lang="zh-CN" altLang="zh-CN" sz="1200" kern="1200" dirty="0">
                    <a:solidFill>
                      <a:schemeClr val="tx1"/>
                    </a:solidFill>
                    <a:effectLst/>
                    <a:latin typeface="Arial" panose="020B0604020202020204" pitchFamily="34" charset="0"/>
                    <a:ea typeface="宋体" panose="02010600030101010101" pitchFamily="2" charset="-122"/>
                    <a:cs typeface="+mn-cs"/>
                  </a:rPr>
                  <a:t>关系中了，所以才有偏离了自由电子抛物线的</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𝐸−𝑘</a:t>
                </a:r>
                <a:r>
                  <a:rPr lang="zh-CN" altLang="zh-CN" sz="1200" kern="1200" dirty="0">
                    <a:solidFill>
                      <a:schemeClr val="tx1"/>
                    </a:solidFill>
                    <a:effectLst/>
                    <a:latin typeface="Arial" panose="020B0604020202020204" pitchFamily="34" charset="0"/>
                    <a:ea typeface="宋体" panose="02010600030101010101" pitchFamily="2" charset="-122"/>
                    <a:cs typeface="+mn-cs"/>
                  </a:rPr>
                  <a:t>关系。只有晶格对周期性的偏离才会引起电子“散射”。</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16</a:t>
            </a:fld>
            <a:endParaRPr lang="en-US" altLang="zh-CN"/>
          </a:p>
        </p:txBody>
      </p:sp>
    </p:spTree>
    <p:extLst>
      <p:ext uri="{BB962C8B-B14F-4D97-AF65-F5344CB8AC3E}">
        <p14:creationId xmlns:p14="http://schemas.microsoft.com/office/powerpoint/2010/main" val="1635593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base" latinLnBrk="0" hangingPunct="1">
              <a:lnSpc>
                <a:spcPct val="11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这一小节讲加速度、有效质量、准动量。</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17</a:t>
            </a:fld>
            <a:endParaRPr lang="en-US" altLang="zh-CN"/>
          </a:p>
        </p:txBody>
      </p:sp>
    </p:spTree>
    <p:extLst>
      <p:ext uri="{BB962C8B-B14F-4D97-AF65-F5344CB8AC3E}">
        <p14:creationId xmlns:p14="http://schemas.microsoft.com/office/powerpoint/2010/main" val="310957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电子在晶体中的运动是有加速度的。假设外力</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𝑭</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作用于晶体电子，外力做功使电子获得能量：</a:t>
                </a:r>
              </a:p>
              <a:p>
                <a:r>
                  <a:rPr lang="en-US" altLang="zh-CN" sz="1200" kern="1200" dirty="0">
                    <a:solidFill>
                      <a:schemeClr val="tx1"/>
                    </a:solidFill>
                    <a:effectLst/>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𝜐</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
                      <m:dPr>
                        <m:ctrlPr>
                          <a:rPr lang="en-US"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 </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另一方面，考虑由于外力</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𝑭</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的作用，使</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发生变化，由</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关系可知能量的变化为：</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solidFill>
                      <a:srgbClr val="000000"/>
                    </a:solidFill>
                  </a:rPr>
                  <a:t>	</a:t>
                </a:r>
                <a14:m>
                  <m:oMath xmlns:m="http://schemas.openxmlformats.org/officeDocument/2006/math">
                    <m:r>
                      <a:rPr lang="zh-CN" altLang="en-US" i="1" smtClean="0">
                        <a:solidFill>
                          <a:srgbClr val="000000"/>
                        </a:solidFill>
                        <a:latin typeface="Cambria Math" panose="02040503050406030204" pitchFamily="18" charset="0"/>
                      </a:rPr>
                      <m:t>𝑑𝐸</m:t>
                    </m:r>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m:t>
                        </m:r>
                      </m:e>
                      <m:sub>
                        <m:r>
                          <m:rPr>
                            <m:sty m:val="p"/>
                          </m:rPr>
                          <a:rPr lang="zh-CN" altLang="en-US" i="1">
                            <a:solidFill>
                              <a:srgbClr val="000000"/>
                            </a:solidFill>
                            <a:latin typeface="Cambria Math" panose="02040503050406030204" pitchFamily="18" charset="0"/>
                          </a:rPr>
                          <m:t>k</m:t>
                        </m:r>
                      </m:sub>
                    </m:sSub>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k</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𝑑𝑘</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故有：</a:t>
                </a:r>
              </a:p>
              <a:p>
                <a:r>
                  <a:rPr lang="en-US" altLang="zh-CN" sz="1200" kern="1200" dirty="0">
                    <a:solidFill>
                      <a:schemeClr val="tx1"/>
                    </a:solidFill>
                    <a:effectLst/>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称为加速度定理。由加速度的定义可得：</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sub>
                            </m:sSub>
                          </m:den>
                        </m:f>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nary>
                      <m:naryPr>
                        <m:chr m:val="∑"/>
                        <m:sup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naryPr>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sub>
                      <m:sup/>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den>
                        </m:f>
                      </m:e>
                    </m:nary>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sub>
                        </m:sSub>
                      </m:den>
                    </m:f>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sub>
                            </m:sSub>
                          </m:den>
                        </m:f>
                      </m:e>
                    </m:d>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nary>
                      <m:naryPr>
                        <m:chr m:val="∑"/>
                        <m:sup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naryPr>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sub>
                      <m:sup/>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nary>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sub>
                        </m:sSub>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
                      <m:dPr>
                        <m:ctrlPr>
                          <a:rPr lang="en-US"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d>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    </m:t>
                    </m:r>
                    <m:r>
                      <a:rPr lang="zh-CN" altLang="zh-CN" sz="1200" i="1" kern="1200" smtClean="0">
                        <a:solidFill>
                          <a:schemeClr val="tx1"/>
                        </a:solidFill>
                        <a:effectLst/>
                        <a:latin typeface="Cambria Math" panose="02040503050406030204" pitchFamily="18" charset="0"/>
                        <a:ea typeface="宋体" panose="02010600030101010101" pitchFamily="2" charset="-122"/>
                        <a:cs typeface="+mn-cs"/>
                      </a:rPr>
                      <m:t> </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电子在晶体中的运动是有加速度的。假设外力</a:t>
                </a:r>
                <a:r>
                  <a:rPr lang="en-US" altLang="zh-CN" sz="1200" b="1" i="1" kern="1200">
                    <a:solidFill>
                      <a:schemeClr val="tx1"/>
                    </a:solidFill>
                    <a:effectLst/>
                    <a:latin typeface="Arial" panose="020B0604020202020204" pitchFamily="34" charset="0"/>
                    <a:ea typeface="宋体" panose="02010600030101010101" pitchFamily="2" charset="-122"/>
                    <a:cs typeface="+mn-cs"/>
                  </a:rPr>
                  <a:t>F</a:t>
                </a:r>
                <a:r>
                  <a:rPr lang="zh-CN" altLang="zh-CN" sz="1200" kern="1200">
                    <a:solidFill>
                      <a:schemeClr val="tx1"/>
                    </a:solidFill>
                    <a:effectLst/>
                    <a:latin typeface="Arial" panose="020B0604020202020204" pitchFamily="34" charset="0"/>
                    <a:ea typeface="宋体" panose="02010600030101010101" pitchFamily="2" charset="-122"/>
                    <a:cs typeface="+mn-cs"/>
                  </a:rPr>
                  <a:t>作用于晶体电子，外力做功使电子获得能量：</a:t>
                </a:r>
              </a:p>
              <a:p>
                <a:r>
                  <a:rPr lang="en-US" altLang="zh-CN" sz="1200" kern="1200">
                    <a:solidFill>
                      <a:schemeClr val="tx1"/>
                    </a:solidFill>
                    <a:effectLst/>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𝑑𝐸=𝐹⋅𝜐</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 𝑑𝑡=𝐹⋅1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 𝐸</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	(4-10)</a:t>
                </a:r>
              </a:p>
              <a:p>
                <a:r>
                  <a:rPr lang="zh-CN" altLang="zh-CN" sz="1200" kern="1200">
                    <a:solidFill>
                      <a:schemeClr val="tx1"/>
                    </a:solidFill>
                    <a:effectLst/>
                    <a:latin typeface="Arial" panose="020B0604020202020204" pitchFamily="34" charset="0"/>
                    <a:ea typeface="宋体" panose="02010600030101010101" pitchFamily="2" charset="-122"/>
                    <a:cs typeface="+mn-cs"/>
                  </a:rPr>
                  <a:t>另一方面，考虑由于外力</a:t>
                </a:r>
                <a:r>
                  <a:rPr lang="en-US" altLang="zh-CN" sz="1200" b="1" i="1" kern="1200">
                    <a:solidFill>
                      <a:schemeClr val="tx1"/>
                    </a:solidFill>
                    <a:effectLst/>
                    <a:latin typeface="Arial" panose="020B0604020202020204" pitchFamily="34" charset="0"/>
                    <a:ea typeface="宋体" panose="02010600030101010101" pitchFamily="2" charset="-122"/>
                    <a:cs typeface="+mn-cs"/>
                  </a:rPr>
                  <a:t>F</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的作用，使</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发生变化，由</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关系可知能量的变化为：</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a:solidFill>
                      <a:srgbClr val="000000"/>
                    </a:solidFill>
                  </a:rPr>
                  <a:t>	</a:t>
                </a:r>
                <a:r>
                  <a:rPr lang="zh-CN" altLang="en-US" i="0">
                    <a:solidFill>
                      <a:srgbClr val="000000"/>
                    </a:solidFill>
                    <a:latin typeface="Cambria Math" panose="02040503050406030204" pitchFamily="18" charset="0"/>
                  </a:rPr>
                  <a:t>𝑑𝐸=∇_k 𝐸(k)𝑑𝑘</a:t>
                </a:r>
                <a:r>
                  <a:rPr lang="en-US" altLang="zh-CN" sz="1200" kern="1200">
                    <a:solidFill>
                      <a:schemeClr val="tx1"/>
                    </a:solidFill>
                    <a:effectLst/>
                    <a:latin typeface="Arial" panose="020B0604020202020204" pitchFamily="34" charset="0"/>
                    <a:ea typeface="宋体" panose="02010600030101010101" pitchFamily="2" charset="-122"/>
                    <a:cs typeface="+mn-cs"/>
                  </a:rPr>
                  <a:t>		(4-11)</a:t>
                </a:r>
              </a:p>
              <a:p>
                <a:r>
                  <a:rPr lang="zh-CN" altLang="zh-CN" sz="1200" kern="1200">
                    <a:solidFill>
                      <a:schemeClr val="tx1"/>
                    </a:solidFill>
                    <a:effectLst/>
                    <a:latin typeface="Arial" panose="020B0604020202020204" pitchFamily="34" charset="0"/>
                    <a:ea typeface="宋体" panose="02010600030101010101" pitchFamily="2" charset="-122"/>
                    <a:cs typeface="+mn-cs"/>
                  </a:rPr>
                  <a:t>式（</a:t>
                </a:r>
                <a:r>
                  <a:rPr lang="en-US" altLang="zh-CN" sz="1200" kern="1200">
                    <a:solidFill>
                      <a:schemeClr val="tx1"/>
                    </a:solidFill>
                    <a:effectLst/>
                    <a:latin typeface="Arial" panose="020B0604020202020204" pitchFamily="34" charset="0"/>
                    <a:ea typeface="宋体" panose="02010600030101010101" pitchFamily="2" charset="-122"/>
                    <a:cs typeface="+mn-cs"/>
                  </a:rPr>
                  <a:t>4-10</a:t>
                </a:r>
                <a:r>
                  <a:rPr lang="zh-CN" altLang="zh-CN" sz="1200" kern="1200">
                    <a:solidFill>
                      <a:schemeClr val="tx1"/>
                    </a:solidFill>
                    <a:effectLst/>
                    <a:latin typeface="Arial" panose="020B0604020202020204" pitchFamily="34" charset="0"/>
                    <a:ea typeface="宋体" panose="02010600030101010101" pitchFamily="2" charset="-122"/>
                    <a:cs typeface="+mn-cs"/>
                  </a:rPr>
                  <a:t>）应该与式（</a:t>
                </a:r>
                <a:r>
                  <a:rPr lang="en-US" altLang="zh-CN" sz="1200" kern="1200">
                    <a:solidFill>
                      <a:schemeClr val="tx1"/>
                    </a:solidFill>
                    <a:effectLst/>
                    <a:latin typeface="Arial" panose="020B0604020202020204" pitchFamily="34" charset="0"/>
                    <a:ea typeface="宋体" panose="02010600030101010101" pitchFamily="2" charset="-122"/>
                    <a:cs typeface="+mn-cs"/>
                  </a:rPr>
                  <a:t>4-11</a:t>
                </a:r>
                <a:r>
                  <a:rPr lang="zh-CN" altLang="zh-CN" sz="1200" kern="1200">
                    <a:solidFill>
                      <a:schemeClr val="tx1"/>
                    </a:solidFill>
                    <a:effectLst/>
                    <a:latin typeface="Arial" panose="020B0604020202020204" pitchFamily="34" charset="0"/>
                    <a:ea typeface="宋体" panose="02010600030101010101" pitchFamily="2" charset="-122"/>
                    <a:cs typeface="+mn-cs"/>
                  </a:rPr>
                  <a:t>）相等，故有：</a:t>
                </a:r>
              </a:p>
              <a:p>
                <a:r>
                  <a:rPr lang="en-US" altLang="zh-CN" sz="1200" kern="1200">
                    <a:solidFill>
                      <a:schemeClr val="tx1"/>
                    </a:solidFill>
                    <a:effectLst/>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ℏ 𝑑𝑘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𝑑𝑡=𝐹</a:t>
                </a:r>
                <a:r>
                  <a:rPr lang="en-US" altLang="zh-CN" sz="1200" kern="1200">
                    <a:solidFill>
                      <a:schemeClr val="tx1"/>
                    </a:solidFill>
                    <a:effectLst/>
                    <a:latin typeface="Arial" panose="020B0604020202020204" pitchFamily="34" charset="0"/>
                    <a:ea typeface="宋体" panose="02010600030101010101" pitchFamily="2" charset="-122"/>
                    <a:cs typeface="+mn-cs"/>
                  </a:rPr>
                  <a:t>			(4-12)</a:t>
                </a:r>
              </a:p>
              <a:p>
                <a:r>
                  <a:rPr lang="zh-CN" altLang="zh-CN" sz="1200" kern="1200">
                    <a:solidFill>
                      <a:schemeClr val="tx1"/>
                    </a:solidFill>
                    <a:effectLst/>
                    <a:latin typeface="Arial" panose="020B0604020202020204" pitchFamily="34" charset="0"/>
                    <a:ea typeface="宋体" panose="02010600030101010101" pitchFamily="2" charset="-122"/>
                    <a:cs typeface="+mn-cs"/>
                  </a:rPr>
                  <a:t>式（</a:t>
                </a:r>
                <a:r>
                  <a:rPr lang="en-US" altLang="zh-CN" sz="1200" kern="1200">
                    <a:solidFill>
                      <a:schemeClr val="tx1"/>
                    </a:solidFill>
                    <a:effectLst/>
                    <a:latin typeface="Arial" panose="020B0604020202020204" pitchFamily="34" charset="0"/>
                    <a:ea typeface="宋体" panose="02010600030101010101" pitchFamily="2" charset="-122"/>
                    <a:cs typeface="+mn-cs"/>
                  </a:rPr>
                  <a:t>4-12</a:t>
                </a:r>
                <a:r>
                  <a:rPr lang="zh-CN" altLang="zh-CN" sz="1200" kern="1200">
                    <a:solidFill>
                      <a:schemeClr val="tx1"/>
                    </a:solidFill>
                    <a:effectLst/>
                    <a:latin typeface="Arial" panose="020B0604020202020204" pitchFamily="34" charset="0"/>
                    <a:ea typeface="宋体" panose="02010600030101010101" pitchFamily="2" charset="-122"/>
                    <a:cs typeface="+mn-cs"/>
                  </a:rPr>
                  <a:t>）称为加速度定理。由加速度的定义可得：</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𝑑𝑣</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𝑎</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𝑑𝑡=𝑑</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𝛼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_𝛽▒</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𝛽</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𝜕𝑡</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𝛽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𝛼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_𝛽▒</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𝐹</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𝛽⋅</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𝛽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𝛼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𝐸</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𝛼,𝛽=𝑥,𝑦,𝑧</a:t>
                </a:r>
                <a:r>
                  <a:rPr lang="en-US" altLang="zh-CN" sz="1200" kern="1200">
                    <a:solidFill>
                      <a:schemeClr val="tx1"/>
                    </a:solidFill>
                    <a:effectLst/>
                    <a:latin typeface="Arial" panose="020B0604020202020204" pitchFamily="34" charset="0"/>
                    <a:ea typeface="宋体" panose="02010600030101010101" pitchFamily="2" charset="-122"/>
                    <a:cs typeface="+mn-cs"/>
                  </a:rPr>
                  <a:t>		(4-13)</a:t>
                </a:r>
                <a:endParaRPr lang="en-US" altLang="zh-CN"/>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18</a:t>
            </a:fld>
            <a:endParaRPr lang="en-US" altLang="zh-CN"/>
          </a:p>
        </p:txBody>
      </p:sp>
    </p:spTree>
    <p:extLst>
      <p:ext uri="{BB962C8B-B14F-4D97-AF65-F5344CB8AC3E}">
        <p14:creationId xmlns:p14="http://schemas.microsoft.com/office/powerpoint/2010/main" val="561949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设有效质量：</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sub>
                        </m:sSub>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根据牛顿第二定律，有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𝑑𝑣</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将有效质量定义式代入：</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eqArr>
                          <m:eqArr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eqArr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e>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e>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e>
                        </m:eqArr>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eqArr>
                          <m:eqArr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eqArr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bSup>
                              </m:den>
                            </m:f>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den>
                            </m:f>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den>
                            </m:f>
                          </m:e>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den>
                            </m:f>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bSup>
                              </m:den>
                            </m:f>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den>
                            </m:f>
                          </m:e>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den>
                            </m:f>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den>
                            </m:f>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bSup>
                              </m:den>
                            </m:f>
                          </m:e>
                        </m:eqArr>
                      </m:e>
                    </m:d>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eqArr>
                          <m:eqArr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eqArr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e>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e>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e>
                        </m:eqArr>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设有效质量：</a:t>
                </a:r>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𝛼^∗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𝛼</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𝛽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(4-14)</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根据牛顿第二定律，有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𝑑𝑣</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𝑚 𝐹</a:t>
                </a:r>
                <a:r>
                  <a:rPr lang="en-US" altLang="zh-CN" sz="1200" kern="1200">
                    <a:solidFill>
                      <a:schemeClr val="tx1"/>
                    </a:solidFill>
                    <a:effectLst/>
                    <a:latin typeface="Arial" panose="020B0604020202020204" pitchFamily="34" charset="0"/>
                    <a:ea typeface="宋体" panose="02010600030101010101" pitchFamily="2" charset="-122"/>
                    <a:cs typeface="+mn-cs"/>
                  </a:rPr>
                  <a:t> 	(4-15)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将有效质量定义式（</a:t>
                </a:r>
                <a:r>
                  <a:rPr lang="en-US" altLang="zh-CN" sz="1200" kern="1200">
                    <a:solidFill>
                      <a:schemeClr val="tx1"/>
                    </a:solidFill>
                    <a:effectLst/>
                    <a:latin typeface="Arial" panose="020B0604020202020204" pitchFamily="34" charset="0"/>
                    <a:ea typeface="宋体" panose="02010600030101010101" pitchFamily="2" charset="-122"/>
                    <a:cs typeface="+mn-cs"/>
                  </a:rPr>
                  <a:t>4-14</a:t>
                </a:r>
                <a:r>
                  <a:rPr lang="zh-CN" altLang="zh-CN" sz="1200" kern="1200">
                    <a:solidFill>
                      <a:schemeClr val="tx1"/>
                    </a:solidFill>
                    <a:effectLst/>
                    <a:latin typeface="Arial" panose="020B0604020202020204" pitchFamily="34" charset="0"/>
                    <a:ea typeface="宋体" panose="02010600030101010101" pitchFamily="2" charset="-122"/>
                    <a:cs typeface="+mn-cs"/>
                  </a:rPr>
                  <a:t>）代入（</a:t>
                </a:r>
                <a:r>
                  <a:rPr lang="en-US" altLang="zh-CN" sz="1200" kern="1200">
                    <a:solidFill>
                      <a:schemeClr val="tx1"/>
                    </a:solidFill>
                    <a:effectLst/>
                    <a:latin typeface="Arial" panose="020B0604020202020204" pitchFamily="34" charset="0"/>
                    <a:ea typeface="宋体" panose="02010600030101010101" pitchFamily="2" charset="-122"/>
                    <a:cs typeface="+mn-cs"/>
                  </a:rPr>
                  <a:t>4-15</a:t>
                </a:r>
                <a:r>
                  <a:rPr lang="zh-CN" altLang="zh-CN" sz="1200" kern="1200">
                    <a:solidFill>
                      <a:schemeClr val="tx1"/>
                    </a:solidFill>
                    <a:effectLst/>
                    <a:latin typeface="Arial" panose="020B0604020202020204" pitchFamily="34" charset="0"/>
                    <a:ea typeface="宋体" panose="02010600030101010101" pitchFamily="2" charset="-122"/>
                    <a:cs typeface="+mn-cs"/>
                  </a:rPr>
                  <a:t>）：</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𝑣</a:t>
                </a:r>
                <a:r>
                  <a:rPr lang="zh-CN" altLang="zh-CN" sz="1200" i="0" kern="1200">
                    <a:solidFill>
                      <a:schemeClr val="tx1"/>
                    </a:solidFill>
                    <a:effectLst/>
                    <a:latin typeface="Arial" panose="020B0604020202020204" pitchFamily="34" charset="0"/>
                    <a:ea typeface="宋体" panose="02010600030101010101" pitchFamily="2" charset="-122"/>
                    <a:cs typeface="+mn-cs"/>
                  </a:rPr>
                  <a:t> ̇_</a:t>
                </a:r>
                <a:r>
                  <a:rPr lang="en-US" altLang="zh-CN" sz="1200" i="0" kern="1200">
                    <a:solidFill>
                      <a:schemeClr val="tx1"/>
                    </a:solidFill>
                    <a:effectLst/>
                    <a:latin typeface="Arial" panose="020B0604020202020204" pitchFamily="34" charset="0"/>
                    <a:ea typeface="宋体" panose="02010600030101010101" pitchFamily="2" charset="-122"/>
                    <a:cs typeface="+mn-cs"/>
                  </a:rPr>
                  <a:t>𝑥@𝑣</a:t>
                </a:r>
                <a:r>
                  <a:rPr lang="zh-CN" altLang="zh-CN" sz="1200" i="0" kern="1200">
                    <a:solidFill>
                      <a:schemeClr val="tx1"/>
                    </a:solidFill>
                    <a:effectLst/>
                    <a:latin typeface="Arial" panose="020B0604020202020204" pitchFamily="34" charset="0"/>
                    <a:ea typeface="宋体" panose="02010600030101010101" pitchFamily="2" charset="-122"/>
                    <a:cs typeface="+mn-cs"/>
                  </a:rPr>
                  <a:t> ̇_</a:t>
                </a:r>
                <a:r>
                  <a:rPr lang="en-US" altLang="zh-CN" sz="1200" i="0" kern="1200">
                    <a:solidFill>
                      <a:schemeClr val="tx1"/>
                    </a:solidFill>
                    <a:effectLst/>
                    <a:latin typeface="Arial" panose="020B0604020202020204" pitchFamily="34" charset="0"/>
                    <a:ea typeface="宋体" panose="02010600030101010101" pitchFamily="2" charset="-122"/>
                    <a:cs typeface="+mn-cs"/>
                  </a:rPr>
                  <a:t>𝑦@𝑣</a:t>
                </a:r>
                <a:r>
                  <a:rPr lang="zh-CN" altLang="zh-CN" sz="1200" i="0" kern="1200">
                    <a:solidFill>
                      <a:schemeClr val="tx1"/>
                    </a:solidFill>
                    <a:effectLst/>
                    <a:latin typeface="Arial" panose="020B0604020202020204" pitchFamily="34" charset="0"/>
                    <a:ea typeface="宋体" panose="02010600030101010101" pitchFamily="2" charset="-122"/>
                    <a:cs typeface="+mn-cs"/>
                  </a:rPr>
                  <a:t> ̇_</a:t>
                </a:r>
                <a:r>
                  <a:rPr lang="en-US" altLang="zh-CN" sz="1200" i="0" kern="1200">
                    <a:solidFill>
                      <a:schemeClr val="tx1"/>
                    </a:solidFill>
                    <a:effectLst/>
                    <a:latin typeface="Arial" panose="020B0604020202020204" pitchFamily="34" charset="0"/>
                    <a:ea typeface="宋体" panose="02010600030101010101" pitchFamily="2" charset="-122"/>
                    <a:cs typeface="+mn-cs"/>
                  </a:rPr>
                  <a:t>𝑧 ))=1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𝑦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𝑧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𝑦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𝑦^2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𝑦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𝑧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𝑧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𝑧 𝜕𝑘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𝑦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𝑧^2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𝐹</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𝑥@𝐹</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𝑦@𝐹</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𝑧 ))</a:t>
                </a:r>
                <a:r>
                  <a:rPr lang="en-US" altLang="zh-CN" sz="1200" kern="1200">
                    <a:solidFill>
                      <a:schemeClr val="tx1"/>
                    </a:solidFill>
                    <a:effectLst/>
                    <a:latin typeface="Arial" panose="020B0604020202020204" pitchFamily="34" charset="0"/>
                    <a:ea typeface="宋体" panose="02010600030101010101" pitchFamily="2" charset="-122"/>
                    <a:cs typeface="+mn-cs"/>
                  </a:rPr>
                  <a:t> 	(4-16)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19</a:t>
            </a:fld>
            <a:endParaRPr lang="en-US" altLang="zh-CN"/>
          </a:p>
        </p:txBody>
      </p:sp>
    </p:spTree>
    <p:extLst>
      <p:ext uri="{BB962C8B-B14F-4D97-AF65-F5344CB8AC3E}">
        <p14:creationId xmlns:p14="http://schemas.microsoft.com/office/powerpoint/2010/main" val="45236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本小节是讲述晶体中电子在外场作用下的运动规律。</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2</a:t>
            </a:fld>
            <a:endParaRPr lang="en-US" altLang="zh-CN"/>
          </a:p>
        </p:txBody>
      </p:sp>
    </p:spTree>
    <p:extLst>
      <p:ext uri="{BB962C8B-B14F-4D97-AF65-F5344CB8AC3E}">
        <p14:creationId xmlns:p14="http://schemas.microsoft.com/office/powerpoint/2010/main" val="3855626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选取</a:t>
                </a:r>
                <a14:m>
                  <m:oMath xmlns:m="http://schemas.openxmlformats.org/officeDocument/2006/math">
                    <m:sSubSup>
                      <m:sSubSup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Sup>
                      <m:sSubSup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𝑦</m:t>
                        </m:r>
                      </m:sub>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Sup>
                      <m:sSubSup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𝑧</m:t>
                        </m:r>
                      </m:sub>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为主轴方向时，可写成</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eqArr>
                          <m:eqArr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eqArr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e>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e>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acc>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e>
                        </m:eqArr>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eqArr>
                          <m:eqArr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eqArr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bSup>
                              </m:den>
                            </m:f>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r>
                              <a:rPr lang="en-US" altLang="zh-CN" sz="1200" kern="1200">
                                <a:solidFill>
                                  <a:schemeClr val="tx1"/>
                                </a:solidFill>
                                <a:effectLst/>
                                <a:latin typeface="Cambria Math" panose="02040503050406030204" pitchFamily="18" charset="0"/>
                                <a:ea typeface="宋体" panose="02010600030101010101" pitchFamily="2" charset="-122"/>
                                <a:cs typeface="+mn-cs"/>
                              </a:rPr>
                              <m:t>0</m:t>
                            </m:r>
                            <m:r>
                              <m:rPr>
                                <m:nor/>
                              </m:rPr>
                              <a:rPr lang="en-US" altLang="zh-CN" sz="1200" kern="1200">
                                <a:solidFill>
                                  <a:schemeClr val="tx1"/>
                                </a:solidFill>
                                <a:effectLst/>
                                <a:latin typeface="Arial" panose="020B0604020202020204" pitchFamily="34" charset="0"/>
                                <a:ea typeface="宋体" panose="02010600030101010101" pitchFamily="2" charset="-122"/>
                                <a:cs typeface="+mn-cs"/>
                              </a:rPr>
                              <m:t>         0</m:t>
                            </m:r>
                          </m:e>
                          <m:e>
                            <m:r>
                              <m:rPr>
                                <m:nor/>
                              </m:rPr>
                              <a:rPr lang="en-US" altLang="zh-CN" sz="1200" kern="1200">
                                <a:solidFill>
                                  <a:schemeClr val="tx1"/>
                                </a:solidFill>
                                <a:effectLst/>
                                <a:latin typeface="Arial" panose="020B0604020202020204" pitchFamily="34" charset="0"/>
                                <a:ea typeface="宋体" panose="02010600030101010101" pitchFamily="2" charset="-122"/>
                                <a:cs typeface="+mn-cs"/>
                              </a:rPr>
                              <m:t>0          </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bSup>
                              </m:den>
                            </m:f>
                            <m:r>
                              <m:rPr>
                                <m:nor/>
                              </m:rPr>
                              <a:rPr lang="en-US" altLang="zh-CN" sz="1200" kern="1200">
                                <a:solidFill>
                                  <a:schemeClr val="tx1"/>
                                </a:solidFill>
                                <a:effectLst/>
                                <a:latin typeface="Arial" panose="020B0604020202020204" pitchFamily="34" charset="0"/>
                                <a:ea typeface="宋体" panose="02010600030101010101" pitchFamily="2" charset="-122"/>
                                <a:cs typeface="+mn-cs"/>
                              </a:rPr>
                              <m:t>      0</m:t>
                            </m:r>
                          </m:e>
                          <m:e>
                            <m:r>
                              <m:rPr>
                                <m:nor/>
                              </m:rPr>
                              <a:rPr lang="en-US" altLang="zh-CN" sz="1200" kern="1200">
                                <a:solidFill>
                                  <a:schemeClr val="tx1"/>
                                </a:solidFill>
                                <a:effectLst/>
                                <a:latin typeface="Arial" panose="020B0604020202020204" pitchFamily="34" charset="0"/>
                                <a:ea typeface="宋体" panose="02010600030101010101" pitchFamily="2" charset="-122"/>
                                <a:cs typeface="+mn-cs"/>
                              </a:rPr>
                              <m:t>0            0      </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bSup>
                              </m:den>
                            </m:f>
                          </m:e>
                        </m:eqArr>
                      </m:e>
                    </m:d>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eqArr>
                          <m:eqArr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eqArr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sub>
                            </m:sSub>
                          </m:e>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sub>
                            </m:sSub>
                          </m:e>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sub>
                            </m:sSub>
                          </m:e>
                        </m:eqArr>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选取</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y</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z</a:t>
                </a:r>
                <a:r>
                  <a:rPr lang="zh-CN" altLang="zh-CN" sz="1200" kern="1200">
                    <a:solidFill>
                      <a:schemeClr val="tx1"/>
                    </a:solidFill>
                    <a:effectLst/>
                    <a:latin typeface="Arial" panose="020B0604020202020204" pitchFamily="34" charset="0"/>
                    <a:ea typeface="宋体" panose="02010600030101010101" pitchFamily="2" charset="-122"/>
                    <a:cs typeface="+mn-cs"/>
                  </a:rPr>
                  <a:t>为主轴方向时，</a:t>
                </a:r>
                <a:r>
                  <a:rPr lang="en-US" altLang="zh-CN" sz="1200" kern="1200">
                    <a:solidFill>
                      <a:schemeClr val="tx1"/>
                    </a:solidFill>
                    <a:effectLst/>
                    <a:latin typeface="Arial" panose="020B0604020202020204" pitchFamily="34" charset="0"/>
                    <a:ea typeface="宋体" panose="02010600030101010101" pitchFamily="2" charset="-122"/>
                    <a:cs typeface="+mn-cs"/>
                  </a:rPr>
                  <a:t>(4-16)</a:t>
                </a:r>
                <a:r>
                  <a:rPr lang="zh-CN" altLang="zh-CN" sz="1200" kern="1200">
                    <a:solidFill>
                      <a:schemeClr val="tx1"/>
                    </a:solidFill>
                    <a:effectLst/>
                    <a:latin typeface="Arial" panose="020B0604020202020204" pitchFamily="34" charset="0"/>
                    <a:ea typeface="宋体" panose="02010600030101010101" pitchFamily="2" charset="-122"/>
                    <a:cs typeface="+mn-cs"/>
                  </a:rPr>
                  <a:t>可写成</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𝑣</a:t>
                </a:r>
                <a:r>
                  <a:rPr lang="zh-CN" altLang="zh-CN" sz="1200" i="0" kern="1200">
                    <a:solidFill>
                      <a:schemeClr val="tx1"/>
                    </a:solidFill>
                    <a:effectLst/>
                    <a:latin typeface="Arial" panose="020B0604020202020204" pitchFamily="34" charset="0"/>
                    <a:ea typeface="宋体" panose="02010600030101010101" pitchFamily="2" charset="-122"/>
                    <a:cs typeface="+mn-cs"/>
                  </a:rPr>
                  <a:t> ̇_</a:t>
                </a:r>
                <a:r>
                  <a:rPr lang="en-US" altLang="zh-CN" sz="1200" i="0" kern="1200">
                    <a:solidFill>
                      <a:schemeClr val="tx1"/>
                    </a:solidFill>
                    <a:effectLst/>
                    <a:latin typeface="Arial" panose="020B0604020202020204" pitchFamily="34" charset="0"/>
                    <a:ea typeface="宋体" panose="02010600030101010101" pitchFamily="2" charset="-122"/>
                    <a:cs typeface="+mn-cs"/>
                  </a:rPr>
                  <a:t>𝑥@𝑣</a:t>
                </a:r>
                <a:r>
                  <a:rPr lang="zh-CN" altLang="zh-CN" sz="1200" i="0" kern="1200">
                    <a:solidFill>
                      <a:schemeClr val="tx1"/>
                    </a:solidFill>
                    <a:effectLst/>
                    <a:latin typeface="Arial" panose="020B0604020202020204" pitchFamily="34" charset="0"/>
                    <a:ea typeface="宋体" panose="02010600030101010101" pitchFamily="2" charset="-122"/>
                    <a:cs typeface="+mn-cs"/>
                  </a:rPr>
                  <a:t> ̇_</a:t>
                </a:r>
                <a:r>
                  <a:rPr lang="en-US" altLang="zh-CN" sz="1200" i="0" kern="1200">
                    <a:solidFill>
                      <a:schemeClr val="tx1"/>
                    </a:solidFill>
                    <a:effectLst/>
                    <a:latin typeface="Arial" panose="020B0604020202020204" pitchFamily="34" charset="0"/>
                    <a:ea typeface="宋体" panose="02010600030101010101" pitchFamily="2" charset="-122"/>
                    <a:cs typeface="+mn-cs"/>
                  </a:rPr>
                  <a:t>𝑦@𝑣</a:t>
                </a:r>
                <a:r>
                  <a:rPr lang="zh-CN" altLang="zh-CN" sz="1200" i="0" kern="1200">
                    <a:solidFill>
                      <a:schemeClr val="tx1"/>
                    </a:solidFill>
                    <a:effectLst/>
                    <a:latin typeface="Arial" panose="020B0604020202020204" pitchFamily="34" charset="0"/>
                    <a:ea typeface="宋体" panose="02010600030101010101" pitchFamily="2" charset="-122"/>
                    <a:cs typeface="+mn-cs"/>
                  </a:rPr>
                  <a:t> ̇_</a:t>
                </a:r>
                <a:r>
                  <a:rPr lang="en-US" altLang="zh-CN" sz="1200" i="0" kern="1200">
                    <a:solidFill>
                      <a:schemeClr val="tx1"/>
                    </a:solidFill>
                    <a:effectLst/>
                    <a:latin typeface="Arial" panose="020B0604020202020204" pitchFamily="34" charset="0"/>
                    <a:ea typeface="宋体" panose="02010600030101010101" pitchFamily="2" charset="-122"/>
                    <a:cs typeface="+mn-cs"/>
                  </a:rPr>
                  <a:t>𝑧 ))=1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       " 0"         0" @"0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𝑦^2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      0" @"0            0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𝑧^2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𝐹</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𝑥@𝐹</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𝑦@𝐹</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𝑧 ))</a:t>
                </a:r>
                <a:r>
                  <a:rPr lang="en-US" altLang="zh-CN" sz="1200" kern="1200">
                    <a:solidFill>
                      <a:schemeClr val="tx1"/>
                    </a:solidFill>
                    <a:effectLst/>
                    <a:latin typeface="Arial" panose="020B0604020202020204" pitchFamily="34" charset="0"/>
                    <a:ea typeface="宋体" panose="02010600030101010101" pitchFamily="2" charset="-122"/>
                    <a:cs typeface="+mn-cs"/>
                  </a:rPr>
                  <a:t> 	(4-17)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20</a:t>
            </a:fld>
            <a:endParaRPr lang="en-US" altLang="zh-CN"/>
          </a:p>
        </p:txBody>
      </p:sp>
    </p:spTree>
    <p:extLst>
      <p:ext uri="{BB962C8B-B14F-4D97-AF65-F5344CB8AC3E}">
        <p14:creationId xmlns:p14="http://schemas.microsoft.com/office/powerpoint/2010/main" val="1408584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由上式</a:t>
                </a:r>
                <a:r>
                  <a:rPr lang="zh-CN" altLang="zh-CN" sz="1200" kern="1200" dirty="0">
                    <a:solidFill>
                      <a:schemeClr val="tx1"/>
                    </a:solidFill>
                    <a:effectLst/>
                    <a:latin typeface="Arial" panose="020B0604020202020204" pitchFamily="34" charset="0"/>
                    <a:ea typeface="宋体" panose="02010600030101010101" pitchFamily="2" charset="-122"/>
                    <a:cs typeface="+mn-cs"/>
                  </a:rPr>
                  <a:t>定义的粒子的有效质量</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𝑚</m:t>
                        </m:r>
                      </m:e>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是个非常重要的概念，它与经典</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粒子的质量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𝑚</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的概念相比较，有以下两点不同：</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(1)  </a:t>
                </a:r>
                <a:r>
                  <a:rPr lang="zh-CN" altLang="zh-CN" sz="1200" kern="1200" dirty="0">
                    <a:solidFill>
                      <a:schemeClr val="tx1"/>
                    </a:solidFill>
                    <a:effectLst/>
                    <a:latin typeface="Arial" panose="020B0604020202020204" pitchFamily="34" charset="0"/>
                    <a:ea typeface="宋体" panose="02010600030101010101" pitchFamily="2" charset="-122"/>
                    <a:cs typeface="+mn-cs"/>
                  </a:rPr>
                  <a:t>粒子的质量是标量，而有效质量是张量，对于晶体电子来说，加速度和外力的方向可以是不一致的；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(2)  </a:t>
                </a:r>
                <a:r>
                  <a:rPr lang="zh-CN" altLang="zh-CN" sz="1200" kern="1200" dirty="0">
                    <a:solidFill>
                      <a:schemeClr val="tx1"/>
                    </a:solidFill>
                    <a:effectLst/>
                    <a:latin typeface="Arial" panose="020B0604020202020204" pitchFamily="34" charset="0"/>
                    <a:ea typeface="宋体" panose="02010600030101010101" pitchFamily="2" charset="-122"/>
                    <a:cs typeface="+mn-cs"/>
                  </a:rPr>
                  <a:t>粒子的质量是常数，而有效质量则是根据运动状态变化的，且有正有负。如图中所示，能带底的有效质量大于</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，能带顶的有效质量则小于</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pPr eaLnBrk="1" hangingPunct="1"/>
                <a:r>
                  <a:rPr lang="zh-CN" altLang="en-US" sz="1200" dirty="0">
                    <a:solidFill>
                      <a:schemeClr val="tx1"/>
                    </a:solidFill>
                    <a:ea typeface="微软雅黑" panose="020B0503020204020204" charset="-122"/>
                    <a:cs typeface="Times New Roman" panose="02020603050405020304" pitchFamily="18" charset="0"/>
                  </a:rPr>
                  <a:t>有效质量</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𝑚</m:t>
                        </m:r>
                      </m:e>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oMath>
                </a14:m>
                <a:r>
                  <a:rPr lang="zh-CN" altLang="en-US" sz="1200" dirty="0">
                    <a:solidFill>
                      <a:schemeClr val="tx1"/>
                    </a:solidFill>
                    <a:ea typeface="微软雅黑" panose="020B0503020204020204" charset="-122"/>
                    <a:cs typeface="Times New Roman" panose="02020603050405020304" pitchFamily="18" charset="0"/>
                  </a:rPr>
                  <a:t>与电子质量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𝑚</m:t>
                    </m:r>
                  </m:oMath>
                </a14:m>
                <a:r>
                  <a:rPr lang="zh-CN" altLang="en-US" sz="1200" dirty="0">
                    <a:solidFill>
                      <a:schemeClr val="tx1"/>
                    </a:solidFill>
                    <a:ea typeface="微软雅黑" panose="020B0503020204020204" charset="-122"/>
                    <a:cs typeface="Times New Roman" panose="02020603050405020304" pitchFamily="18" charset="0"/>
                  </a:rPr>
                  <a:t>之间可以有很大的差别，有效质量中实际包含了周期势场的作用。</a:t>
                </a:r>
                <a:endParaRPr lang="zh-CN" altLang="en-US" dirty="0"/>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由上式</a:t>
                </a:r>
                <a:r>
                  <a:rPr lang="zh-CN" altLang="zh-CN" sz="1200" kern="1200" dirty="0">
                    <a:solidFill>
                      <a:schemeClr val="tx1"/>
                    </a:solidFill>
                    <a:effectLst/>
                    <a:latin typeface="Arial" panose="020B0604020202020204" pitchFamily="34" charset="0"/>
                    <a:ea typeface="宋体" panose="02010600030101010101" pitchFamily="2" charset="-122"/>
                    <a:cs typeface="+mn-cs"/>
                  </a:rPr>
                  <a:t>定义的粒子的有效质量</a:t>
                </a:r>
                <a:r>
                  <a:rPr lang="zh-CN" altLang="en-US" sz="1200" i="0" kern="1200">
                    <a:solidFill>
                      <a:schemeClr val="tx1"/>
                    </a:solidFill>
                    <a:latin typeface="Cambria Math" panose="02040503050406030204" pitchFamily="18" charset="0"/>
                    <a:ea typeface="宋体" panose="02010600030101010101" pitchFamily="2" charset="-122"/>
                    <a:cs typeface="+mn-cs"/>
                  </a:rPr>
                  <a:t>𝑚_^∗</a:t>
                </a:r>
                <a:r>
                  <a:rPr lang="zh-CN" altLang="zh-CN" sz="1200" kern="1200" dirty="0">
                    <a:solidFill>
                      <a:schemeClr val="tx1"/>
                    </a:solidFill>
                    <a:effectLst/>
                    <a:latin typeface="Arial" panose="020B0604020202020204" pitchFamily="34" charset="0"/>
                    <a:ea typeface="宋体" panose="02010600030101010101" pitchFamily="2" charset="-122"/>
                    <a:cs typeface="+mn-cs"/>
                  </a:rPr>
                  <a:t>是个非常重要的概念，它与经典</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粒子的质量</a:t>
                </a:r>
                <a:r>
                  <a:rPr lang="zh-CN" altLang="en-US" sz="1200" i="0" kern="1200">
                    <a:solidFill>
                      <a:schemeClr val="tx1"/>
                    </a:solidFill>
                    <a:latin typeface="Cambria Math" panose="02040503050406030204" pitchFamily="18" charset="0"/>
                    <a:ea typeface="宋体" panose="02010600030101010101" pitchFamily="2" charset="-122"/>
                    <a:cs typeface="+mn-cs"/>
                  </a:rPr>
                  <a:t>𝑚</a:t>
                </a:r>
                <a:r>
                  <a:rPr lang="zh-CN" altLang="zh-CN" sz="1200" kern="1200" dirty="0">
                    <a:solidFill>
                      <a:schemeClr val="tx1"/>
                    </a:solidFill>
                    <a:effectLst/>
                    <a:latin typeface="Arial" panose="020B0604020202020204" pitchFamily="34" charset="0"/>
                    <a:ea typeface="宋体" panose="02010600030101010101" pitchFamily="2" charset="-122"/>
                    <a:cs typeface="+mn-cs"/>
                  </a:rPr>
                  <a:t>的概念相比较，有以下两点不同：</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(1)  </a:t>
                </a:r>
                <a:r>
                  <a:rPr lang="zh-CN" altLang="zh-CN" sz="1200" kern="1200" dirty="0">
                    <a:solidFill>
                      <a:schemeClr val="tx1"/>
                    </a:solidFill>
                    <a:effectLst/>
                    <a:latin typeface="Arial" panose="020B0604020202020204" pitchFamily="34" charset="0"/>
                    <a:ea typeface="宋体" panose="02010600030101010101" pitchFamily="2" charset="-122"/>
                    <a:cs typeface="+mn-cs"/>
                  </a:rPr>
                  <a:t>粒子的质量是标量，而有效质量是张量，对于晶体电子来说，加速度和外力的方向可以是不一致的；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(2)  </a:t>
                </a:r>
                <a:r>
                  <a:rPr lang="zh-CN" altLang="zh-CN" sz="1200" kern="1200" dirty="0">
                    <a:solidFill>
                      <a:schemeClr val="tx1"/>
                    </a:solidFill>
                    <a:effectLst/>
                    <a:latin typeface="Arial" panose="020B0604020202020204" pitchFamily="34" charset="0"/>
                    <a:ea typeface="宋体" panose="02010600030101010101" pitchFamily="2" charset="-122"/>
                    <a:cs typeface="+mn-cs"/>
                  </a:rPr>
                  <a:t>粒子的质量是常数，而有效质量则是根据运动状态变化的，且有正有负。如图中所示，能带底的有效质量大于</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，能带顶的有效质量则小于</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pPr eaLnBrk="1" hangingPunct="1"/>
                <a:r>
                  <a:rPr lang="zh-CN" altLang="en-US" sz="1200" dirty="0">
                    <a:solidFill>
                      <a:schemeClr val="tx1"/>
                    </a:solidFill>
                    <a:ea typeface="微软雅黑" panose="020B0503020204020204" charset="-122"/>
                    <a:cs typeface="Times New Roman" panose="02020603050405020304" pitchFamily="18" charset="0"/>
                  </a:rPr>
                  <a:t>有效质量</a:t>
                </a:r>
                <a:r>
                  <a:rPr lang="zh-CN" altLang="en-US" sz="1200" i="0" kern="1200">
                    <a:solidFill>
                      <a:schemeClr val="tx1"/>
                    </a:solidFill>
                    <a:latin typeface="Cambria Math" panose="02040503050406030204" pitchFamily="18" charset="0"/>
                    <a:ea typeface="宋体" panose="02010600030101010101" pitchFamily="2" charset="-122"/>
                    <a:cs typeface="+mn-cs"/>
                  </a:rPr>
                  <a:t>𝑚_^∗</a:t>
                </a:r>
                <a:r>
                  <a:rPr lang="zh-CN" altLang="en-US" sz="1200" dirty="0">
                    <a:solidFill>
                      <a:schemeClr val="tx1"/>
                    </a:solidFill>
                    <a:ea typeface="微软雅黑" panose="020B0503020204020204" charset="-122"/>
                    <a:cs typeface="Times New Roman" panose="02020603050405020304" pitchFamily="18" charset="0"/>
                  </a:rPr>
                  <a:t>与电子质量</a:t>
                </a:r>
                <a:r>
                  <a:rPr lang="zh-CN" altLang="en-US" sz="1200" i="0" kern="1200">
                    <a:solidFill>
                      <a:schemeClr val="tx1"/>
                    </a:solidFill>
                    <a:latin typeface="Cambria Math" panose="02040503050406030204" pitchFamily="18" charset="0"/>
                    <a:ea typeface="宋体" panose="02010600030101010101" pitchFamily="2" charset="-122"/>
                    <a:cs typeface="+mn-cs"/>
                  </a:rPr>
                  <a:t>𝑚</a:t>
                </a:r>
                <a:r>
                  <a:rPr lang="zh-CN" altLang="en-US" sz="1200" dirty="0">
                    <a:solidFill>
                      <a:schemeClr val="tx1"/>
                    </a:solidFill>
                    <a:ea typeface="微软雅黑" panose="020B0503020204020204" charset="-122"/>
                    <a:cs typeface="Times New Roman" panose="02020603050405020304" pitchFamily="18" charset="0"/>
                  </a:rPr>
                  <a:t>之间可以有很大的差别，有效质量中实际包含了周期势场的作用。</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21</a:t>
            </a:fld>
            <a:endParaRPr lang="en-US" altLang="zh-CN"/>
          </a:p>
        </p:txBody>
      </p:sp>
    </p:spTree>
    <p:extLst>
      <p:ext uri="{BB962C8B-B14F-4D97-AF65-F5344CB8AC3E}">
        <p14:creationId xmlns:p14="http://schemas.microsoft.com/office/powerpoint/2010/main" val="1320569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晶体中所表现出来的电子有效质量，原因在于电子波在晶体中传播受到晶格的布拉格反射，电子通过布拉格反射与晶格交换动量。正有效质量状态出现在能带底附近，这时电子从外场获得的动量大于交给晶格的动量，加速度为正；负有效质量状态出现在能带顶附近，这时由电子交给晶格的动量大于外界给电子的动量，所以加速度为负。</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22</a:t>
            </a:fld>
            <a:endParaRPr lang="en-US" altLang="zh-CN"/>
          </a:p>
        </p:txBody>
      </p:sp>
    </p:spTree>
    <p:extLst>
      <p:ext uri="{BB962C8B-B14F-4D97-AF65-F5344CB8AC3E}">
        <p14:creationId xmlns:p14="http://schemas.microsoft.com/office/powerpoint/2010/main" val="2815217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下面看一下电子的准动量。式中给出</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r>
                          <a:rPr lang="en-US" altLang="zh-CN" sz="1200" b="1" i="1" kern="1200">
                            <a:solidFill>
                              <a:schemeClr val="tx1"/>
                            </a:solidFill>
                            <a:effectLst/>
                            <a:latin typeface="Cambria Math" panose="02040503050406030204" pitchFamily="18" charset="0"/>
                            <a:ea typeface="宋体" panose="02010600030101010101" pitchFamily="2" charset="-122"/>
                            <a:cs typeface="+mn-cs"/>
                          </a:rPr>
                          <m:t>𝒌</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b="1" i="1" kern="1200">
                        <a:solidFill>
                          <a:schemeClr val="tx1"/>
                        </a:solidFill>
                        <a:effectLst/>
                        <a:latin typeface="Cambria Math" panose="02040503050406030204" pitchFamily="18" charset="0"/>
                        <a:ea typeface="宋体" panose="02010600030101010101" pitchFamily="2" charset="-122"/>
                        <a:cs typeface="+mn-cs"/>
                      </a:rPr>
                      <m:t>𝑭</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的关系，这时的</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r>
                      <a:rPr lang="en-US" altLang="zh-CN" sz="1200" b="1" i="1" kern="120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具有动量的性质，但已经不是普通意义下的电子动量，称作准动量或晶体动量。自由电子波函数是具有确定波矢 </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平面波，故有确定的动量；而晶体中电子的波函数是布洛赫波，布洛赫波不对应确定的动量。自由电子动量的变化完全是外力作用的结果，而晶体中的电子除了外场作用力外，晶格的作用也会使其动量发生变化。</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下面看一下电子的准动量。式（</a:t>
                </a:r>
                <a:r>
                  <a:rPr lang="en-US" altLang="zh-CN" sz="1200" kern="1200">
                    <a:solidFill>
                      <a:schemeClr val="tx1"/>
                    </a:solidFill>
                    <a:effectLst/>
                    <a:latin typeface="Arial" panose="020B0604020202020204" pitchFamily="34" charset="0"/>
                    <a:ea typeface="宋体" panose="02010600030101010101" pitchFamily="2" charset="-122"/>
                    <a:cs typeface="+mn-cs"/>
                  </a:rPr>
                  <a:t>4-12</a:t>
                </a:r>
                <a:r>
                  <a:rPr lang="zh-CN" altLang="zh-CN" sz="1200" kern="1200">
                    <a:solidFill>
                      <a:schemeClr val="tx1"/>
                    </a:solidFill>
                    <a:effectLst/>
                    <a:latin typeface="Arial" panose="020B0604020202020204" pitchFamily="34" charset="0"/>
                    <a:ea typeface="宋体" panose="02010600030101010101" pitchFamily="2" charset="-122"/>
                    <a:cs typeface="+mn-cs"/>
                  </a:rPr>
                  <a:t>）中给出</a:t>
                </a:r>
                <a:r>
                  <a:rPr lang="en-US" altLang="zh-CN" sz="1200" i="0" kern="1200">
                    <a:solidFill>
                      <a:schemeClr val="tx1"/>
                    </a:solidFill>
                    <a:effectLst/>
                    <a:latin typeface="Arial" panose="020B0604020202020204" pitchFamily="34" charset="0"/>
                    <a:ea typeface="宋体" panose="02010600030101010101" pitchFamily="2" charset="-122"/>
                    <a:cs typeface="+mn-cs"/>
                  </a:rPr>
                  <a:t>ℏ 𝑑𝑘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𝑑𝑡=𝐹</a:t>
                </a:r>
                <a:r>
                  <a:rPr lang="zh-CN" altLang="zh-CN" sz="1200" kern="1200">
                    <a:solidFill>
                      <a:schemeClr val="tx1"/>
                    </a:solidFill>
                    <a:effectLst/>
                    <a:latin typeface="Arial" panose="020B0604020202020204" pitchFamily="34" charset="0"/>
                    <a:ea typeface="宋体" panose="02010600030101010101" pitchFamily="2" charset="-122"/>
                    <a:cs typeface="+mn-cs"/>
                  </a:rPr>
                  <a:t>的关系，这时的</a:t>
                </a:r>
                <a:r>
                  <a:rPr lang="en-US" altLang="zh-CN" sz="1200" i="0" kern="1200">
                    <a:solidFill>
                      <a:schemeClr val="tx1"/>
                    </a:solidFill>
                    <a:effectLst/>
                    <a:latin typeface="Arial" panose="020B0604020202020204" pitchFamily="34" charset="0"/>
                    <a:ea typeface="宋体" panose="02010600030101010101" pitchFamily="2" charset="-122"/>
                    <a:cs typeface="+mn-cs"/>
                  </a:rPr>
                  <a:t>ℏ𝑘</a:t>
                </a:r>
                <a:r>
                  <a:rPr lang="zh-CN" altLang="zh-CN" sz="1200" kern="1200">
                    <a:solidFill>
                      <a:schemeClr val="tx1"/>
                    </a:solidFill>
                    <a:effectLst/>
                    <a:latin typeface="Arial" panose="020B0604020202020204" pitchFamily="34" charset="0"/>
                    <a:ea typeface="宋体" panose="02010600030101010101" pitchFamily="2" charset="-122"/>
                    <a:cs typeface="+mn-cs"/>
                  </a:rPr>
                  <a:t>具有动量的性质，但已经不是普通意义下的电子动量，称作准动量或晶体动量。自由电子波函数是具有确定波矢 </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的平面波，故有确定的动量；而晶体中电子的波函数是布洛赫波，布洛赫波不对应确定的动量。自由电子动量的变化完全是外力作用的结果，而晶体中的电子除了外场作用力外，晶格的作用也会使其动量发生变化。</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23</a:t>
            </a:fld>
            <a:endParaRPr lang="en-US" altLang="zh-CN"/>
          </a:p>
        </p:txBody>
      </p:sp>
    </p:spTree>
    <p:extLst>
      <p:ext uri="{BB962C8B-B14F-4D97-AF65-F5344CB8AC3E}">
        <p14:creationId xmlns:p14="http://schemas.microsoft.com/office/powerpoint/2010/main" val="211230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下面看一下恒定电场作用下电子的运动。</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24</a:t>
            </a:fld>
            <a:endParaRPr lang="en-US" altLang="zh-CN"/>
          </a:p>
        </p:txBody>
      </p:sp>
    </p:spTree>
    <p:extLst>
      <p:ext uri="{BB962C8B-B14F-4D97-AF65-F5344CB8AC3E}">
        <p14:creationId xmlns:p14="http://schemas.microsoft.com/office/powerpoint/2010/main" val="3269731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假定晶体中的电子受到沿</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轴正向恒定电场力</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的作用，根据式</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可知，电子是在</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空间做匀速运动，电子波函数的波矢</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的变化速度是恒定的（注意电子在</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空间作匀速运动，不是电子的速度不变，而是</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的变化速度不变）。</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假定晶体中的电子受到沿</a:t>
                </a:r>
                <a:r>
                  <a:rPr lang="en-US" altLang="zh-CN" sz="1200" b="1" i="1" kern="12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轴正向恒定电场力</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的作用，根据式（</a:t>
                </a:r>
                <a:r>
                  <a:rPr lang="en-US" altLang="zh-CN" sz="1200" kern="1200">
                    <a:solidFill>
                      <a:schemeClr val="tx1"/>
                    </a:solidFill>
                    <a:effectLst/>
                    <a:latin typeface="Arial" panose="020B0604020202020204" pitchFamily="34" charset="0"/>
                    <a:ea typeface="宋体" panose="02010600030101010101" pitchFamily="2" charset="-122"/>
                    <a:cs typeface="+mn-cs"/>
                  </a:rPr>
                  <a:t>4-12</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𝐹=𝑑</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ℏ𝑘)</a:t>
                </a:r>
                <a:r>
                  <a:rPr lang="zh-CN" altLang="zh-CN" sz="1200" kern="1200">
                    <a:solidFill>
                      <a:schemeClr val="tx1"/>
                    </a:solidFill>
                    <a:effectLst/>
                    <a:latin typeface="Arial" panose="020B0604020202020204" pitchFamily="34" charset="0"/>
                    <a:ea typeface="宋体" panose="02010600030101010101" pitchFamily="2" charset="-122"/>
                    <a:cs typeface="+mn-cs"/>
                  </a:rPr>
                  <a:t>可知，电子是在</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空间做匀速运动，电子波函数的波矢</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的变化速度是恒定的（注意电子在</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空间作匀速运动，不是电子的速度不变，而是</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的变化速度不变）。</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25</a:t>
            </a:fld>
            <a:endParaRPr lang="en-US" altLang="zh-CN"/>
          </a:p>
        </p:txBody>
      </p:sp>
    </p:spTree>
    <p:extLst>
      <p:ext uri="{BB962C8B-B14F-4D97-AF65-F5344CB8AC3E}">
        <p14:creationId xmlns:p14="http://schemas.microsoft.com/office/powerpoint/2010/main" val="1472447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由于同一个能带中</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空间的平移对称性，电子在</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空间的匀速运动可以理解成电子在</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空间“循环”运动。以一维的情况为例，电子从</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点的移出等效于从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点的移入，电子的本征能量呈周期性变化。</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由于同一个能带中</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空间的平移对称性，电子在</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空间的匀速运动可以理解成电子在</a:t>
                </a:r>
                <a:r>
                  <a:rPr lang="en-US" altLang="zh-CN" sz="1200" i="1" kern="1200">
                    <a:solidFill>
                      <a:schemeClr val="tx1"/>
                    </a:solidFill>
                    <a:effectLst/>
                    <a:latin typeface="Arial" panose="020B0604020202020204" pitchFamily="34" charset="0"/>
                    <a:ea typeface="宋体" panose="02010600030101010101" pitchFamily="2" charset="-122"/>
                    <a:cs typeface="+mn-cs"/>
                  </a:rPr>
                  <a:t>k </a:t>
                </a:r>
                <a:r>
                  <a:rPr lang="zh-CN" altLang="zh-CN" sz="1200" kern="1200">
                    <a:solidFill>
                      <a:schemeClr val="tx1"/>
                    </a:solidFill>
                    <a:effectLst/>
                    <a:latin typeface="Arial" panose="020B0604020202020204" pitchFamily="34" charset="0"/>
                    <a:ea typeface="宋体" panose="02010600030101010101" pitchFamily="2" charset="-122"/>
                    <a:cs typeface="+mn-cs"/>
                  </a:rPr>
                  <a:t>空间“循环”运动。以一维的情况为例，电子从</a:t>
                </a:r>
                <a:r>
                  <a:rPr lang="en-US" altLang="zh-CN" sz="1200" i="0" kern="1200">
                    <a:solidFill>
                      <a:schemeClr val="tx1"/>
                    </a:solidFill>
                    <a:effectLst/>
                    <a:latin typeface="Arial" panose="020B0604020202020204" pitchFamily="34" charset="0"/>
                    <a:ea typeface="宋体" panose="02010600030101010101" pitchFamily="2" charset="-122"/>
                    <a:cs typeface="+mn-cs"/>
                  </a:rPr>
                  <a:t>𝑘=𝜋</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𝑎</a:t>
                </a:r>
                <a:r>
                  <a:rPr lang="zh-CN" altLang="zh-CN" sz="1200" kern="1200">
                    <a:solidFill>
                      <a:schemeClr val="tx1"/>
                    </a:solidFill>
                    <a:effectLst/>
                    <a:latin typeface="Arial" panose="020B0604020202020204" pitchFamily="34" charset="0"/>
                    <a:ea typeface="宋体" panose="02010600030101010101" pitchFamily="2" charset="-122"/>
                    <a:cs typeface="+mn-cs"/>
                  </a:rPr>
                  <a:t>点的移出等效于从 </a:t>
                </a:r>
                <a:r>
                  <a:rPr lang="en-US" altLang="zh-CN" sz="1200" i="0" kern="1200">
                    <a:solidFill>
                      <a:schemeClr val="tx1"/>
                    </a:solidFill>
                    <a:effectLst/>
                    <a:latin typeface="Arial" panose="020B0604020202020204" pitchFamily="34" charset="0"/>
                    <a:ea typeface="宋体" panose="02010600030101010101" pitchFamily="2" charset="-122"/>
                    <a:cs typeface="+mn-cs"/>
                  </a:rPr>
                  <a:t>𝑘=−𝜋</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𝑎</a:t>
                </a:r>
                <a:r>
                  <a:rPr lang="zh-CN" altLang="zh-CN" sz="1200" kern="1200">
                    <a:solidFill>
                      <a:schemeClr val="tx1"/>
                    </a:solidFill>
                    <a:effectLst/>
                    <a:latin typeface="Arial" panose="020B0604020202020204" pitchFamily="34" charset="0"/>
                    <a:ea typeface="宋体" panose="02010600030101010101" pitchFamily="2" charset="-122"/>
                    <a:cs typeface="+mn-cs"/>
                  </a:rPr>
                  <a:t>点的移入，电子的本征能量呈周期性变化。</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26</a:t>
            </a:fld>
            <a:endParaRPr lang="en-US" altLang="zh-CN"/>
          </a:p>
        </p:txBody>
      </p:sp>
    </p:spTree>
    <p:extLst>
      <p:ext uri="{BB962C8B-B14F-4D97-AF65-F5344CB8AC3E}">
        <p14:creationId xmlns:p14="http://schemas.microsoft.com/office/powerpoint/2010/main" val="3675937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给出了电子在一个</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den>
                        </m:f>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的周期中，随时间加速、减速、反方向加速、减速、加速的过程。具体来说，考虑初始状态从</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开始，此时电子速度为零；在能带底有</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&gt;0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，即电子有效质量</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𝑚</m:t>
                        </m:r>
                      </m:e>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是正的，在外力</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作用下电子沿</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轴正向被加速；到达</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点时速度最大，这时候</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sSub>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𝑚</m:t>
                        </m:r>
                      </m:e>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，加速度为零；之后</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&lt;0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，即有效质量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𝑚</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*&lt;0 </a:t>
                </a:r>
                <a:r>
                  <a:rPr lang="zh-CN" altLang="zh-CN" sz="1200" kern="1200" dirty="0">
                    <a:solidFill>
                      <a:schemeClr val="tx1"/>
                    </a:solidFill>
                    <a:effectLst/>
                    <a:latin typeface="Arial" panose="020B0604020202020204" pitchFamily="34" charset="0"/>
                    <a:ea typeface="宋体" panose="02010600030101010101" pitchFamily="2" charset="-122"/>
                    <a:cs typeface="+mn-cs"/>
                  </a:rPr>
                  <a:t>，加速度是负的，电子被减速，到达</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点时速度减为零；之后仍继续被减速——电子向反方向（</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轴负向）运动，这时仍有</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𝑚</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*&lt;0</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，所以是被沿</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轴负向加速；到达</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点时反向速度达到最大；过了这一点</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由小于零变为大于零，意味着加速度变为沿</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轴正向了，与速度方向相反，所以是反向减速，回到</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的点时速度减为零；然后在沿</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轴正向加速度的作用下正向加速，重复上述过程。</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图</a:t>
                </a:r>
                <a:r>
                  <a:rPr lang="en-US" altLang="zh-CN" sz="1200" kern="1200">
                    <a:solidFill>
                      <a:schemeClr val="tx1"/>
                    </a:solidFill>
                    <a:effectLst/>
                    <a:latin typeface="Arial" panose="020B0604020202020204" pitchFamily="34" charset="0"/>
                    <a:ea typeface="宋体" panose="02010600030101010101" pitchFamily="2" charset="-122"/>
                    <a:cs typeface="+mn-cs"/>
                  </a:rPr>
                  <a:t>4.3</a:t>
                </a:r>
                <a:r>
                  <a:rPr lang="zh-CN" altLang="zh-CN" sz="1200" kern="1200">
                    <a:solidFill>
                      <a:schemeClr val="tx1"/>
                    </a:solidFill>
                    <a:effectLst/>
                    <a:latin typeface="Arial" panose="020B0604020202020204" pitchFamily="34" charset="0"/>
                    <a:ea typeface="宋体" panose="02010600030101010101" pitchFamily="2" charset="-122"/>
                    <a:cs typeface="+mn-cs"/>
                  </a:rPr>
                  <a:t>给出了电子在一个</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−𝜋</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𝑎,𝜋</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𝑎]</a:t>
                </a:r>
                <a:r>
                  <a:rPr lang="zh-CN" altLang="zh-CN" sz="1200" kern="1200">
                    <a:solidFill>
                      <a:schemeClr val="tx1"/>
                    </a:solidFill>
                    <a:effectLst/>
                    <a:latin typeface="Arial" panose="020B0604020202020204" pitchFamily="34" charset="0"/>
                    <a:ea typeface="宋体" panose="02010600030101010101" pitchFamily="2" charset="-122"/>
                    <a:cs typeface="+mn-cs"/>
                  </a:rPr>
                  <a:t>的周期中，随时间加速、减速、反方向加速、减速、加速的过程。具体来说，考虑初始状态从</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开始，此时电子速度为零；在能带底有</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&gt;0</a:t>
                </a:r>
                <a:r>
                  <a:rPr lang="zh-CN" altLang="zh-CN" sz="1200" kern="1200">
                    <a:solidFill>
                      <a:schemeClr val="tx1"/>
                    </a:solidFill>
                    <a:effectLst/>
                    <a:latin typeface="Arial" panose="020B0604020202020204" pitchFamily="34" charset="0"/>
                    <a:ea typeface="宋体" panose="02010600030101010101" pitchFamily="2" charset="-122"/>
                    <a:cs typeface="+mn-cs"/>
                  </a:rPr>
                  <a:t>，即电子有效质量</a:t>
                </a:r>
                <a:r>
                  <a:rPr lang="en-US" altLang="zh-CN" sz="1200" i="1" kern="1200">
                    <a:solidFill>
                      <a:schemeClr val="tx1"/>
                    </a:solidFill>
                    <a:effectLst/>
                    <a:latin typeface="Arial" panose="020B0604020202020204" pitchFamily="34" charset="0"/>
                    <a:ea typeface="宋体" panose="02010600030101010101" pitchFamily="2" charset="-122"/>
                    <a:cs typeface="+mn-cs"/>
                  </a:rPr>
                  <a:t>m</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是正的，在外力</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作用下电子沿</a:t>
                </a:r>
                <a:r>
                  <a:rPr lang="en-US" altLang="zh-CN" sz="1200" b="1" i="1" kern="12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轴正向被加速；到达</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𝑘=𝜋</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2𝑎</a:t>
                </a:r>
                <a:r>
                  <a:rPr lang="zh-CN" altLang="zh-CN" sz="1200" kern="1200">
                    <a:solidFill>
                      <a:schemeClr val="tx1"/>
                    </a:solidFill>
                    <a:effectLst/>
                    <a:latin typeface="Arial" panose="020B0604020202020204" pitchFamily="34" charset="0"/>
                    <a:ea typeface="宋体" panose="02010600030101010101" pitchFamily="2" charset="-122"/>
                    <a:cs typeface="+mn-cs"/>
                  </a:rPr>
                  <a:t>点时速度最大，这时候</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 𝑚∗→∞</a:t>
                </a:r>
                <a:r>
                  <a:rPr lang="zh-CN" altLang="zh-CN" sz="1200" kern="1200">
                    <a:solidFill>
                      <a:schemeClr val="tx1"/>
                    </a:solidFill>
                    <a:effectLst/>
                    <a:latin typeface="Arial" panose="020B0604020202020204" pitchFamily="34" charset="0"/>
                    <a:ea typeface="宋体" panose="02010600030101010101" pitchFamily="2" charset="-122"/>
                    <a:cs typeface="+mn-cs"/>
                  </a:rPr>
                  <a:t>，加速度为零；之后</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&lt;0</a:t>
                </a:r>
                <a:r>
                  <a:rPr lang="zh-CN" altLang="zh-CN" sz="1200" kern="1200">
                    <a:solidFill>
                      <a:schemeClr val="tx1"/>
                    </a:solidFill>
                    <a:effectLst/>
                    <a:latin typeface="Arial" panose="020B0604020202020204" pitchFamily="34" charset="0"/>
                    <a:ea typeface="宋体" panose="02010600030101010101" pitchFamily="2" charset="-122"/>
                    <a:cs typeface="+mn-cs"/>
                  </a:rPr>
                  <a:t>，即有效质量</a:t>
                </a:r>
                <a:r>
                  <a:rPr lang="en-US" altLang="zh-CN" sz="1200" kern="1200">
                    <a:solidFill>
                      <a:schemeClr val="tx1"/>
                    </a:solidFill>
                    <a:effectLst/>
                    <a:latin typeface="Arial" panose="020B0604020202020204" pitchFamily="34" charset="0"/>
                    <a:ea typeface="宋体" panose="02010600030101010101" pitchFamily="2" charset="-122"/>
                    <a:cs typeface="+mn-cs"/>
                  </a:rPr>
                  <a:t>m*&lt;0 </a:t>
                </a:r>
                <a:r>
                  <a:rPr lang="zh-CN" altLang="zh-CN" sz="1200" kern="1200">
                    <a:solidFill>
                      <a:schemeClr val="tx1"/>
                    </a:solidFill>
                    <a:effectLst/>
                    <a:latin typeface="Arial" panose="020B0604020202020204" pitchFamily="34" charset="0"/>
                    <a:ea typeface="宋体" panose="02010600030101010101" pitchFamily="2" charset="-122"/>
                    <a:cs typeface="+mn-cs"/>
                  </a:rPr>
                  <a:t>，加速度是负的，电子被减速，到达</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𝑘=𝜋</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𝑎</a:t>
                </a:r>
                <a:r>
                  <a:rPr lang="zh-CN" altLang="zh-CN" sz="1200" kern="1200">
                    <a:solidFill>
                      <a:schemeClr val="tx1"/>
                    </a:solidFill>
                    <a:effectLst/>
                    <a:latin typeface="Arial" panose="020B0604020202020204" pitchFamily="34" charset="0"/>
                    <a:ea typeface="宋体" panose="02010600030101010101" pitchFamily="2" charset="-122"/>
                    <a:cs typeface="+mn-cs"/>
                  </a:rPr>
                  <a:t>点时速度减为零；之后仍继续被减速——电子向反方向（</a:t>
                </a:r>
                <a:r>
                  <a:rPr lang="en-US" altLang="zh-CN" sz="1200" b="1" i="1" kern="12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轴负向）运动，这时仍有</a:t>
                </a:r>
                <a:r>
                  <a:rPr lang="en-US" altLang="zh-CN" sz="1200" kern="1200">
                    <a:solidFill>
                      <a:schemeClr val="tx1"/>
                    </a:solidFill>
                    <a:effectLst/>
                    <a:latin typeface="Arial" panose="020B0604020202020204" pitchFamily="34" charset="0"/>
                    <a:ea typeface="宋体" panose="02010600030101010101" pitchFamily="2" charset="-122"/>
                    <a:cs typeface="+mn-cs"/>
                  </a:rPr>
                  <a:t>m*&lt;0</a:t>
                </a:r>
                <a:r>
                  <a:rPr lang="zh-CN" altLang="zh-CN" sz="1200" kern="1200">
                    <a:solidFill>
                      <a:schemeClr val="tx1"/>
                    </a:solidFill>
                    <a:effectLst/>
                    <a:latin typeface="Arial" panose="020B0604020202020204" pitchFamily="34" charset="0"/>
                    <a:ea typeface="宋体" panose="02010600030101010101" pitchFamily="2" charset="-122"/>
                    <a:cs typeface="+mn-cs"/>
                  </a:rPr>
                  <a:t>，所以是被沿</a:t>
                </a:r>
                <a:r>
                  <a:rPr lang="en-US" altLang="zh-CN" sz="1200" b="1" i="1" kern="12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轴负向加速；到达</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𝑘=−𝜋</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2𝑎</a:t>
                </a:r>
                <a:r>
                  <a:rPr lang="zh-CN" altLang="zh-CN" sz="1200" kern="1200">
                    <a:solidFill>
                      <a:schemeClr val="tx1"/>
                    </a:solidFill>
                    <a:effectLst/>
                    <a:latin typeface="Arial" panose="020B0604020202020204" pitchFamily="34" charset="0"/>
                    <a:ea typeface="宋体" panose="02010600030101010101" pitchFamily="2" charset="-122"/>
                    <a:cs typeface="+mn-cs"/>
                  </a:rPr>
                  <a:t>点时反向速度达到最大；过了这一点</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由小于零变为大于零，意味着加速度变为沿</a:t>
                </a:r>
                <a:r>
                  <a:rPr lang="en-US" altLang="zh-CN" sz="1200" b="1" i="1" kern="12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轴正向了，与速度方向相反，所以是反向减速，回到</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的点时速度减为零；然后在沿</a:t>
                </a:r>
                <a:r>
                  <a:rPr lang="en-US" altLang="zh-CN" sz="1200" b="1" i="1" kern="12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轴正向加速度的作用下正向加速，重复上述过程。</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27</a:t>
            </a:fld>
            <a:endParaRPr lang="en-US" altLang="zh-CN"/>
          </a:p>
        </p:txBody>
      </p:sp>
    </p:spTree>
    <p:extLst>
      <p:ext uri="{BB962C8B-B14F-4D97-AF65-F5344CB8AC3E}">
        <p14:creationId xmlns:p14="http://schemas.microsoft.com/office/powerpoint/2010/main" val="3970565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这一过程反映在实空间里电子的振荡运动，如图所示。</a:t>
                </a:r>
                <a:r>
                  <a:rPr lang="en-US" altLang="zh-CN" sz="1200"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中画出某一个能带中的能级</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时在实空间的分布，能带底对应</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的位置，能带顶对应</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这一过程反映在实空间里电子的振荡运动，如图所示。</a:t>
                </a:r>
                <a:r>
                  <a:rPr lang="en-US" altLang="zh-CN" sz="1200"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中画出某一个能带中的能级</a:t>
                </a:r>
                <a:r>
                  <a:rPr lang="zh-CN" altLang="en-US" sz="1200" b="0" i="0" kern="1200">
                    <a:solidFill>
                      <a:schemeClr val="tx1"/>
                    </a:solidFill>
                    <a:latin typeface="Cambria Math" panose="02040503050406030204" pitchFamily="18" charset="0"/>
                    <a:ea typeface="宋体" panose="02010600030101010101" pitchFamily="2" charset="-122"/>
                    <a:cs typeface="+mn-cs"/>
                  </a:rPr>
                  <a:t>𝑘</a:t>
                </a:r>
                <a:r>
                  <a:rPr lang="en-US" altLang="zh-CN" sz="1200" b="0" i="0" kern="1200">
                    <a:solidFill>
                      <a:schemeClr val="tx1"/>
                    </a:solidFill>
                    <a:latin typeface="Cambria Math" panose="02040503050406030204" pitchFamily="18"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时在实空间的分布，能带底对应</a:t>
                </a:r>
                <a:r>
                  <a:rPr lang="zh-CN" altLang="en-US" sz="1200" b="0" i="0" kern="1200">
                    <a:solidFill>
                      <a:schemeClr val="tx1"/>
                    </a:solidFill>
                    <a:latin typeface="Cambria Math" panose="02040503050406030204" pitchFamily="18" charset="0"/>
                    <a:ea typeface="宋体" panose="02010600030101010101" pitchFamily="2" charset="-122"/>
                    <a:cs typeface="+mn-cs"/>
                  </a:rPr>
                  <a:t>𝑘</a:t>
                </a:r>
                <a:r>
                  <a:rPr lang="en-US" altLang="zh-CN" sz="1200" b="0" i="0" kern="1200">
                    <a:solidFill>
                      <a:schemeClr val="tx1"/>
                    </a:solidFill>
                    <a:latin typeface="Cambria Math" panose="02040503050406030204" pitchFamily="18"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的位置，能带顶对应</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28</a:t>
            </a:fld>
            <a:endParaRPr lang="en-US" altLang="zh-CN"/>
          </a:p>
        </p:txBody>
      </p:sp>
    </p:spTree>
    <p:extLst>
      <p:ext uri="{BB962C8B-B14F-4D97-AF65-F5344CB8AC3E}">
        <p14:creationId xmlns:p14="http://schemas.microsoft.com/office/powerpoint/2010/main" val="663119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所示外电场的作用下，能级沿实空间</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方向发生倾斜，如图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(c)</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所示外电场的作用下，能级沿实空间</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𝑥</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方向发生倾斜，如图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(c)</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29</a:t>
            </a:fld>
            <a:endParaRPr lang="en-US" altLang="zh-CN"/>
          </a:p>
        </p:txBody>
      </p:sp>
    </p:spTree>
    <p:extLst>
      <p:ext uri="{BB962C8B-B14F-4D97-AF65-F5344CB8AC3E}">
        <p14:creationId xmlns:p14="http://schemas.microsoft.com/office/powerpoint/2010/main" val="234648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所谓外场，包括电场（静电场、交变场）、磁场（静磁场、交变场）和杂质离子引入的局部势场。由于通常外加的场总是比晶体内的周期势场弱得多，因而可以采用微扰理论</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3</a:t>
            </a:fld>
            <a:endParaRPr lang="en-US" altLang="zh-CN"/>
          </a:p>
        </p:txBody>
      </p:sp>
    </p:spTree>
    <p:extLst>
      <p:ext uri="{BB962C8B-B14F-4D97-AF65-F5344CB8AC3E}">
        <p14:creationId xmlns:p14="http://schemas.microsoft.com/office/powerpoint/2010/main" val="3849665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对应外场力作用下电子状态在</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空间变化的分析，考虑初始状态在</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的电子实空间处于</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点处，在外电场力作用下，该电子将沿着</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轴正向运动，途经</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点，到达能带顶所对应的</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𝐶</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点时，电子反向减速速度降为零，之后继续受到反向加速度，电子沿着</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轴负向运动，按原路返回</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点时再次被折回，这个过程不断重复。</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对应外场力作用下电子状态在</a:t>
                </a:r>
                <a:r>
                  <a:rPr lang="zh-CN" altLang="en-US" sz="1200" b="1" i="0" kern="1200">
                    <a:solidFill>
                      <a:schemeClr val="tx1"/>
                    </a:solidFill>
                    <a:latin typeface="Cambria Math" panose="02040503050406030204" pitchFamily="18" charset="0"/>
                    <a:ea typeface="宋体" panose="02010600030101010101" pitchFamily="2" charset="-122"/>
                    <a:cs typeface="+mn-cs"/>
                  </a:rPr>
                  <a:t>𝒌</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空间变化的分析，考虑初始状态在</a:t>
                </a:r>
                <a:r>
                  <a:rPr lang="zh-CN" altLang="en-US" sz="1200" b="0" i="0" kern="1200">
                    <a:solidFill>
                      <a:schemeClr val="tx1"/>
                    </a:solidFill>
                    <a:latin typeface="Cambria Math" panose="02040503050406030204" pitchFamily="18" charset="0"/>
                    <a:ea typeface="宋体" panose="02010600030101010101" pitchFamily="2" charset="-122"/>
                    <a:cs typeface="+mn-cs"/>
                  </a:rPr>
                  <a:t>𝑘</a:t>
                </a:r>
                <a:r>
                  <a:rPr lang="en-US" altLang="zh-CN" sz="1200" b="0" i="0" kern="1200">
                    <a:solidFill>
                      <a:schemeClr val="tx1"/>
                    </a:solidFill>
                    <a:latin typeface="Cambria Math" panose="02040503050406030204" pitchFamily="18"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的电子实空间处于</a:t>
                </a:r>
                <a:r>
                  <a:rPr lang="en-US" altLang="zh-CN" sz="1200" b="0" i="0" kern="1200">
                    <a:solidFill>
                      <a:schemeClr val="tx1"/>
                    </a:solidFill>
                    <a:latin typeface="Cambria Math" panose="02040503050406030204" pitchFamily="18" charset="0"/>
                    <a:ea typeface="宋体" panose="02010600030101010101" pitchFamily="2" charset="-122"/>
                    <a:cs typeface="+mn-cs"/>
                  </a:rPr>
                  <a:t>𝐴</a:t>
                </a:r>
                <a:r>
                  <a:rPr lang="zh-CN" altLang="zh-CN" sz="1200" kern="1200" dirty="0">
                    <a:solidFill>
                      <a:schemeClr val="tx1"/>
                    </a:solidFill>
                    <a:effectLst/>
                    <a:latin typeface="Arial" panose="020B0604020202020204" pitchFamily="34" charset="0"/>
                    <a:ea typeface="宋体" panose="02010600030101010101" pitchFamily="2" charset="-122"/>
                    <a:cs typeface="+mn-cs"/>
                  </a:rPr>
                  <a:t>点处，在外电场力作用下，该电子将沿着</a:t>
                </a:r>
                <a:r>
                  <a:rPr lang="en-US" altLang="zh-CN" sz="1200" b="0" i="0" kern="1200">
                    <a:solidFill>
                      <a:schemeClr val="tx1"/>
                    </a:solidFill>
                    <a:latin typeface="Cambria Math" panose="02040503050406030204" pitchFamily="18" charset="0"/>
                    <a:ea typeface="宋体" panose="02010600030101010101" pitchFamily="2" charset="-122"/>
                    <a:cs typeface="+mn-cs"/>
                  </a:rPr>
                  <a:t>𝑥</a:t>
                </a:r>
                <a:r>
                  <a:rPr lang="zh-CN" altLang="zh-CN" sz="1200" kern="1200" dirty="0">
                    <a:solidFill>
                      <a:schemeClr val="tx1"/>
                    </a:solidFill>
                    <a:effectLst/>
                    <a:latin typeface="Arial" panose="020B0604020202020204" pitchFamily="34" charset="0"/>
                    <a:ea typeface="宋体" panose="02010600030101010101" pitchFamily="2" charset="-122"/>
                    <a:cs typeface="+mn-cs"/>
                  </a:rPr>
                  <a:t>轴正向运动，途经</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a:t>
                </a:r>
                <a:r>
                  <a:rPr lang="en-US" altLang="zh-CN" sz="1200" b="0" i="0" kern="1200">
                    <a:solidFill>
                      <a:schemeClr val="tx1"/>
                    </a:solidFill>
                    <a:latin typeface="Cambria Math" panose="02040503050406030204" pitchFamily="18" charset="0"/>
                    <a:ea typeface="宋体" panose="02010600030101010101" pitchFamily="2" charset="-122"/>
                    <a:cs typeface="+mn-cs"/>
                  </a:rPr>
                  <a:t>𝐴</a:t>
                </a:r>
                <a:r>
                  <a:rPr lang="zh-CN" altLang="zh-CN" sz="1200" kern="1200" dirty="0">
                    <a:solidFill>
                      <a:schemeClr val="tx1"/>
                    </a:solidFill>
                    <a:effectLst/>
                    <a:latin typeface="Arial" panose="020B0604020202020204" pitchFamily="34" charset="0"/>
                    <a:ea typeface="宋体" panose="02010600030101010101" pitchFamily="2" charset="-122"/>
                    <a:cs typeface="+mn-cs"/>
                  </a:rPr>
                  <a:t>点，到达能带顶所对应的</a:t>
                </a:r>
                <a:r>
                  <a:rPr lang="en-US" altLang="zh-CN" sz="1200" b="0" i="0" kern="1200">
                    <a:solidFill>
                      <a:schemeClr val="tx1"/>
                    </a:solidFill>
                    <a:latin typeface="Cambria Math" panose="02040503050406030204" pitchFamily="18" charset="0"/>
                    <a:ea typeface="宋体" panose="02010600030101010101" pitchFamily="2" charset="-122"/>
                    <a:cs typeface="+mn-cs"/>
                  </a:rPr>
                  <a:t>𝐶</a:t>
                </a:r>
                <a:r>
                  <a:rPr lang="zh-CN" altLang="zh-CN" sz="1200" kern="1200" dirty="0">
                    <a:solidFill>
                      <a:schemeClr val="tx1"/>
                    </a:solidFill>
                    <a:effectLst/>
                    <a:latin typeface="Arial" panose="020B0604020202020204" pitchFamily="34" charset="0"/>
                    <a:ea typeface="宋体" panose="02010600030101010101" pitchFamily="2" charset="-122"/>
                    <a:cs typeface="+mn-cs"/>
                  </a:rPr>
                  <a:t>点时，电子反向减速速度降为零，之后继续受到反向加速度，电子沿着</a:t>
                </a:r>
                <a:r>
                  <a:rPr lang="en-US" altLang="zh-CN" sz="1200" b="0" i="0" kern="1200">
                    <a:solidFill>
                      <a:schemeClr val="tx1"/>
                    </a:solidFill>
                    <a:latin typeface="Cambria Math" panose="02040503050406030204" pitchFamily="18" charset="0"/>
                    <a:ea typeface="宋体" panose="02010600030101010101" pitchFamily="2" charset="-122"/>
                    <a:cs typeface="+mn-cs"/>
                  </a:rPr>
                  <a:t>𝑥</a:t>
                </a:r>
                <a:r>
                  <a:rPr lang="zh-CN" altLang="zh-CN" sz="1200" kern="1200" dirty="0">
                    <a:solidFill>
                      <a:schemeClr val="tx1"/>
                    </a:solidFill>
                    <a:effectLst/>
                    <a:latin typeface="Arial" panose="020B0604020202020204" pitchFamily="34" charset="0"/>
                    <a:ea typeface="宋体" panose="02010600030101010101" pitchFamily="2" charset="-122"/>
                    <a:cs typeface="+mn-cs"/>
                  </a:rPr>
                  <a:t>轴负向运动，按原路返回</a:t>
                </a:r>
                <a:r>
                  <a:rPr lang="en-US" altLang="zh-CN" sz="1200" b="0" i="0" kern="1200">
                    <a:solidFill>
                      <a:schemeClr val="tx1"/>
                    </a:solidFill>
                    <a:latin typeface="Cambria Math" panose="02040503050406030204" pitchFamily="18" charset="0"/>
                    <a:ea typeface="宋体" panose="02010600030101010101" pitchFamily="2" charset="-122"/>
                    <a:cs typeface="+mn-cs"/>
                  </a:rPr>
                  <a:t>𝐴</a:t>
                </a:r>
                <a:r>
                  <a:rPr lang="zh-CN" altLang="zh-CN" sz="1200" kern="1200" dirty="0">
                    <a:solidFill>
                      <a:schemeClr val="tx1"/>
                    </a:solidFill>
                    <a:effectLst/>
                    <a:latin typeface="Arial" panose="020B0604020202020204" pitchFamily="34" charset="0"/>
                    <a:ea typeface="宋体" panose="02010600030101010101" pitchFamily="2" charset="-122"/>
                    <a:cs typeface="+mn-cs"/>
                  </a:rPr>
                  <a:t>点时再次被折回，这个过程不断重复。</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30</a:t>
            </a:fld>
            <a:endParaRPr lang="en-US" altLang="zh-CN"/>
          </a:p>
        </p:txBody>
      </p:sp>
    </p:spTree>
    <p:extLst>
      <p:ext uri="{BB962C8B-B14F-4D97-AF65-F5344CB8AC3E}">
        <p14:creationId xmlns:p14="http://schemas.microsoft.com/office/powerpoint/2010/main" val="1447275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遗憾的是这种电子的振荡现象很难观察到，原因是电子的运动过程不断受到声子、杂质和缺陷的散射，平均自由运动时间 </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的典型时间为</a:t>
            </a:r>
            <a:r>
              <a:rPr lang="en-US" altLang="zh-CN" sz="1200" kern="120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-13</a:t>
            </a:r>
            <a:r>
              <a:rPr lang="en-US" altLang="zh-CN" sz="1200" kern="1200">
                <a:solidFill>
                  <a:schemeClr val="tx1"/>
                </a:solidFill>
                <a:effectLst/>
                <a:latin typeface="Arial" panose="020B0604020202020204" pitchFamily="34" charset="0"/>
                <a:ea typeface="宋体" panose="02010600030101010101" pitchFamily="2" charset="-122"/>
                <a:cs typeface="+mn-cs"/>
              </a:rPr>
              <a:t>s</a:t>
            </a:r>
            <a:r>
              <a:rPr lang="zh-CN" altLang="zh-CN" sz="1200" kern="1200">
                <a:solidFill>
                  <a:schemeClr val="tx1"/>
                </a:solidFill>
                <a:effectLst/>
                <a:latin typeface="Arial" panose="020B0604020202020204" pitchFamily="34" charset="0"/>
                <a:ea typeface="宋体" panose="02010600030101010101" pitchFamily="2" charset="-122"/>
                <a:cs typeface="+mn-cs"/>
              </a:rPr>
              <a:t>。所以一般情况下，电子来不及完成一个周期振荡运动就被散射破坏掉了。</a:t>
            </a:r>
          </a:p>
          <a:p>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31</a:t>
            </a:fld>
            <a:endParaRPr lang="en-US" altLang="zh-CN"/>
          </a:p>
        </p:txBody>
      </p:sp>
    </p:spTree>
    <p:extLst>
      <p:ext uri="{BB962C8B-B14F-4D97-AF65-F5344CB8AC3E}">
        <p14:creationId xmlns:p14="http://schemas.microsoft.com/office/powerpoint/2010/main" val="2055119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eaLnBrk="1" hangingPunct="1"/>
            <a:r>
              <a:rPr lang="zh-CN" altLang="en-US" sz="2400" b="0"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根据量子理论，电子将有部分穿透势垒穿透势垒的几率。</a:t>
            </a:r>
            <a:endParaRPr lang="zh-CN" altLang="en-US" b="0"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32</a:t>
            </a:fld>
            <a:endParaRPr lang="en-US" altLang="zh-CN"/>
          </a:p>
        </p:txBody>
      </p:sp>
    </p:spTree>
    <p:extLst>
      <p:ext uri="{BB962C8B-B14F-4D97-AF65-F5344CB8AC3E}">
        <p14:creationId xmlns:p14="http://schemas.microsoft.com/office/powerpoint/2010/main" val="1642229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本小节是关于导体、绝缘体和半导体的能带论解释。</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BCBB6B0-0B25-4678-98E5-367EFF3824D3}" type="slidenum">
              <a:rPr lang="en-US" altLang="zh-CN" smtClean="0"/>
              <a:t>33</a:t>
            </a:fld>
            <a:endParaRPr lang="en-US" altLang="zh-CN"/>
          </a:p>
        </p:txBody>
      </p:sp>
    </p:spTree>
    <p:extLst>
      <p:ext uri="{BB962C8B-B14F-4D97-AF65-F5344CB8AC3E}">
        <p14:creationId xmlns:p14="http://schemas.microsoft.com/office/powerpoint/2010/main" val="260881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能带中所有电子贡献的电流密度可由下式给出：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𝑉</m:t>
                        </m:r>
                      </m:den>
                    </m:f>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d>
                    <m:nary>
                      <m:naryPr>
                        <m:chr m:val="∑"/>
                        <m:sup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naryPr>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up/>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nary>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𝑉</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为晶体的体积，</a:t>
                </a:r>
                <a14:m>
                  <m:oMath xmlns:m="http://schemas.openxmlformats.org/officeDocument/2006/math">
                    <m:nary>
                      <m:naryPr>
                        <m:chr m:val="∑"/>
                        <m:sup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naryPr>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up/>
                      <m:e/>
                    </m:nary>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对能带中所有状态求和。为了简单起见，这里考虑一维的情况：</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我们先看满带（即能带中的电子状态被电子填满）的状态。</a:t>
                </a:r>
                <a:r>
                  <a:rPr lang="zh-CN" altLang="en-US" sz="1200" kern="1200" dirty="0">
                    <a:solidFill>
                      <a:schemeClr val="tx1"/>
                    </a:solidFill>
                    <a:effectLst/>
                    <a:latin typeface="Arial" panose="020B0604020202020204" pitchFamily="34" charset="0"/>
                    <a:ea typeface="宋体" panose="02010600030101010101" pitchFamily="2" charset="-122"/>
                    <a:cs typeface="+mn-cs"/>
                  </a:rPr>
                  <a:t>由于：</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在一定温度下，电子占据</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态的概率同占据</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态的概率一样，这两个态上的电子速度方向相反大小相等。这样满带中的</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态和</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态电子流正好成对抵消，因此晶体中总电流为零。</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能带中所有电子贡献的电流密度可由下式给出：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𝑗=1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𝑉</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_𝑘▒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𝑣(𝑘)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(4-18)</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i="1" kern="1200">
                    <a:solidFill>
                      <a:schemeClr val="tx1"/>
                    </a:solidFill>
                    <a:effectLst/>
                    <a:latin typeface="Arial" panose="020B0604020202020204" pitchFamily="34" charset="0"/>
                    <a:ea typeface="宋体" panose="02010600030101010101" pitchFamily="2" charset="-122"/>
                    <a:cs typeface="+mn-cs"/>
                  </a:rPr>
                  <a:t>V</a:t>
                </a:r>
                <a:r>
                  <a:rPr lang="zh-CN" altLang="zh-CN" sz="1200" kern="1200">
                    <a:solidFill>
                      <a:schemeClr val="tx1"/>
                    </a:solidFill>
                    <a:effectLst/>
                    <a:latin typeface="Arial" panose="020B0604020202020204" pitchFamily="34" charset="0"/>
                    <a:ea typeface="宋体" panose="02010600030101010101" pitchFamily="2" charset="-122"/>
                    <a:cs typeface="+mn-cs"/>
                  </a:rPr>
                  <a:t>为晶体的体积，</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_𝑘</a:t>
                </a:r>
                <a:r>
                  <a:rPr lang="zh-CN" altLang="zh-CN" sz="1200" kern="1200">
                    <a:solidFill>
                      <a:schemeClr val="tx1"/>
                    </a:solidFill>
                    <a:effectLst/>
                    <a:latin typeface="Arial" panose="020B0604020202020204" pitchFamily="34" charset="0"/>
                    <a:ea typeface="宋体" panose="02010600030101010101" pitchFamily="2" charset="-122"/>
                    <a:cs typeface="+mn-cs"/>
                  </a:rPr>
                  <a:t>对能带中所有状态求和。为了简单起见，这里考虑一维的情况。由式（</a:t>
                </a:r>
                <a:r>
                  <a:rPr lang="en-US" altLang="zh-CN" sz="1200" kern="1200">
                    <a:solidFill>
                      <a:schemeClr val="tx1"/>
                    </a:solidFill>
                    <a:effectLst/>
                    <a:latin typeface="Arial" panose="020B0604020202020204" pitchFamily="34" charset="0"/>
                    <a:ea typeface="宋体" panose="02010600030101010101" pitchFamily="2" charset="-122"/>
                    <a:cs typeface="+mn-cs"/>
                  </a:rPr>
                  <a:t>4-5</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en-US" altLang="zh-CN" sz="1200" kern="1200">
                    <a:solidFill>
                      <a:schemeClr val="tx1"/>
                    </a:solidFill>
                    <a:effectLst/>
                    <a:latin typeface="Arial" panose="020B0604020202020204" pitchFamily="34" charset="0"/>
                    <a:ea typeface="宋体" panose="02010600030101010101" pitchFamily="2" charset="-122"/>
                    <a:cs typeface="+mn-cs"/>
                  </a:rPr>
                  <a:t>4-6</a:t>
                </a:r>
                <a:r>
                  <a:rPr lang="zh-CN" altLang="zh-CN" sz="1200" kern="1200">
                    <a:solidFill>
                      <a:schemeClr val="tx1"/>
                    </a:solidFill>
                    <a:effectLst/>
                    <a:latin typeface="Arial" panose="020B0604020202020204" pitchFamily="34" charset="0"/>
                    <a:ea typeface="宋体" panose="02010600030101010101" pitchFamily="2" charset="-122"/>
                    <a:cs typeface="+mn-cs"/>
                  </a:rPr>
                  <a:t>）可知：</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𝑣(−𝑘)=1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𝑑𝐸(−𝑘)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𝑑𝐸(𝑘)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𝑑𝑘=−𝑣(𝑘)</a:t>
                </a:r>
                <a:r>
                  <a:rPr lang="en-US" altLang="zh-CN" sz="1200" kern="1200">
                    <a:solidFill>
                      <a:schemeClr val="tx1"/>
                    </a:solidFill>
                    <a:effectLst/>
                    <a:latin typeface="Arial" panose="020B0604020202020204" pitchFamily="34" charset="0"/>
                    <a:ea typeface="宋体" panose="02010600030101010101" pitchFamily="2" charset="-122"/>
                    <a:cs typeface="+mn-cs"/>
                  </a:rPr>
                  <a:t> 	(4-19)</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我们先看满带（即能带中的电子状态被电子填满）的状态。如图</a:t>
                </a:r>
                <a:r>
                  <a:rPr lang="en-US" altLang="zh-CN" sz="1200" kern="1200">
                    <a:solidFill>
                      <a:schemeClr val="tx1"/>
                    </a:solidFill>
                    <a:effectLst/>
                    <a:latin typeface="Arial" panose="020B0604020202020204" pitchFamily="34" charset="0"/>
                    <a:ea typeface="宋体" panose="02010600030101010101" pitchFamily="2" charset="-122"/>
                    <a:cs typeface="+mn-cs"/>
                  </a:rPr>
                  <a:t>4. 5 (a) </a:t>
                </a:r>
                <a:r>
                  <a:rPr lang="zh-CN" altLang="zh-CN" sz="1200" kern="1200">
                    <a:solidFill>
                      <a:schemeClr val="tx1"/>
                    </a:solidFill>
                    <a:effectLst/>
                    <a:latin typeface="Arial" panose="020B0604020202020204" pitchFamily="34" charset="0"/>
                    <a:ea typeface="宋体" panose="02010600030101010101" pitchFamily="2" charset="-122"/>
                    <a:cs typeface="+mn-cs"/>
                  </a:rPr>
                  <a:t>所示，由于：</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𝐸(𝑘)=𝐸(−𝑘)</a:t>
                </a:r>
                <a:r>
                  <a:rPr lang="en-US" altLang="zh-CN" sz="1200" kern="1200">
                    <a:solidFill>
                      <a:schemeClr val="tx1"/>
                    </a:solidFill>
                    <a:effectLst/>
                    <a:latin typeface="Arial" panose="020B0604020202020204" pitchFamily="34" charset="0"/>
                    <a:ea typeface="宋体" panose="02010600030101010101" pitchFamily="2" charset="-122"/>
                    <a:cs typeface="+mn-cs"/>
                  </a:rPr>
                  <a:t> 	(4-20)</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在一定温度下，电子占据</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态的概率同占据</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态的概率一样，由式（</a:t>
                </a:r>
                <a:r>
                  <a:rPr lang="en-US" altLang="zh-CN" sz="1200" kern="1200">
                    <a:solidFill>
                      <a:schemeClr val="tx1"/>
                    </a:solidFill>
                    <a:effectLst/>
                    <a:latin typeface="Arial" panose="020B0604020202020204" pitchFamily="34" charset="0"/>
                    <a:ea typeface="宋体" panose="02010600030101010101" pitchFamily="2" charset="-122"/>
                    <a:cs typeface="+mn-cs"/>
                  </a:rPr>
                  <a:t>4-19</a:t>
                </a:r>
                <a:r>
                  <a:rPr lang="zh-CN" altLang="zh-CN" sz="1200" kern="1200">
                    <a:solidFill>
                      <a:schemeClr val="tx1"/>
                    </a:solidFill>
                    <a:effectLst/>
                    <a:latin typeface="Arial" panose="020B0604020202020204" pitchFamily="34" charset="0"/>
                    <a:ea typeface="宋体" panose="02010600030101010101" pitchFamily="2" charset="-122"/>
                    <a:cs typeface="+mn-cs"/>
                  </a:rPr>
                  <a:t>）可知，这两个态上的电子速度方向相反大小相等。这样满带中的</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态和</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态电子流正好成对抵消，因此晶体中总电流为零。</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34</a:t>
            </a:fld>
            <a:endParaRPr lang="en-US" altLang="zh-CN"/>
          </a:p>
        </p:txBody>
      </p:sp>
    </p:spTree>
    <p:extLst>
      <p:ext uri="{BB962C8B-B14F-4D97-AF65-F5344CB8AC3E}">
        <p14:creationId xmlns:p14="http://schemas.microsoft.com/office/powerpoint/2010/main" val="967201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满带电子的情况</a:t>
                </a:r>
                <a:r>
                  <a:rPr lang="zh-CN" altLang="zh-CN" sz="1200" kern="1200" dirty="0">
                    <a:solidFill>
                      <a:schemeClr val="tx1"/>
                    </a:solidFill>
                    <a:effectLst/>
                    <a:latin typeface="Arial" panose="020B0604020202020204" pitchFamily="34" charset="0"/>
                    <a:ea typeface="宋体" panose="02010600030101010101" pitchFamily="2" charset="-122"/>
                    <a:cs typeface="+mn-cs"/>
                  </a:rPr>
                  <a:t>如图所示</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在有外电场时，所有电子状态（电子波函数的波矢</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）都在外加电场力的作用下，按照</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𝑒𝐸</m:t>
                        </m:r>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的规律变化，即</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轴上各点均以相同的速度移动，所以外加电场力没有改变填充各</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态的情况。由于布里渊区边界</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𝐴</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实际代表同一状态，所以从</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点出去的电子等效为从</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𝐴</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点移进来，整个能带仍保持均匀填充的情况。与前面分析的没有外加电场时的情况一样，对于一个波矢为</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的状态，总能找到波矢为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的状态。这样一来，有电场存在时，仍然是</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态和</a:t>
                </a:r>
                <a:r>
                  <a:rPr lang="en-US" altLang="zh-CN" sz="1200" i="1"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态的电子流成对抵消，总电流为零，</a:t>
                </a:r>
                <a:r>
                  <a:rPr lang="zh-CN" altLang="zh-CN" sz="1200" b="0" kern="1200" dirty="0">
                    <a:solidFill>
                      <a:schemeClr val="tx1"/>
                    </a:solidFill>
                    <a:effectLst/>
                    <a:latin typeface="Arial" panose="020B0604020202020204" pitchFamily="34" charset="0"/>
                    <a:ea typeface="宋体" panose="02010600030101010101" pitchFamily="2" charset="-122"/>
                    <a:cs typeface="+mn-cs"/>
                  </a:rPr>
                  <a:t>即满带电子不导电</a:t>
                </a:r>
                <a:r>
                  <a:rPr lang="zh-CN" altLang="zh-CN" sz="1200" b="1"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在有外电场时，所有电子状态（电子波函数的波矢</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）都在外加电场力的作用下，按照</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𝑑𝑘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 𝐹=1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−𝑒𝐸)</a:t>
                </a:r>
                <a:r>
                  <a:rPr lang="en-US" altLang="zh-CN" sz="1200" kern="1200">
                    <a:solidFill>
                      <a:schemeClr val="tx1"/>
                    </a:solidFill>
                    <a:effectLst/>
                    <a:latin typeface="Arial" panose="020B0604020202020204" pitchFamily="34" charset="0"/>
                    <a:ea typeface="宋体" panose="02010600030101010101" pitchFamily="2" charset="-122"/>
                    <a:cs typeface="+mn-cs"/>
                  </a:rPr>
                  <a:t> 	(4-21)</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的规律变化，即</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轴上各点均以相同的速度移动，所以外加电场力没有改变填充各</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态的情况。由于布里渊区边界</a:t>
                </a:r>
                <a:r>
                  <a:rPr lang="en-US" altLang="zh-CN" sz="1200" i="1" kern="1200">
                    <a:solidFill>
                      <a:schemeClr val="tx1"/>
                    </a:solidFill>
                    <a:effectLst/>
                    <a:latin typeface="Arial" panose="020B0604020202020204" pitchFamily="34" charset="0"/>
                    <a:ea typeface="宋体" panose="02010600030101010101" pitchFamily="2" charset="-122"/>
                    <a:cs typeface="+mn-cs"/>
                  </a:rPr>
                  <a:t>A</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en-US" altLang="zh-CN" sz="1200" i="1" kern="1200">
                    <a:solidFill>
                      <a:schemeClr val="tx1"/>
                    </a:solidFill>
                    <a:effectLst/>
                    <a:latin typeface="Arial" panose="020B0604020202020204" pitchFamily="34" charset="0"/>
                    <a:ea typeface="宋体" panose="02010600030101010101" pitchFamily="2" charset="-122"/>
                    <a:cs typeface="+mn-cs"/>
                  </a:rPr>
                  <a:t>A’</a:t>
                </a:r>
                <a:r>
                  <a:rPr lang="zh-CN" altLang="zh-CN" sz="1200" kern="1200">
                    <a:solidFill>
                      <a:schemeClr val="tx1"/>
                    </a:solidFill>
                    <a:effectLst/>
                    <a:latin typeface="Arial" panose="020B0604020202020204" pitchFamily="34" charset="0"/>
                    <a:ea typeface="宋体" panose="02010600030101010101" pitchFamily="2" charset="-122"/>
                    <a:cs typeface="+mn-cs"/>
                  </a:rPr>
                  <a:t>实际代表同一状态，所以从</a:t>
                </a:r>
                <a:r>
                  <a:rPr lang="en-US" altLang="zh-CN" sz="1200" i="1" kern="1200">
                    <a:solidFill>
                      <a:schemeClr val="tx1"/>
                    </a:solidFill>
                    <a:effectLst/>
                    <a:latin typeface="Arial" panose="020B0604020202020204" pitchFamily="34" charset="0"/>
                    <a:ea typeface="宋体" panose="02010600030101010101" pitchFamily="2" charset="-122"/>
                    <a:cs typeface="+mn-cs"/>
                  </a:rPr>
                  <a:t>A</a:t>
                </a:r>
                <a:r>
                  <a:rPr lang="zh-CN" altLang="zh-CN" sz="1200" kern="1200">
                    <a:solidFill>
                      <a:schemeClr val="tx1"/>
                    </a:solidFill>
                    <a:effectLst/>
                    <a:latin typeface="Arial" panose="020B0604020202020204" pitchFamily="34" charset="0"/>
                    <a:ea typeface="宋体" panose="02010600030101010101" pitchFamily="2" charset="-122"/>
                    <a:cs typeface="+mn-cs"/>
                  </a:rPr>
                  <a:t>点出去的电子等效为从</a:t>
                </a:r>
                <a:r>
                  <a:rPr lang="en-US" altLang="zh-CN" sz="1200" i="1" kern="1200">
                    <a:solidFill>
                      <a:schemeClr val="tx1"/>
                    </a:solidFill>
                    <a:effectLst/>
                    <a:latin typeface="Arial" panose="020B0604020202020204" pitchFamily="34" charset="0"/>
                    <a:ea typeface="宋体" panose="02010600030101010101" pitchFamily="2" charset="-122"/>
                    <a:cs typeface="+mn-cs"/>
                  </a:rPr>
                  <a:t>A’</a:t>
                </a:r>
                <a:r>
                  <a:rPr lang="zh-CN" altLang="zh-CN" sz="1200" kern="1200">
                    <a:solidFill>
                      <a:schemeClr val="tx1"/>
                    </a:solidFill>
                    <a:effectLst/>
                    <a:latin typeface="Arial" panose="020B0604020202020204" pitchFamily="34" charset="0"/>
                    <a:ea typeface="宋体" panose="02010600030101010101" pitchFamily="2" charset="-122"/>
                    <a:cs typeface="+mn-cs"/>
                  </a:rPr>
                  <a:t>点移进来，整个能带仍保持均匀填充的情况。与前面分析的没有外加电场时的情况一样，对于一个波矢为</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的状态，总能找到波矢为</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的状态。这样一来，有电场存在时，仍然是</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态和</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态的电子流成对抵消，总电流为零，即</a:t>
                </a:r>
                <a:r>
                  <a:rPr lang="zh-CN" altLang="zh-CN" sz="1200" b="1" kern="1200">
                    <a:solidFill>
                      <a:schemeClr val="tx1"/>
                    </a:solidFill>
                    <a:effectLst/>
                    <a:latin typeface="Arial" panose="020B0604020202020204" pitchFamily="34" charset="0"/>
                    <a:ea typeface="宋体" panose="02010600030101010101" pitchFamily="2" charset="-122"/>
                    <a:cs typeface="+mn-cs"/>
                  </a:rPr>
                  <a:t>满带电子不导电。</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35</a:t>
            </a:fld>
            <a:endParaRPr lang="en-US" altLang="zh-CN"/>
          </a:p>
        </p:txBody>
      </p:sp>
    </p:spTree>
    <p:extLst>
      <p:ext uri="{BB962C8B-B14F-4D97-AF65-F5344CB8AC3E}">
        <p14:creationId xmlns:p14="http://schemas.microsoft.com/office/powerpoint/2010/main" val="2312557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部分填充能带的情况下，无外电场时，电子</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空间分布对</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点呈对称分布，也是</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态和</a:t>
                </a:r>
                <a:r>
                  <a:rPr lang="en-US" altLang="zh-CN" sz="1200" i="1"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态的的电子流成对抵消，所以净电流为</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，如</a:t>
                </a:r>
                <a:r>
                  <a:rPr lang="zh-CN" altLang="en-US" sz="1200" kern="1200" dirty="0">
                    <a:solidFill>
                      <a:schemeClr val="tx1"/>
                    </a:solidFill>
                    <a:effectLst/>
                    <a:latin typeface="Arial" panose="020B0604020202020204" pitchFamily="34" charset="0"/>
                    <a:ea typeface="宋体" panose="02010600030101010101" pitchFamily="2" charset="-122"/>
                    <a:cs typeface="+mn-cs"/>
                  </a:rPr>
                  <a:t>左</a:t>
                </a:r>
                <a:r>
                  <a:rPr lang="zh-CN" altLang="zh-CN" sz="1200" kern="1200" dirty="0">
                    <a:solidFill>
                      <a:schemeClr val="tx1"/>
                    </a:solidFill>
                    <a:effectLst/>
                    <a:latin typeface="Arial" panose="020B0604020202020204" pitchFamily="34" charset="0"/>
                    <a:ea typeface="宋体" panose="02010600030101010101" pitchFamily="2" charset="-122"/>
                    <a:cs typeface="+mn-cs"/>
                  </a:rPr>
                  <a:t>图所示。</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在有外加电场时，部分填充电子能带中，整个电子</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空间分布向一方移动，对零点呈不对称分布。这时，只有部分电子流成对抵消，所以存在有净电流</a:t>
                </a:r>
                <a:r>
                  <a:rPr lang="zh-CN" altLang="en-US" sz="1200" kern="1200" dirty="0">
                    <a:solidFill>
                      <a:schemeClr val="tx1"/>
                    </a:solidFill>
                    <a:effectLst/>
                    <a:latin typeface="Arial" panose="020B0604020202020204" pitchFamily="34" charset="0"/>
                    <a:ea typeface="宋体" panose="02010600030101010101" pitchFamily="2" charset="-122"/>
                    <a:cs typeface="+mn-cs"/>
                  </a:rPr>
                  <a:t>，如右</a:t>
                </a:r>
                <a:r>
                  <a:rPr lang="zh-CN" altLang="zh-CN" sz="1200" kern="1200" dirty="0">
                    <a:solidFill>
                      <a:schemeClr val="tx1"/>
                    </a:solidFill>
                    <a:effectLst/>
                    <a:latin typeface="Arial" panose="020B0604020202020204" pitchFamily="34" charset="0"/>
                    <a:ea typeface="宋体" panose="02010600030101010101" pitchFamily="2" charset="-122"/>
                    <a:cs typeface="+mn-cs"/>
                  </a:rPr>
                  <a:t>图</a:t>
                </a:r>
                <a:r>
                  <a:rPr lang="zh-CN" altLang="en-US" sz="1200" kern="1200" dirty="0">
                    <a:solidFill>
                      <a:schemeClr val="tx1"/>
                    </a:solidFill>
                    <a:effectLst/>
                    <a:latin typeface="Arial" panose="020B0604020202020204" pitchFamily="34" charset="0"/>
                    <a:ea typeface="宋体" panose="02010600030101010101" pitchFamily="2" charset="-122"/>
                    <a:cs typeface="+mn-cs"/>
                  </a:rPr>
                  <a:t>所示</a:t>
                </a:r>
                <a:r>
                  <a:rPr lang="zh-CN" altLang="zh-CN" sz="1200" kern="1200" dirty="0">
                    <a:solidFill>
                      <a:schemeClr val="tx1"/>
                    </a:solidFill>
                    <a:effectLst/>
                    <a:latin typeface="Arial" panose="020B0604020202020204" pitchFamily="34" charset="0"/>
                    <a:ea typeface="宋体" panose="02010600030101010101" pitchFamily="2" charset="-122"/>
                    <a:cs typeface="+mn-cs"/>
                  </a:rPr>
                  <a:t>，即</a:t>
                </a:r>
                <a:r>
                  <a:rPr lang="zh-CN" altLang="zh-CN" sz="1200" b="0" kern="1200" dirty="0">
                    <a:solidFill>
                      <a:schemeClr val="tx1"/>
                    </a:solidFill>
                    <a:effectLst/>
                    <a:latin typeface="Arial" panose="020B0604020202020204" pitchFamily="34" charset="0"/>
                    <a:ea typeface="宋体" panose="02010600030101010101" pitchFamily="2" charset="-122"/>
                    <a:cs typeface="+mn-cs"/>
                  </a:rPr>
                  <a:t>部分填充能带导电。</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部分填充能带的情况下，无外电场时，电子</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空间分布对</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点呈对称分布，也是</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zh-CN" altLang="zh-CN" sz="1200" kern="1200" dirty="0">
                    <a:solidFill>
                      <a:schemeClr val="tx1"/>
                    </a:solidFill>
                    <a:effectLst/>
                    <a:latin typeface="Arial" panose="020B0604020202020204" pitchFamily="34" charset="0"/>
                    <a:ea typeface="宋体" panose="02010600030101010101" pitchFamily="2" charset="-122"/>
                    <a:cs typeface="+mn-cs"/>
                  </a:rPr>
                  <a:t>态和</a:t>
                </a:r>
                <a:r>
                  <a:rPr lang="en-US" altLang="zh-CN" sz="1200" i="1" kern="1200" dirty="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zh-CN" altLang="zh-CN" sz="1200" kern="1200" dirty="0">
                    <a:solidFill>
                      <a:schemeClr val="tx1"/>
                    </a:solidFill>
                    <a:effectLst/>
                    <a:latin typeface="Arial" panose="020B0604020202020204" pitchFamily="34" charset="0"/>
                    <a:ea typeface="宋体" panose="02010600030101010101" pitchFamily="2" charset="-122"/>
                    <a:cs typeface="+mn-cs"/>
                  </a:rPr>
                  <a:t>态的的电子流成对抵消，所以净电流为</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，如</a:t>
                </a:r>
                <a:r>
                  <a:rPr lang="zh-CN" altLang="en-US" sz="1200" kern="1200" dirty="0">
                    <a:solidFill>
                      <a:schemeClr val="tx1"/>
                    </a:solidFill>
                    <a:effectLst/>
                    <a:latin typeface="Arial" panose="020B0604020202020204" pitchFamily="34" charset="0"/>
                    <a:ea typeface="宋体" panose="02010600030101010101" pitchFamily="2" charset="-122"/>
                    <a:cs typeface="+mn-cs"/>
                  </a:rPr>
                  <a:t>左</a:t>
                </a:r>
                <a:r>
                  <a:rPr lang="zh-CN" altLang="zh-CN" sz="1200" kern="1200" dirty="0">
                    <a:solidFill>
                      <a:schemeClr val="tx1"/>
                    </a:solidFill>
                    <a:effectLst/>
                    <a:latin typeface="Arial" panose="020B0604020202020204" pitchFamily="34" charset="0"/>
                    <a:ea typeface="宋体" panose="02010600030101010101" pitchFamily="2" charset="-122"/>
                    <a:cs typeface="+mn-cs"/>
                  </a:rPr>
                  <a:t>图所示。</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在有外加电场时，部分填充电子能带中，整个电子</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空间分布向一方移动，对零点呈不对称分布。这时，只有部分电子流成对抵消，所以存在有净电流</a:t>
                </a:r>
                <a:r>
                  <a:rPr lang="zh-CN" altLang="en-US" sz="1200" kern="1200" dirty="0">
                    <a:solidFill>
                      <a:schemeClr val="tx1"/>
                    </a:solidFill>
                    <a:effectLst/>
                    <a:latin typeface="Arial" panose="020B0604020202020204" pitchFamily="34" charset="0"/>
                    <a:ea typeface="宋体" panose="02010600030101010101" pitchFamily="2" charset="-122"/>
                    <a:cs typeface="+mn-cs"/>
                  </a:rPr>
                  <a:t>，如右</a:t>
                </a:r>
                <a:r>
                  <a:rPr lang="zh-CN" altLang="zh-CN" sz="1200" kern="1200" dirty="0">
                    <a:solidFill>
                      <a:schemeClr val="tx1"/>
                    </a:solidFill>
                    <a:effectLst/>
                    <a:latin typeface="Arial" panose="020B0604020202020204" pitchFamily="34" charset="0"/>
                    <a:ea typeface="宋体" panose="02010600030101010101" pitchFamily="2" charset="-122"/>
                    <a:cs typeface="+mn-cs"/>
                  </a:rPr>
                  <a:t>图</a:t>
                </a:r>
                <a:r>
                  <a:rPr lang="zh-CN" altLang="en-US" sz="1200" kern="1200" dirty="0">
                    <a:solidFill>
                      <a:schemeClr val="tx1"/>
                    </a:solidFill>
                    <a:effectLst/>
                    <a:latin typeface="Arial" panose="020B0604020202020204" pitchFamily="34" charset="0"/>
                    <a:ea typeface="宋体" panose="02010600030101010101" pitchFamily="2" charset="-122"/>
                    <a:cs typeface="+mn-cs"/>
                  </a:rPr>
                  <a:t>所示</a:t>
                </a:r>
                <a:r>
                  <a:rPr lang="zh-CN" altLang="zh-CN" sz="1200" kern="1200" dirty="0">
                    <a:solidFill>
                      <a:schemeClr val="tx1"/>
                    </a:solidFill>
                    <a:effectLst/>
                    <a:latin typeface="Arial" panose="020B0604020202020204" pitchFamily="34" charset="0"/>
                    <a:ea typeface="宋体" panose="02010600030101010101" pitchFamily="2" charset="-122"/>
                    <a:cs typeface="+mn-cs"/>
                  </a:rPr>
                  <a:t>，即</a:t>
                </a:r>
                <a:r>
                  <a:rPr lang="zh-CN" altLang="zh-CN" sz="1200" b="0" kern="1200" dirty="0">
                    <a:solidFill>
                      <a:schemeClr val="tx1"/>
                    </a:solidFill>
                    <a:effectLst/>
                    <a:latin typeface="Arial" panose="020B0604020202020204" pitchFamily="34" charset="0"/>
                    <a:ea typeface="宋体" panose="02010600030101010101" pitchFamily="2" charset="-122"/>
                    <a:cs typeface="+mn-cs"/>
                  </a:rPr>
                  <a:t>部分填充能带导电。</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36</a:t>
            </a:fld>
            <a:endParaRPr lang="en-US" altLang="zh-CN"/>
          </a:p>
        </p:txBody>
      </p:sp>
    </p:spTree>
    <p:extLst>
      <p:ext uri="{BB962C8B-B14F-4D97-AF65-F5344CB8AC3E}">
        <p14:creationId xmlns:p14="http://schemas.microsoft.com/office/powerpoint/2010/main" val="1125817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可以看到，导体除去完全填满的一系列能带，还有仅被电子部分填充的能带。正是由于这些部分填充能带的存在，使得导体具有很好的导电特性。</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37</a:t>
            </a:fld>
            <a:endParaRPr lang="en-US" altLang="zh-CN"/>
          </a:p>
        </p:txBody>
      </p:sp>
    </p:spTree>
    <p:extLst>
      <p:ext uri="{BB962C8B-B14F-4D97-AF65-F5344CB8AC3E}">
        <p14:creationId xmlns:p14="http://schemas.microsoft.com/office/powerpoint/2010/main" val="3450273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这</a:t>
            </a:r>
            <a:r>
              <a:rPr lang="zh-CN" altLang="zh-CN" sz="1200" kern="1200" dirty="0">
                <a:solidFill>
                  <a:schemeClr val="tx1"/>
                </a:solidFill>
                <a:effectLst/>
                <a:latin typeface="Arial" panose="020B0604020202020204" pitchFamily="34" charset="0"/>
                <a:ea typeface="宋体" panose="02010600030101010101" pitchFamily="2" charset="-122"/>
                <a:cs typeface="+mn-cs"/>
              </a:rPr>
              <a:t>是非导体</a:t>
            </a:r>
            <a:r>
              <a:rPr lang="zh-CN" altLang="en-US" sz="1200" kern="1200" dirty="0">
                <a:solidFill>
                  <a:schemeClr val="tx1"/>
                </a:solidFill>
                <a:effectLst/>
                <a:latin typeface="Arial" panose="020B0604020202020204" pitchFamily="34" charset="0"/>
                <a:ea typeface="宋体" panose="02010600030101010101" pitchFamily="2" charset="-122"/>
                <a:cs typeface="+mn-cs"/>
              </a:rPr>
              <a:t>的能带模型。</a:t>
            </a: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可以看到，它们的电子恰好填满外层的能带，再高的能带全空。由于满带不导电，空带也不导电，所以具有这类能带结构的晶体都不具有导电特性。</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38</a:t>
            </a:fld>
            <a:endParaRPr lang="en-US" altLang="zh-CN"/>
          </a:p>
        </p:txBody>
      </p:sp>
    </p:spTree>
    <p:extLst>
      <p:ext uri="{BB962C8B-B14F-4D97-AF65-F5344CB8AC3E}">
        <p14:creationId xmlns:p14="http://schemas.microsoft.com/office/powerpoint/2010/main" val="2896387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当</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能带结构的禁带宽度比较小，最高的满带的电子容易被激发到上面的空带，从而使两个能带皆变成部分填充能带，从而产生一定的导电性。这类晶体称为半导体。</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39</a:t>
            </a:fld>
            <a:endParaRPr lang="en-US" altLang="zh-CN"/>
          </a:p>
        </p:txBody>
      </p:sp>
    </p:spTree>
    <p:extLst>
      <p:ext uri="{BB962C8B-B14F-4D97-AF65-F5344CB8AC3E}">
        <p14:creationId xmlns:p14="http://schemas.microsoft.com/office/powerpoint/2010/main" val="3932114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由于通常外加的场总是比晶体内的周期势场弱得多，因而可以采用微扰理论，在周期势场本征态的基础上，解含外场的能量本征值方程：</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den>
                        </m:f>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𝑈</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𝑟</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𝑉</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𝜓</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上式中</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𝑉</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为外场。在外场较弱、恒定的条件下，不考虑电子在不同能带间的跃迁、电子的衍射、干涉及碰撞等，可以把晶体中电子在外场中的运动当作准经典粒子来处理。</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由于通常外加的场总是比晶体内的周期势场弱得多，因而可以采用微扰理论，在周期势场本征态的基础上，解含外场的能量本征值方程：</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−ℏ</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2𝑚</a:t>
                </a:r>
                <a:r>
                  <a:rPr lang="zh-CN"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2+𝑈(𝑟)+𝑉]𝜓=𝐸𝜓</a:t>
                </a:r>
                <a:r>
                  <a:rPr lang="en-US" altLang="zh-CN" sz="1200" kern="1200">
                    <a:solidFill>
                      <a:schemeClr val="tx1"/>
                    </a:solidFill>
                    <a:effectLst/>
                    <a:latin typeface="Arial" panose="020B0604020202020204" pitchFamily="34" charset="0"/>
                    <a:ea typeface="宋体" panose="02010600030101010101" pitchFamily="2" charset="-122"/>
                    <a:cs typeface="+mn-cs"/>
                  </a:rPr>
                  <a:t> 	(4-1)</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上式中</a:t>
                </a:r>
                <a:r>
                  <a:rPr lang="en-US" altLang="zh-CN" sz="1200" i="1" kern="1200">
                    <a:solidFill>
                      <a:schemeClr val="tx1"/>
                    </a:solidFill>
                    <a:effectLst/>
                    <a:latin typeface="Arial" panose="020B0604020202020204" pitchFamily="34" charset="0"/>
                    <a:ea typeface="宋体" panose="02010600030101010101" pitchFamily="2" charset="-122"/>
                    <a:cs typeface="+mn-cs"/>
                  </a:rPr>
                  <a:t>V</a:t>
                </a:r>
                <a:r>
                  <a:rPr lang="zh-CN" altLang="zh-CN" sz="1200" kern="1200">
                    <a:solidFill>
                      <a:schemeClr val="tx1"/>
                    </a:solidFill>
                    <a:effectLst/>
                    <a:latin typeface="Arial" panose="020B0604020202020204" pitchFamily="34" charset="0"/>
                    <a:ea typeface="宋体" panose="02010600030101010101" pitchFamily="2" charset="-122"/>
                    <a:cs typeface="+mn-cs"/>
                  </a:rPr>
                  <a:t>为外场。在外场较弱、恒定的条件下，不考虑电子在不同能带间的跃迁、电子的衍射、干涉及碰撞等，可以把晶体中电子在外场中的运动当作准经典粒子来处理。</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4</a:t>
            </a:fld>
            <a:endParaRPr lang="en-US" altLang="zh-CN"/>
          </a:p>
        </p:txBody>
      </p:sp>
    </p:spTree>
    <p:extLst>
      <p:ext uri="{BB962C8B-B14F-4D97-AF65-F5344CB8AC3E}">
        <p14:creationId xmlns:p14="http://schemas.microsoft.com/office/powerpoint/2010/main" val="1579740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下面我们分析一下导体能带中电子的填充情况。以最简单的金属锂（</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）为例</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40</a:t>
            </a:fld>
            <a:endParaRPr lang="en-US" altLang="zh-CN"/>
          </a:p>
        </p:txBody>
      </p:sp>
    </p:spTree>
    <p:extLst>
      <p:ext uri="{BB962C8B-B14F-4D97-AF65-F5344CB8AC3E}">
        <p14:creationId xmlns:p14="http://schemas.microsoft.com/office/powerpoint/2010/main" val="3689314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考虑由单个</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原子形成的一维线性原子列：</a:t>
            </a:r>
          </a:p>
          <a:p>
            <a:r>
              <a:rPr lang="en-US" altLang="zh-CN" sz="1200" b="1" kern="1200" dirty="0" err="1">
                <a:solidFill>
                  <a:schemeClr val="tx1"/>
                </a:solidFill>
                <a:effectLst/>
                <a:latin typeface="Arial" panose="020B0604020202020204" pitchFamily="34" charset="0"/>
                <a:ea typeface="宋体" panose="02010600030101010101" pitchFamily="2" charset="-122"/>
                <a:cs typeface="+mn-cs"/>
              </a:rPr>
              <a:t>Li→Li-Li</a:t>
            </a:r>
            <a:r>
              <a:rPr lang="en-US" altLang="zh-CN" sz="1200" b="1" kern="1200" dirty="0">
                <a:solidFill>
                  <a:schemeClr val="tx1"/>
                </a:solidFill>
                <a:effectLst/>
                <a:latin typeface="Arial" panose="020B0604020202020204" pitchFamily="34" charset="0"/>
                <a:ea typeface="宋体" panose="02010600030101010101" pitchFamily="2" charset="-122"/>
                <a:cs typeface="+mn-cs"/>
              </a:rPr>
              <a:t> → Li-Li-Li→ Li-Li-Li-Li….</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41</a:t>
            </a:fld>
            <a:endParaRPr lang="en-US" altLang="zh-CN"/>
          </a:p>
        </p:txBody>
      </p:sp>
    </p:spTree>
    <p:extLst>
      <p:ext uri="{BB962C8B-B14F-4D97-AF65-F5344CB8AC3E}">
        <p14:creationId xmlns:p14="http://schemas.microsoft.com/office/powerpoint/2010/main" val="1895217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原子有</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个电子，两个分布在</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能级上，一个分布在</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能级上。</a:t>
                </a:r>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原子结合成晶体的过程。根据第二章中的分析，两个</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原子结合时，独立</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原子的</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能级分裂</a:t>
                </a:r>
                <a:r>
                  <a:rPr lang="zh-CN" altLang="en-US" sz="1200" kern="1200" dirty="0">
                    <a:solidFill>
                      <a:schemeClr val="tx1"/>
                    </a:solidFill>
                    <a:effectLst/>
                    <a:latin typeface="Arial" panose="020B0604020202020204" pitchFamily="34" charset="0"/>
                    <a:ea typeface="宋体" panose="02010600030101010101" pitchFamily="2" charset="-122"/>
                    <a:cs typeface="+mn-cs"/>
                  </a:rPr>
                  <a:t>为</a:t>
                </a:r>
                <a:r>
                  <a:rPr lang="zh-CN" altLang="zh-CN" sz="1200" kern="1200" dirty="0">
                    <a:solidFill>
                      <a:schemeClr val="tx1"/>
                    </a:solidFill>
                    <a:effectLst/>
                    <a:latin typeface="Arial" panose="020B0604020202020204" pitchFamily="34" charset="0"/>
                    <a:ea typeface="宋体" panose="02010600030101010101" pitchFamily="2" charset="-122"/>
                    <a:cs typeface="+mn-cs"/>
                  </a:rPr>
                  <a:t>成键态</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和反键态</a:t>
                </a:r>
                <a14:m>
                  <m:oMath xmlns:m="http://schemas.openxmlformats.org/officeDocument/2006/math">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oMath>
                </a14:m>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两个能级，在原来</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能级的</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个电子都填充到能量较低的成键态能级</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上</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三个</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原子结合时，原子的</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轨道分裂成三个能级，</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oMath>
                </a14:m>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r>
                      <a:rPr lang="en-US" altLang="zh-CN" sz="1200" b="0" i="1" kern="1200" baseline="30000" smtClean="0">
                        <a:solidFill>
                          <a:schemeClr val="tx1"/>
                        </a:solidFill>
                        <a:latin typeface="Cambria Math" panose="02040503050406030204" pitchFamily="18" charset="0"/>
                        <a:ea typeface="宋体" panose="02010600030101010101" pitchFamily="2" charset="-122"/>
                        <a:cs typeface="+mn-cs"/>
                      </a:rPr>
                      <m:t>𝑛</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，这时在原来</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 </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能级上的</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个电子中，有</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个填充到能量最低的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能级，有一个填充到能量较低的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r>
                      <a:rPr lang="en-US" altLang="zh-CN" sz="1200" b="0" i="1" kern="1200" baseline="30000" smtClean="0">
                        <a:solidFill>
                          <a:schemeClr val="tx1"/>
                        </a:solidFill>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能级上。</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原子有</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个电子，两个分布在</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能级上，一个分布在</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能级上。</a:t>
                </a:r>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原子结合成晶体的过程。根据第二章中的分析，两个</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原子结合时，独立</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原子的</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能级分裂</a:t>
                </a:r>
                <a:r>
                  <a:rPr lang="zh-CN" altLang="en-US" sz="1200" kern="1200" dirty="0">
                    <a:solidFill>
                      <a:schemeClr val="tx1"/>
                    </a:solidFill>
                    <a:effectLst/>
                    <a:latin typeface="Arial" panose="020B0604020202020204" pitchFamily="34" charset="0"/>
                    <a:ea typeface="宋体" panose="02010600030101010101" pitchFamily="2" charset="-122"/>
                    <a:cs typeface="+mn-cs"/>
                  </a:rPr>
                  <a:t>为</a:t>
                </a:r>
                <a:r>
                  <a:rPr lang="zh-CN" altLang="zh-CN" sz="1200" kern="1200" dirty="0">
                    <a:solidFill>
                      <a:schemeClr val="tx1"/>
                    </a:solidFill>
                    <a:effectLst/>
                    <a:latin typeface="Arial" panose="020B0604020202020204" pitchFamily="34" charset="0"/>
                    <a:ea typeface="宋体" panose="02010600030101010101" pitchFamily="2" charset="-122"/>
                    <a:cs typeface="+mn-cs"/>
                  </a:rPr>
                  <a:t>成键态</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𝜎</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和反键态</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𝜎</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两个能级，在原来</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能级的</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个电子都填充到能量较低的成键态能级</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Cambria Math" panose="02040503050406030204" pitchFamily="18" charset="0"/>
                    <a:ea typeface="宋体" panose="02010600030101010101" pitchFamily="2" charset="-122"/>
                    <a:cs typeface="+mn-cs"/>
                  </a:rPr>
                  <a:t>𝜎</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上</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三个</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原子结合时，原子的</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轨道分裂成三个能级，</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Cambria Math" panose="02040503050406030204" pitchFamily="18" charset="0"/>
                    <a:ea typeface="宋体" panose="02010600030101010101" pitchFamily="2" charset="-122"/>
                    <a:cs typeface="+mn-cs"/>
                  </a:rPr>
                  <a:t>𝜎</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Cambria Math" panose="02040503050406030204" pitchFamily="18" charset="0"/>
                    <a:ea typeface="宋体" panose="02010600030101010101" pitchFamily="2" charset="-122"/>
                    <a:cs typeface="+mn-cs"/>
                  </a:rPr>
                  <a:t>𝜎</a:t>
                </a:r>
                <a:r>
                  <a:rPr lang="en-US" altLang="zh-CN" sz="1200" b="0" i="0" kern="1200" baseline="30000">
                    <a:solidFill>
                      <a:schemeClr val="tx1"/>
                    </a:solidFill>
                    <a:latin typeface="Cambria Math" panose="02040503050406030204" pitchFamily="18" charset="0"/>
                    <a:ea typeface="宋体" panose="02010600030101010101" pitchFamily="2" charset="-122"/>
                    <a:cs typeface="+mn-cs"/>
                  </a:rPr>
                  <a:t>𝑛</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zh-CN" altLang="en-US" sz="1200" i="0" kern="1200">
                    <a:solidFill>
                      <a:schemeClr val="tx1"/>
                    </a:solidFill>
                    <a:latin typeface="Cambria Math" panose="02040503050406030204" pitchFamily="18" charset="0"/>
                    <a:ea typeface="宋体" panose="02010600030101010101" pitchFamily="2" charset="-122"/>
                    <a:cs typeface="+mn-cs"/>
                  </a:rPr>
                  <a:t>𝜎</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，这时在原来</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 </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能级上的</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个电子中，有</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个填充到能量最低的</a:t>
                </a:r>
                <a:r>
                  <a:rPr lang="zh-CN" altLang="en-US" sz="1200" i="0" kern="1200">
                    <a:solidFill>
                      <a:schemeClr val="tx1"/>
                    </a:solidFill>
                    <a:latin typeface="Cambria Math" panose="02040503050406030204" pitchFamily="18" charset="0"/>
                    <a:ea typeface="宋体" panose="02010600030101010101" pitchFamily="2" charset="-122"/>
                    <a:cs typeface="+mn-cs"/>
                  </a:rPr>
                  <a:t>𝜎</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能级，有一个填充到能量较低的</a:t>
                </a:r>
                <a:r>
                  <a:rPr lang="zh-CN" altLang="en-US" sz="1200" i="0" kern="1200">
                    <a:solidFill>
                      <a:schemeClr val="tx1"/>
                    </a:solidFill>
                    <a:latin typeface="Cambria Math" panose="02040503050406030204" pitchFamily="18" charset="0"/>
                    <a:ea typeface="宋体" panose="02010600030101010101" pitchFamily="2" charset="-122"/>
                    <a:cs typeface="+mn-cs"/>
                  </a:rPr>
                  <a:t>𝜎</a:t>
                </a:r>
                <a:r>
                  <a:rPr lang="en-US" altLang="zh-CN" sz="1200" b="0" i="0" kern="1200" baseline="30000">
                    <a:solidFill>
                      <a:schemeClr val="tx1"/>
                    </a:solidFill>
                    <a:latin typeface="Cambria Math" panose="02040503050406030204" pitchFamily="18" charset="0"/>
                    <a:ea typeface="宋体" panose="02010600030101010101" pitchFamily="2" charset="-122"/>
                    <a:cs typeface="+mn-cs"/>
                  </a:rPr>
                  <a:t>𝑛</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能级上。</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42</a:t>
            </a:fld>
            <a:endParaRPr lang="en-US" altLang="zh-CN"/>
          </a:p>
        </p:txBody>
      </p:sp>
    </p:spTree>
    <p:extLst>
      <p:ext uri="{BB962C8B-B14F-4D97-AF65-F5344CB8AC3E}">
        <p14:creationId xmlns:p14="http://schemas.microsoft.com/office/powerpoint/2010/main" val="261105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可以看到，随着链长的增加，原来</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电子能级分裂的数目也在增加，能级数目一般与原子数目相等。</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43</a:t>
            </a:fld>
            <a:endParaRPr lang="en-US" altLang="zh-CN"/>
          </a:p>
        </p:txBody>
      </p:sp>
    </p:spTree>
    <p:extLst>
      <p:ext uri="{BB962C8B-B14F-4D97-AF65-F5344CB8AC3E}">
        <p14:creationId xmlns:p14="http://schemas.microsoft.com/office/powerpoint/2010/main" val="760425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chemeClr val="tx1"/>
                </a:solidFill>
                <a:ea typeface="微软雅黑" panose="020B0503020204020204" charset="-122"/>
                <a:cs typeface="Times New Roman" panose="02020603050405020304" pitchFamily="18" charset="0"/>
              </a:rPr>
              <a:t>当</a:t>
            </a:r>
            <a:r>
              <a:rPr lang="en-US" altLang="zh-CN" sz="1200" dirty="0">
                <a:solidFill>
                  <a:schemeClr val="tx1"/>
                </a:solidFill>
                <a:ea typeface="微软雅黑" panose="020B0503020204020204" charset="-122"/>
                <a:cs typeface="Times New Roman" panose="02020603050405020304" pitchFamily="18" charset="0"/>
              </a:rPr>
              <a:t>Li</a:t>
            </a:r>
            <a:r>
              <a:rPr lang="zh-CN" altLang="en-US" sz="1200" dirty="0">
                <a:solidFill>
                  <a:schemeClr val="tx1"/>
                </a:solidFill>
                <a:ea typeface="微软雅黑" panose="020B0503020204020204" charset="-122"/>
                <a:cs typeface="Times New Roman" panose="02020603050405020304" pitchFamily="18" charset="0"/>
              </a:rPr>
              <a:t>原子发生边对边或头对头结合起来时，情况相同，最后形成</a:t>
            </a:r>
            <a:r>
              <a:rPr lang="en-US" altLang="zh-CN" sz="1200" dirty="0">
                <a:solidFill>
                  <a:schemeClr val="tx1"/>
                </a:solidFill>
                <a:ea typeface="微软雅黑" panose="020B0503020204020204" charset="-122"/>
                <a:cs typeface="Times New Roman" panose="02020603050405020304" pitchFamily="18" charset="0"/>
              </a:rPr>
              <a:t>Li</a:t>
            </a:r>
            <a:r>
              <a:rPr lang="zh-CN" altLang="en-US" sz="1200" dirty="0">
                <a:solidFill>
                  <a:schemeClr val="tx1"/>
                </a:solidFill>
                <a:ea typeface="微软雅黑" panose="020B0503020204020204" charset="-122"/>
                <a:cs typeface="Times New Roman" panose="02020603050405020304" pitchFamily="18" charset="0"/>
              </a:rPr>
              <a:t>晶体的晶格空间。</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44</a:t>
            </a:fld>
            <a:endParaRPr lang="en-US" altLang="zh-CN"/>
          </a:p>
        </p:txBody>
      </p:sp>
    </p:spTree>
    <p:extLst>
      <p:ext uri="{BB962C8B-B14F-4D97-AF65-F5344CB8AC3E}">
        <p14:creationId xmlns:p14="http://schemas.microsoft.com/office/powerpoint/2010/main" val="841718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克</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原子大约含有</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23</a:t>
            </a:r>
            <a:r>
              <a:rPr lang="zh-CN" altLang="zh-CN" sz="1200" kern="1200" dirty="0">
                <a:solidFill>
                  <a:schemeClr val="tx1"/>
                </a:solidFill>
                <a:effectLst/>
                <a:latin typeface="Arial" panose="020B0604020202020204" pitchFamily="34" charset="0"/>
                <a:ea typeface="宋体" panose="02010600030101010101" pitchFamily="2" charset="-122"/>
                <a:cs typeface="+mn-cs"/>
              </a:rPr>
              <a:t>个原子，</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能级分裂成</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23</a:t>
            </a:r>
            <a:r>
              <a:rPr lang="zh-CN" altLang="zh-CN" sz="1200" kern="1200" dirty="0">
                <a:solidFill>
                  <a:schemeClr val="tx1"/>
                </a:solidFill>
                <a:effectLst/>
                <a:latin typeface="Arial" panose="020B0604020202020204" pitchFamily="34" charset="0"/>
                <a:ea typeface="宋体" panose="02010600030101010101" pitchFamily="2" charset="-122"/>
                <a:cs typeface="+mn-cs"/>
              </a:rPr>
              <a:t>个能级，构成</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能带，如图中所示。</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能带中的</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23</a:t>
            </a:r>
            <a:r>
              <a:rPr lang="zh-CN" altLang="zh-CN" sz="1200" kern="1200" dirty="0">
                <a:solidFill>
                  <a:schemeClr val="tx1"/>
                </a:solidFill>
                <a:effectLst/>
                <a:latin typeface="Arial" panose="020B0604020202020204" pitchFamily="34" charset="0"/>
                <a:ea typeface="宋体" panose="02010600030101010101" pitchFamily="2" charset="-122"/>
                <a:cs typeface="+mn-cs"/>
              </a:rPr>
              <a:t>个能级被</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23</a:t>
            </a:r>
            <a:r>
              <a:rPr lang="zh-CN" altLang="zh-CN" sz="1200" kern="1200" dirty="0">
                <a:solidFill>
                  <a:schemeClr val="tx1"/>
                </a:solidFill>
                <a:effectLst/>
                <a:latin typeface="Arial" panose="020B0604020202020204" pitchFamily="34" charset="0"/>
                <a:ea typeface="宋体" panose="02010600030101010101" pitchFamily="2" charset="-122"/>
                <a:cs typeface="+mn-cs"/>
              </a:rPr>
              <a:t>个电子以“成对电子占据一个能级”的方式有序地占据，则意味有一半能级是没有电子的空状态——能带处于半满状态。根据前面的分析可知，具有半满能带的</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具有很好的导电特性。</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45</a:t>
            </a:fld>
            <a:endParaRPr lang="en-US" altLang="zh-CN"/>
          </a:p>
        </p:txBody>
      </p:sp>
    </p:spTree>
    <p:extLst>
      <p:ext uri="{BB962C8B-B14F-4D97-AF65-F5344CB8AC3E}">
        <p14:creationId xmlns:p14="http://schemas.microsoft.com/office/powerpoint/2010/main" val="301762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碱金属的情况与此类似，除去内部的各满壳层，最外面</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𝑛</m:t>
                    </m:r>
                    <m:r>
                      <m:rPr>
                        <m:sty m:val="p"/>
                      </m:rP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s</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态有一个价电子。设晶体由</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个原子组成，即有</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个最外层电子。考虑自旋，则</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𝑛</m:t>
                    </m:r>
                    <m:r>
                      <m:rPr>
                        <m:sty m:val="p"/>
                      </m:rP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s</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能带有</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个态，电子只能填满一半的状态。所以，碱金属也具有很好的导电特性。</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碱金属的情况与此类似，除去内部的各满壳层，最外面</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𝑛s</a:t>
                </a:r>
                <a:r>
                  <a:rPr lang="zh-CN" altLang="zh-CN" sz="1200" kern="1200" dirty="0">
                    <a:solidFill>
                      <a:schemeClr val="tx1"/>
                    </a:solidFill>
                    <a:effectLst/>
                    <a:latin typeface="Arial" panose="020B0604020202020204" pitchFamily="34" charset="0"/>
                    <a:ea typeface="宋体" panose="02010600030101010101" pitchFamily="2" charset="-122"/>
                    <a:cs typeface="+mn-cs"/>
                  </a:rPr>
                  <a:t>态有一个价电子。设晶体由</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𝑁</a:t>
                </a:r>
                <a:r>
                  <a:rPr lang="zh-CN" altLang="zh-CN" sz="1200" kern="1200" dirty="0">
                    <a:solidFill>
                      <a:schemeClr val="tx1"/>
                    </a:solidFill>
                    <a:effectLst/>
                    <a:latin typeface="Arial" panose="020B0604020202020204" pitchFamily="34" charset="0"/>
                    <a:ea typeface="宋体" panose="02010600030101010101" pitchFamily="2" charset="-122"/>
                    <a:cs typeface="+mn-cs"/>
                  </a:rPr>
                  <a:t>个原子组成，即有</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𝑁</a:t>
                </a:r>
                <a:r>
                  <a:rPr lang="zh-CN" altLang="zh-CN" sz="1200" kern="1200" dirty="0">
                    <a:solidFill>
                      <a:schemeClr val="tx1"/>
                    </a:solidFill>
                    <a:effectLst/>
                    <a:latin typeface="Arial" panose="020B0604020202020204" pitchFamily="34" charset="0"/>
                    <a:ea typeface="宋体" panose="02010600030101010101" pitchFamily="2" charset="-122"/>
                    <a:cs typeface="+mn-cs"/>
                  </a:rPr>
                  <a:t>个最外层电子。考虑自旋，则</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𝑛s</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能带有</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𝑁</a:t>
                </a:r>
                <a:r>
                  <a:rPr lang="zh-CN" altLang="zh-CN" sz="1200" kern="1200" dirty="0">
                    <a:solidFill>
                      <a:schemeClr val="tx1"/>
                    </a:solidFill>
                    <a:effectLst/>
                    <a:latin typeface="Arial" panose="020B0604020202020204" pitchFamily="34" charset="0"/>
                    <a:ea typeface="宋体" panose="02010600030101010101" pitchFamily="2" charset="-122"/>
                    <a:cs typeface="+mn-cs"/>
                  </a:rPr>
                  <a:t>个态，电子只能填满一半的状态。所以，碱金属也具有很好的导电特性。</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46</a:t>
            </a:fld>
            <a:endParaRPr lang="en-US" altLang="zh-CN"/>
          </a:p>
        </p:txBody>
      </p:sp>
    </p:spTree>
    <p:extLst>
      <p:ext uri="{BB962C8B-B14F-4D97-AF65-F5344CB8AC3E}">
        <p14:creationId xmlns:p14="http://schemas.microsoft.com/office/powerpoint/2010/main" val="284987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我们再来看</a:t>
            </a:r>
            <a:r>
              <a:rPr lang="en-US" altLang="zh-CN" sz="1200" kern="1200" dirty="0">
                <a:solidFill>
                  <a:schemeClr val="tx1"/>
                </a:solidFill>
                <a:effectLst/>
                <a:latin typeface="Arial" panose="020B0604020202020204" pitchFamily="34" charset="0"/>
                <a:ea typeface="宋体" panose="02010600030101010101" pitchFamily="2" charset="-122"/>
                <a:cs typeface="+mn-cs"/>
              </a:rPr>
              <a:t>II</a:t>
            </a:r>
            <a:r>
              <a:rPr lang="zh-CN" altLang="zh-CN" sz="1200" kern="1200" dirty="0">
                <a:solidFill>
                  <a:schemeClr val="tx1"/>
                </a:solidFill>
                <a:effectLst/>
                <a:latin typeface="Arial" panose="020B0604020202020204" pitchFamily="34" charset="0"/>
                <a:ea typeface="宋体" panose="02010600030101010101" pitchFamily="2" charset="-122"/>
                <a:cs typeface="+mn-cs"/>
              </a:rPr>
              <a:t>族元素镁（</a:t>
            </a:r>
            <a:r>
              <a:rPr lang="en-US" altLang="zh-CN" sz="1200" kern="1200" dirty="0">
                <a:solidFill>
                  <a:schemeClr val="tx1"/>
                </a:solidFill>
                <a:effectLst/>
                <a:latin typeface="Arial" panose="020B0604020202020204" pitchFamily="34" charset="0"/>
                <a:ea typeface="宋体" panose="02010600030101010101" pitchFamily="2" charset="-122"/>
                <a:cs typeface="+mn-cs"/>
              </a:rPr>
              <a:t>Mg</a:t>
            </a:r>
            <a:r>
              <a:rPr lang="zh-CN" altLang="zh-CN" sz="1200" kern="1200" dirty="0">
                <a:solidFill>
                  <a:schemeClr val="tx1"/>
                </a:solidFill>
                <a:effectLst/>
                <a:latin typeface="Arial" panose="020B0604020202020204" pitchFamily="34" charset="0"/>
                <a:ea typeface="宋体" panose="02010600030101010101" pitchFamily="2" charset="-122"/>
                <a:cs typeface="+mn-cs"/>
              </a:rPr>
              <a:t>）的情况</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47</a:t>
            </a:fld>
            <a:endParaRPr lang="en-US" altLang="zh-CN"/>
          </a:p>
        </p:txBody>
      </p:sp>
    </p:spTree>
    <p:extLst>
      <p:ext uri="{BB962C8B-B14F-4D97-AF65-F5344CB8AC3E}">
        <p14:creationId xmlns:p14="http://schemas.microsoft.com/office/powerpoint/2010/main" val="474709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镁（</a:t>
            </a:r>
            <a:r>
              <a:rPr lang="en-US" altLang="zh-CN" sz="1200" kern="1200" dirty="0">
                <a:solidFill>
                  <a:schemeClr val="tx1"/>
                </a:solidFill>
                <a:effectLst/>
                <a:latin typeface="Arial" panose="020B0604020202020204" pitchFamily="34" charset="0"/>
                <a:ea typeface="宋体" panose="02010600030101010101" pitchFamily="2" charset="-122"/>
                <a:cs typeface="+mn-cs"/>
              </a:rPr>
              <a:t>Mg</a:t>
            </a:r>
            <a:r>
              <a:rPr lang="zh-CN" altLang="zh-CN" sz="1200" kern="1200" dirty="0">
                <a:solidFill>
                  <a:schemeClr val="tx1"/>
                </a:solidFill>
                <a:effectLst/>
                <a:latin typeface="Arial" panose="020B0604020202020204" pitchFamily="34" charset="0"/>
                <a:ea typeface="宋体" panose="02010600030101010101" pitchFamily="2" charset="-122"/>
                <a:cs typeface="+mn-cs"/>
              </a:rPr>
              <a:t>）在原子结合成分子的过程中，由单个原子能级分裂形成能带的过程与</a:t>
            </a:r>
            <a:r>
              <a:rPr lang="en-US" altLang="zh-CN" sz="1200" kern="1200" dirty="0">
                <a:solidFill>
                  <a:schemeClr val="tx1"/>
                </a:solidFill>
                <a:effectLst/>
                <a:latin typeface="Arial" panose="020B0604020202020204" pitchFamily="34" charset="0"/>
                <a:ea typeface="宋体" panose="02010600030101010101" pitchFamily="2" charset="-122"/>
                <a:cs typeface="+mn-cs"/>
              </a:rPr>
              <a:t>Li</a:t>
            </a:r>
            <a:r>
              <a:rPr lang="zh-CN" altLang="zh-CN" sz="1200" kern="1200" dirty="0">
                <a:solidFill>
                  <a:schemeClr val="tx1"/>
                </a:solidFill>
                <a:effectLst/>
                <a:latin typeface="Arial" panose="020B0604020202020204" pitchFamily="34" charset="0"/>
                <a:ea typeface="宋体" panose="02010600030101010101" pitchFamily="2" charset="-122"/>
                <a:cs typeface="+mn-cs"/>
              </a:rPr>
              <a:t>相同。按照上述的分析，每个</a:t>
            </a:r>
            <a:r>
              <a:rPr lang="en-US" altLang="zh-CN" sz="1200" kern="1200" dirty="0">
                <a:solidFill>
                  <a:schemeClr val="tx1"/>
                </a:solidFill>
                <a:effectLst/>
                <a:latin typeface="Arial" panose="020B0604020202020204" pitchFamily="34" charset="0"/>
                <a:ea typeface="宋体" panose="02010600030101010101" pitchFamily="2" charset="-122"/>
                <a:cs typeface="+mn-cs"/>
              </a:rPr>
              <a:t>Mg</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a:t>
            </a:r>
            <a:r>
              <a:rPr lang="zh-CN" altLang="en-US" sz="1200" kern="1200" dirty="0">
                <a:solidFill>
                  <a:schemeClr val="tx1"/>
                </a:solidFill>
                <a:effectLst/>
                <a:latin typeface="Arial" panose="020B0604020202020204" pitchFamily="34" charset="0"/>
                <a:ea typeface="宋体" panose="02010600030101010101" pitchFamily="2" charset="-122"/>
                <a:cs typeface="+mn-cs"/>
              </a:rPr>
              <a:t>外层</a:t>
            </a:r>
            <a:r>
              <a:rPr lang="zh-CN" altLang="zh-CN" sz="1200" kern="1200" dirty="0">
                <a:solidFill>
                  <a:schemeClr val="tx1"/>
                </a:solidFill>
                <a:effectLst/>
                <a:latin typeface="Arial" panose="020B0604020202020204" pitchFamily="34" charset="0"/>
                <a:ea typeface="宋体" panose="02010600030101010101" pitchFamily="2" charset="-122"/>
                <a:cs typeface="+mn-cs"/>
              </a:rPr>
              <a:t>有两个电子（</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），应该占满了处于价电子层的</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但是能级扩展成能带时在能量空间是有一个分布的，这个分布使得</a:t>
            </a:r>
            <a:r>
              <a:rPr lang="en-US" altLang="zh-CN" sz="1200" kern="1200" dirty="0">
                <a:solidFill>
                  <a:schemeClr val="tx1"/>
                </a:solidFill>
                <a:effectLst/>
                <a:latin typeface="Arial" panose="020B0604020202020204" pitchFamily="34" charset="0"/>
                <a:ea typeface="宋体" panose="02010600030101010101" pitchFamily="2" charset="-122"/>
                <a:cs typeface="+mn-cs"/>
              </a:rPr>
              <a:t>Mg</a:t>
            </a:r>
            <a:r>
              <a:rPr lang="zh-CN" altLang="en-US" sz="1200" kern="1200" dirty="0">
                <a:solidFill>
                  <a:schemeClr val="tx1"/>
                </a:solidFill>
                <a:effectLst/>
                <a:latin typeface="Arial" panose="020B0604020202020204" pitchFamily="34" charset="0"/>
                <a:ea typeface="宋体" panose="02010600030101010101" pitchFamily="2" charset="-122"/>
                <a:cs typeface="+mn-cs"/>
              </a:rPr>
              <a:t>的</a:t>
            </a:r>
            <a:r>
              <a:rPr lang="zh-CN" altLang="zh-CN" sz="1200" kern="1200" dirty="0">
                <a:solidFill>
                  <a:schemeClr val="tx1"/>
                </a:solidFill>
                <a:effectLst/>
                <a:latin typeface="Arial" panose="020B0604020202020204" pitchFamily="34" charset="0"/>
                <a:ea typeface="宋体" panose="02010600030101010101" pitchFamily="2" charset="-122"/>
                <a:cs typeface="+mn-cs"/>
              </a:rPr>
              <a:t>两个相邻</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en-US" altLang="zh-CN" sz="1200" i="0" kern="1200" dirty="0">
                <a:solidFill>
                  <a:schemeClr val="tx1"/>
                </a:solidFill>
                <a:effectLst/>
                <a:latin typeface="Arial" panose="020B0604020202020204" pitchFamily="34" charset="0"/>
                <a:ea typeface="宋体" panose="02010600030101010101" pitchFamily="2" charset="-122"/>
                <a:cs typeface="+mn-cs"/>
              </a:rPr>
              <a:t>p</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能带发生了重叠，</a:t>
            </a:r>
            <a:r>
              <a:rPr lang="zh-CN" altLang="en-US" sz="1200" kern="1200" dirty="0">
                <a:solidFill>
                  <a:schemeClr val="tx1"/>
                </a:solidFill>
                <a:effectLst/>
                <a:latin typeface="Arial" panose="020B0604020202020204" pitchFamily="34" charset="0"/>
                <a:ea typeface="宋体" panose="02010600030101010101" pitchFamily="2" charset="-122"/>
                <a:cs typeface="+mn-cs"/>
              </a:rPr>
              <a:t>形成了一个</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en-US" altLang="zh-CN" sz="1200" i="0" kern="1200" dirty="0">
                <a:solidFill>
                  <a:schemeClr val="tx1"/>
                </a:solidFill>
                <a:effectLst/>
                <a:latin typeface="Arial" panose="020B0604020202020204" pitchFamily="34" charset="0"/>
                <a:ea typeface="宋体" panose="02010600030101010101" pitchFamily="2" charset="-122"/>
                <a:cs typeface="+mn-cs"/>
              </a:rPr>
              <a:t>p</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在</a:t>
            </a:r>
            <a:r>
              <a:rPr lang="zh-CN" altLang="en-US" sz="1200" kern="1200" dirty="0">
                <a:solidFill>
                  <a:schemeClr val="tx1"/>
                </a:solidFill>
                <a:effectLst/>
                <a:latin typeface="Arial" panose="020B0604020202020204" pitchFamily="34" charset="0"/>
                <a:ea typeface="宋体" panose="02010600030101010101" pitchFamily="2" charset="-122"/>
                <a:cs typeface="+mn-cs"/>
              </a:rPr>
              <a:t>这个</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en-US" altLang="zh-CN" sz="1200" i="0" kern="1200" dirty="0">
                <a:solidFill>
                  <a:schemeClr val="tx1"/>
                </a:solidFill>
                <a:effectLst/>
                <a:latin typeface="Arial" panose="020B0604020202020204" pitchFamily="34" charset="0"/>
                <a:ea typeface="宋体" panose="02010600030101010101" pitchFamily="2" charset="-122"/>
                <a:cs typeface="+mn-cs"/>
              </a:rPr>
              <a:t>p</a:t>
            </a:r>
            <a:r>
              <a:rPr lang="zh-CN" altLang="zh-CN" sz="1200" kern="1200" dirty="0">
                <a:solidFill>
                  <a:schemeClr val="tx1"/>
                </a:solidFill>
                <a:effectLst/>
                <a:latin typeface="Arial" panose="020B0604020202020204" pitchFamily="34" charset="0"/>
                <a:ea typeface="宋体" panose="02010600030101010101" pitchFamily="2" charset="-122"/>
                <a:cs typeface="+mn-cs"/>
              </a:rPr>
              <a:t>能带中电子是部分填满的，所以</a:t>
            </a:r>
            <a:r>
              <a:rPr lang="en-US" altLang="zh-CN" sz="1200" kern="1200" dirty="0">
                <a:solidFill>
                  <a:schemeClr val="tx1"/>
                </a:solidFill>
                <a:effectLst/>
                <a:latin typeface="Arial" panose="020B0604020202020204" pitchFamily="34" charset="0"/>
                <a:ea typeface="宋体" panose="02010600030101010101" pitchFamily="2" charset="-122"/>
                <a:cs typeface="+mn-cs"/>
              </a:rPr>
              <a:t>Mg</a:t>
            </a:r>
            <a:r>
              <a:rPr lang="zh-CN" altLang="zh-CN" sz="1200" kern="1200" dirty="0">
                <a:solidFill>
                  <a:schemeClr val="tx1"/>
                </a:solidFill>
                <a:effectLst/>
                <a:latin typeface="Arial" panose="020B0604020202020204" pitchFamily="34" charset="0"/>
                <a:ea typeface="宋体" panose="02010600030101010101" pitchFamily="2" charset="-122"/>
                <a:cs typeface="+mn-cs"/>
              </a:rPr>
              <a:t>也具有导电特性的金属。</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48</a:t>
            </a:fld>
            <a:endParaRPr lang="en-US" altLang="zh-CN"/>
          </a:p>
        </p:txBody>
      </p:sp>
    </p:spTree>
    <p:extLst>
      <p:ext uri="{BB962C8B-B14F-4D97-AF65-F5344CB8AC3E}">
        <p14:creationId xmlns:p14="http://schemas.microsoft.com/office/powerpoint/2010/main" val="1666285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我们再来看</a:t>
            </a:r>
            <a:r>
              <a:rPr lang="en-US" altLang="zh-CN" sz="1200" kern="1200" dirty="0">
                <a:solidFill>
                  <a:schemeClr val="tx1"/>
                </a:solidFill>
                <a:effectLst/>
                <a:latin typeface="Arial" panose="020B0604020202020204" pitchFamily="34" charset="0"/>
                <a:ea typeface="宋体" panose="02010600030101010101" pitchFamily="2" charset="-122"/>
                <a:cs typeface="+mn-cs"/>
              </a:rPr>
              <a:t>II</a:t>
            </a:r>
            <a:r>
              <a:rPr lang="zh-CN" altLang="zh-CN" sz="1200" kern="1200" dirty="0">
                <a:solidFill>
                  <a:schemeClr val="tx1"/>
                </a:solidFill>
                <a:effectLst/>
                <a:latin typeface="Arial" panose="020B0604020202020204" pitchFamily="34" charset="0"/>
                <a:ea typeface="宋体" panose="02010600030101010101" pitchFamily="2" charset="-122"/>
                <a:cs typeface="+mn-cs"/>
              </a:rPr>
              <a:t>族元素镁（</a:t>
            </a:r>
            <a:r>
              <a:rPr lang="en-US" altLang="zh-CN" sz="1200" kern="1200" dirty="0">
                <a:solidFill>
                  <a:schemeClr val="tx1"/>
                </a:solidFill>
                <a:effectLst/>
                <a:latin typeface="Arial" panose="020B0604020202020204" pitchFamily="34" charset="0"/>
                <a:ea typeface="宋体" panose="02010600030101010101" pitchFamily="2" charset="-122"/>
                <a:cs typeface="+mn-cs"/>
              </a:rPr>
              <a:t>Mg</a:t>
            </a:r>
            <a:r>
              <a:rPr lang="zh-CN" altLang="zh-CN" sz="1200" kern="1200" dirty="0">
                <a:solidFill>
                  <a:schemeClr val="tx1"/>
                </a:solidFill>
                <a:effectLst/>
                <a:latin typeface="Arial" panose="020B0604020202020204" pitchFamily="34" charset="0"/>
                <a:ea typeface="宋体" panose="02010600030101010101" pitchFamily="2" charset="-122"/>
                <a:cs typeface="+mn-cs"/>
              </a:rPr>
              <a:t>）的情况</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BCBB6B0-0B25-4678-98E5-367EFF3824D3}"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楷体_GB2312" pitchFamily="49"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49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554466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先讲一下电子波包和电子速度。</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5</a:t>
            </a:fld>
            <a:endParaRPr lang="en-US" altLang="zh-CN"/>
          </a:p>
        </p:txBody>
      </p:sp>
    </p:spTree>
    <p:extLst>
      <p:ext uri="{BB962C8B-B14F-4D97-AF65-F5344CB8AC3E}">
        <p14:creationId xmlns:p14="http://schemas.microsoft.com/office/powerpoint/2010/main" val="39400002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第二章</a:t>
            </a:r>
            <a:r>
              <a:rPr lang="en-US" altLang="zh-CN" sz="1200" kern="1200" dirty="0">
                <a:solidFill>
                  <a:schemeClr val="tx1"/>
                </a:solidFill>
                <a:effectLst/>
                <a:latin typeface="Arial" panose="020B0604020202020204" pitchFamily="34" charset="0"/>
                <a:ea typeface="宋体" panose="02010600030101010101" pitchFamily="2" charset="-122"/>
                <a:cs typeface="+mn-cs"/>
              </a:rPr>
              <a:t>2.3.2</a:t>
            </a:r>
            <a:r>
              <a:rPr lang="zh-CN" altLang="zh-CN" sz="1200" kern="1200" dirty="0">
                <a:solidFill>
                  <a:schemeClr val="tx1"/>
                </a:solidFill>
                <a:effectLst/>
                <a:latin typeface="Arial" panose="020B0604020202020204" pitchFamily="34" charset="0"/>
                <a:ea typeface="宋体" panose="02010600030101010101" pitchFamily="2" charset="-122"/>
                <a:cs typeface="+mn-cs"/>
              </a:rPr>
              <a:t>节中讲到</a:t>
            </a:r>
            <a:r>
              <a:rPr lang="en-US" altLang="zh-CN" sz="1200" kern="1200" dirty="0">
                <a:solidFill>
                  <a:schemeClr val="tx1"/>
                </a:solidFill>
                <a:effectLst/>
                <a:latin typeface="Arial" panose="020B0604020202020204" pitchFamily="34" charset="0"/>
                <a:ea typeface="宋体" panose="02010600030101010101" pitchFamily="2" charset="-122"/>
                <a:cs typeface="+mn-cs"/>
              </a:rPr>
              <a:t>IV</a:t>
            </a:r>
            <a:r>
              <a:rPr lang="zh-CN" altLang="zh-CN" sz="1200" kern="1200" dirty="0">
                <a:solidFill>
                  <a:schemeClr val="tx1"/>
                </a:solidFill>
                <a:effectLst/>
                <a:latin typeface="Arial" panose="020B0604020202020204" pitchFamily="34" charset="0"/>
                <a:ea typeface="宋体" panose="02010600030101010101" pitchFamily="2" charset="-122"/>
                <a:cs typeface="+mn-cs"/>
              </a:rPr>
              <a:t>族元素</a:t>
            </a:r>
            <a:r>
              <a:rPr lang="en-US" altLang="zh-CN" sz="1200" kern="1200" dirty="0">
                <a:solidFill>
                  <a:schemeClr val="tx1"/>
                </a:solidFill>
                <a:effectLst/>
                <a:latin typeface="Arial" panose="020B0604020202020204" pitchFamily="34" charset="0"/>
                <a:ea typeface="宋体" panose="02010600030101010101" pitchFamily="2" charset="-122"/>
                <a:cs typeface="+mn-cs"/>
              </a:rPr>
              <a:t>C</a:t>
            </a:r>
            <a:r>
              <a:rPr lang="zh-CN" altLang="zh-CN" sz="1200" kern="1200" dirty="0">
                <a:solidFill>
                  <a:schemeClr val="tx1"/>
                </a:solidFill>
                <a:effectLst/>
                <a:latin typeface="Arial" panose="020B0604020202020204" pitchFamily="34" charset="0"/>
                <a:ea typeface="宋体" panose="02010600030101010101" pitchFamily="2" charset="-122"/>
                <a:cs typeface="+mn-cs"/>
              </a:rPr>
              <a:t>产生杂化轨道的现象。即在</a:t>
            </a:r>
            <a:r>
              <a:rPr lang="en-US" altLang="zh-CN" sz="1200" kern="1200" dirty="0">
                <a:solidFill>
                  <a:schemeClr val="tx1"/>
                </a:solidFill>
                <a:effectLst/>
                <a:latin typeface="Arial" panose="020B0604020202020204" pitchFamily="34" charset="0"/>
                <a:ea typeface="宋体" panose="02010600030101010101" pitchFamily="2" charset="-122"/>
                <a:cs typeface="+mn-cs"/>
              </a:rPr>
              <a:t>C</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原子结合形成金刚石分子时，分子轨道能级是由原子的</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s</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p</a:t>
            </a:r>
            <a:r>
              <a:rPr lang="en-US" altLang="zh-CN" sz="1200" i="0" kern="1200" baseline="-250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0" kern="1200" dirty="0">
                <a:solidFill>
                  <a:schemeClr val="tx1"/>
                </a:solidFill>
                <a:effectLst/>
                <a:latin typeface="Arial" panose="020B0604020202020204" pitchFamily="34" charset="0"/>
                <a:ea typeface="宋体" panose="02010600030101010101" pitchFamily="2" charset="-122"/>
                <a:cs typeface="+mn-cs"/>
              </a:rPr>
              <a:t>2p</a:t>
            </a:r>
            <a:r>
              <a:rPr lang="en-US" altLang="zh-CN" sz="1200" i="0" kern="1200" baseline="-25000" dirty="0">
                <a:solidFill>
                  <a:schemeClr val="tx1"/>
                </a:solidFill>
                <a:effectLst/>
                <a:latin typeface="Arial" panose="020B0604020202020204" pitchFamily="34" charset="0"/>
                <a:ea typeface="宋体" panose="02010600030101010101" pitchFamily="2" charset="-122"/>
                <a:cs typeface="+mn-cs"/>
              </a:rPr>
              <a:t>y</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0" kern="1200" dirty="0">
                <a:solidFill>
                  <a:schemeClr val="tx1"/>
                </a:solidFill>
                <a:effectLst/>
                <a:latin typeface="Arial" panose="020B0604020202020204" pitchFamily="34" charset="0"/>
                <a:ea typeface="宋体" panose="02010600030101010101" pitchFamily="2" charset="-122"/>
                <a:cs typeface="+mn-cs"/>
              </a:rPr>
              <a:t>p</a:t>
            </a:r>
            <a:r>
              <a:rPr lang="en-US" altLang="zh-CN" sz="1200" i="0" kern="1200" baseline="-25000" dirty="0">
                <a:solidFill>
                  <a:schemeClr val="tx1"/>
                </a:solidFill>
                <a:effectLst/>
                <a:latin typeface="Arial" panose="020B0604020202020204" pitchFamily="34" charset="0"/>
                <a:ea typeface="宋体" panose="02010600030101010101" pitchFamily="2" charset="-122"/>
                <a:cs typeface="+mn-cs"/>
              </a:rPr>
              <a:t>z</a:t>
            </a:r>
            <a:r>
              <a:rPr lang="zh-CN" altLang="zh-CN" sz="1200" kern="1200" dirty="0">
                <a:solidFill>
                  <a:schemeClr val="tx1"/>
                </a:solidFill>
                <a:effectLst/>
                <a:latin typeface="Arial" panose="020B0604020202020204" pitchFamily="34" charset="0"/>
                <a:ea typeface="宋体" panose="02010600030101010101" pitchFamily="2" charset="-122"/>
                <a:cs typeface="+mn-cs"/>
              </a:rPr>
              <a:t>轨道的线性组合组成。</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50</a:t>
            </a:fld>
            <a:endParaRPr lang="en-US" altLang="zh-CN"/>
          </a:p>
        </p:txBody>
      </p:sp>
    </p:spTree>
    <p:extLst>
      <p:ext uri="{BB962C8B-B14F-4D97-AF65-F5344CB8AC3E}">
        <p14:creationId xmlns:p14="http://schemas.microsoft.com/office/powerpoint/2010/main" val="2166765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考虑</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摩尔金刚石结构晶体，每个原子能级分裂成</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23</a:t>
            </a:r>
            <a:r>
              <a:rPr lang="zh-CN" altLang="zh-CN" sz="1200" kern="1200" dirty="0">
                <a:solidFill>
                  <a:schemeClr val="tx1"/>
                </a:solidFill>
                <a:effectLst/>
                <a:latin typeface="Arial" panose="020B0604020202020204" pitchFamily="34" charset="0"/>
                <a:ea typeface="宋体" panose="02010600030101010101" pitchFamily="2" charset="-122"/>
                <a:cs typeface="+mn-cs"/>
              </a:rPr>
              <a:t>个能级形成</a:t>
            </a:r>
            <a:r>
              <a:rPr lang="en-US" altLang="zh-CN" sz="1200" kern="1200" dirty="0">
                <a:solidFill>
                  <a:schemeClr val="tx1"/>
                </a:solidFill>
                <a:effectLst/>
                <a:latin typeface="Arial" panose="020B0604020202020204" pitchFamily="34" charset="0"/>
                <a:ea typeface="宋体" panose="02010600030101010101" pitchFamily="2" charset="-122"/>
                <a:cs typeface="+mn-cs"/>
              </a:rPr>
              <a:t>4</a:t>
            </a:r>
            <a:r>
              <a:rPr lang="zh-CN" altLang="zh-CN" sz="1200" kern="1200" dirty="0">
                <a:solidFill>
                  <a:schemeClr val="tx1"/>
                </a:solidFill>
                <a:effectLst/>
                <a:latin typeface="Arial" panose="020B0604020202020204" pitchFamily="34" charset="0"/>
                <a:ea typeface="宋体" panose="02010600030101010101" pitchFamily="2" charset="-122"/>
                <a:cs typeface="+mn-cs"/>
              </a:rPr>
              <a:t>个能带，这</a:t>
            </a:r>
            <a:r>
              <a:rPr lang="en-US" altLang="zh-CN" sz="1200" kern="1200" dirty="0">
                <a:solidFill>
                  <a:schemeClr val="tx1"/>
                </a:solidFill>
                <a:effectLst/>
                <a:latin typeface="Arial" panose="020B0604020202020204" pitchFamily="34" charset="0"/>
                <a:ea typeface="宋体" panose="02010600030101010101" pitchFamily="2" charset="-122"/>
                <a:cs typeface="+mn-cs"/>
              </a:rPr>
              <a:t>4</a:t>
            </a:r>
            <a:r>
              <a:rPr lang="zh-CN" altLang="zh-CN" sz="1200" kern="1200" dirty="0">
                <a:solidFill>
                  <a:schemeClr val="tx1"/>
                </a:solidFill>
                <a:effectLst/>
                <a:latin typeface="Arial" panose="020B0604020202020204" pitchFamily="34" charset="0"/>
                <a:ea typeface="宋体" panose="02010600030101010101" pitchFamily="2" charset="-122"/>
                <a:cs typeface="+mn-cs"/>
              </a:rPr>
              <a:t>个能带分成两组，如图</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所示。能量较低的一组为成键态能带，包含</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dirty="0">
                <a:effectLst/>
                <a:latin typeface="Arial" panose="020B0604020202020204" pitchFamily="34" charset="0"/>
                <a:ea typeface="宋体" panose="02010600030101010101" pitchFamily="2" charset="-122"/>
              </a:rPr>
              <a:t>x</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23</a:t>
            </a:r>
            <a:r>
              <a:rPr lang="zh-CN" altLang="zh-CN" sz="1200" kern="1200" dirty="0">
                <a:solidFill>
                  <a:schemeClr val="tx1"/>
                </a:solidFill>
                <a:effectLst/>
                <a:latin typeface="Arial" panose="020B0604020202020204" pitchFamily="34" charset="0"/>
                <a:ea typeface="宋体" panose="02010600030101010101" pitchFamily="2" charset="-122"/>
                <a:cs typeface="+mn-cs"/>
              </a:rPr>
              <a:t>个能级，能量较高的一组为反键态能带，也有</a:t>
            </a:r>
            <a:r>
              <a:rPr lang="en-US" altLang="zh-CN" sz="1200" kern="1200" dirty="0">
                <a:solidFill>
                  <a:schemeClr val="tx1"/>
                </a:solidFill>
                <a:effectLst/>
                <a:latin typeface="Arial" panose="020B0604020202020204" pitchFamily="34" charset="0"/>
                <a:ea typeface="宋体" panose="02010600030101010101" pitchFamily="2" charset="-122"/>
                <a:cs typeface="+mn-cs"/>
              </a:rPr>
              <a:t>2x10</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23</a:t>
            </a:r>
            <a:r>
              <a:rPr lang="zh-CN" altLang="zh-CN" sz="1200" kern="1200" dirty="0">
                <a:solidFill>
                  <a:schemeClr val="tx1"/>
                </a:solidFill>
                <a:effectLst/>
                <a:latin typeface="Arial" panose="020B0604020202020204" pitchFamily="34" charset="0"/>
                <a:ea typeface="宋体" panose="02010600030101010101" pitchFamily="2" charset="-122"/>
                <a:cs typeface="+mn-cs"/>
              </a:rPr>
              <a:t>个能级。由于每个原子提供</a:t>
            </a:r>
            <a:r>
              <a:rPr lang="en-US" altLang="zh-CN" sz="1200" kern="1200" dirty="0">
                <a:solidFill>
                  <a:schemeClr val="tx1"/>
                </a:solidFill>
                <a:effectLst/>
                <a:latin typeface="Arial" panose="020B0604020202020204" pitchFamily="34" charset="0"/>
                <a:ea typeface="宋体" panose="02010600030101010101" pitchFamily="2" charset="-122"/>
                <a:cs typeface="+mn-cs"/>
              </a:rPr>
              <a:t>4</a:t>
            </a:r>
            <a:r>
              <a:rPr lang="zh-CN" altLang="zh-CN" sz="1200" kern="1200" dirty="0">
                <a:solidFill>
                  <a:schemeClr val="tx1"/>
                </a:solidFill>
                <a:effectLst/>
                <a:latin typeface="Arial" panose="020B0604020202020204" pitchFamily="34" charset="0"/>
                <a:ea typeface="宋体" panose="02010600030101010101" pitchFamily="2" charset="-122"/>
                <a:cs typeface="+mn-cs"/>
              </a:rPr>
              <a:t>个价电子刚好能够填充成键态能带，构成满带，而高能量的反键态能带是全空的。根据前面分析的满带电子不导电，金刚石是典型的绝缘体。</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51</a:t>
            </a:fld>
            <a:endParaRPr lang="en-US" altLang="zh-CN"/>
          </a:p>
        </p:txBody>
      </p:sp>
    </p:spTree>
    <p:extLst>
      <p:ext uri="{BB962C8B-B14F-4D97-AF65-F5344CB8AC3E}">
        <p14:creationId xmlns:p14="http://schemas.microsoft.com/office/powerpoint/2010/main" val="2587399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那么半导体的情况是怎么样的呢？</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如图</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半导体能带中电子的填充情况在绝对零度时和绝缘体的十分类似——最外层的能带是被全部填满的，所不同的是半导体的禁带宽度比较小。我们通常是在室温下研究问题，只要温度高于绝对零度，意味着电子会有热运动的能量，这个能量就会使半导体中一部分满带里的电子被热激发到更外层的能带上去。这时原来是空带的能带里有了被激发的电子，成为部分填充的能带，称为导带；而原来是满带的能带里的一些电子被激发后，也成为了不完全填充的能带，称为价带。这时半导体中最外层能带（导带）和次外层能带（价带）都具有导电的特性。</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典型的半导体有</a:t>
            </a:r>
            <a:r>
              <a:rPr lang="en-US" altLang="zh-CN" sz="1200" kern="1200" dirty="0">
                <a:solidFill>
                  <a:schemeClr val="tx1"/>
                </a:solidFill>
                <a:effectLst/>
                <a:latin typeface="Arial" panose="020B0604020202020204" pitchFamily="34" charset="0"/>
                <a:ea typeface="宋体" panose="02010600030101010101" pitchFamily="2" charset="-122"/>
                <a:cs typeface="+mn-cs"/>
              </a:rPr>
              <a:t>IV</a:t>
            </a:r>
            <a:r>
              <a:rPr lang="zh-CN" altLang="zh-CN" sz="1200" kern="1200" dirty="0">
                <a:solidFill>
                  <a:schemeClr val="tx1"/>
                </a:solidFill>
                <a:effectLst/>
                <a:latin typeface="Arial" panose="020B0604020202020204" pitchFamily="34" charset="0"/>
                <a:ea typeface="宋体" panose="02010600030101010101" pitchFamily="2" charset="-122"/>
                <a:cs typeface="+mn-cs"/>
              </a:rPr>
              <a:t>族的硅（</a:t>
            </a:r>
            <a:r>
              <a:rPr lang="en-US" altLang="zh-CN" sz="1200" kern="1200" dirty="0">
                <a:solidFill>
                  <a:schemeClr val="tx1"/>
                </a:solidFill>
                <a:effectLst/>
                <a:latin typeface="Arial" panose="020B0604020202020204" pitchFamily="34" charset="0"/>
                <a:ea typeface="宋体" panose="02010600030101010101" pitchFamily="2" charset="-122"/>
                <a:cs typeface="+mn-cs"/>
              </a:rPr>
              <a:t>Si</a:t>
            </a:r>
            <a:r>
              <a:rPr lang="zh-CN" altLang="zh-CN" sz="1200" kern="1200" dirty="0">
                <a:solidFill>
                  <a:schemeClr val="tx1"/>
                </a:solidFill>
                <a:effectLst/>
                <a:latin typeface="Arial" panose="020B0604020202020204" pitchFamily="34" charset="0"/>
                <a:ea typeface="宋体" panose="02010600030101010101" pitchFamily="2" charset="-122"/>
                <a:cs typeface="+mn-cs"/>
              </a:rPr>
              <a:t>）、锗（</a:t>
            </a:r>
            <a:r>
              <a:rPr lang="en-US" altLang="zh-CN" sz="1200" kern="1200" dirty="0">
                <a:solidFill>
                  <a:schemeClr val="tx1"/>
                </a:solidFill>
                <a:effectLst/>
                <a:latin typeface="Arial" panose="020B0604020202020204" pitchFamily="34" charset="0"/>
                <a:ea typeface="宋体" panose="02010600030101010101" pitchFamily="2" charset="-122"/>
                <a:cs typeface="+mn-cs"/>
              </a:rPr>
              <a:t>Ge</a:t>
            </a:r>
            <a:r>
              <a:rPr lang="zh-CN" altLang="zh-CN" sz="1200" kern="1200" dirty="0">
                <a:solidFill>
                  <a:schemeClr val="tx1"/>
                </a:solidFill>
                <a:effectLst/>
                <a:latin typeface="Arial" panose="020B0604020202020204" pitchFamily="34" charset="0"/>
                <a:ea typeface="宋体" panose="02010600030101010101" pitchFamily="2" charset="-122"/>
                <a:cs typeface="+mn-cs"/>
              </a:rPr>
              <a:t>），还有</a:t>
            </a:r>
            <a:r>
              <a:rPr lang="en-US" altLang="zh-CN" sz="1200" kern="1200" dirty="0">
                <a:solidFill>
                  <a:schemeClr val="tx1"/>
                </a:solidFill>
                <a:effectLst/>
                <a:latin typeface="Arial" panose="020B0604020202020204" pitchFamily="34" charset="0"/>
                <a:ea typeface="宋体" panose="02010600030101010101" pitchFamily="2" charset="-122"/>
                <a:cs typeface="+mn-cs"/>
              </a:rPr>
              <a:t>III-V</a:t>
            </a:r>
            <a:r>
              <a:rPr lang="zh-CN" altLang="zh-CN" sz="1200" kern="1200" dirty="0">
                <a:solidFill>
                  <a:schemeClr val="tx1"/>
                </a:solidFill>
                <a:effectLst/>
                <a:latin typeface="Arial" panose="020B0604020202020204" pitchFamily="34" charset="0"/>
                <a:ea typeface="宋体" panose="02010600030101010101" pitchFamily="2" charset="-122"/>
                <a:cs typeface="+mn-cs"/>
              </a:rPr>
              <a:t>族的化合物磷化铟（</a:t>
            </a:r>
            <a:r>
              <a:rPr lang="en-US" altLang="zh-CN" sz="1200" kern="1200" dirty="0" err="1">
                <a:solidFill>
                  <a:schemeClr val="tx1"/>
                </a:solidFill>
                <a:effectLst/>
                <a:latin typeface="Arial" panose="020B0604020202020204" pitchFamily="34" charset="0"/>
                <a:ea typeface="宋体" panose="02010600030101010101" pitchFamily="2" charset="-122"/>
                <a:cs typeface="+mn-cs"/>
              </a:rPr>
              <a:t>InP</a:t>
            </a:r>
            <a:r>
              <a:rPr lang="zh-CN" altLang="zh-CN" sz="1200" kern="1200" dirty="0">
                <a:solidFill>
                  <a:schemeClr val="tx1"/>
                </a:solidFill>
                <a:effectLst/>
                <a:latin typeface="Arial" panose="020B0604020202020204" pitchFamily="34" charset="0"/>
                <a:ea typeface="宋体" panose="02010600030101010101" pitchFamily="2" charset="-122"/>
                <a:cs typeface="+mn-cs"/>
              </a:rPr>
              <a:t>）、砷化镓（</a:t>
            </a:r>
            <a:r>
              <a:rPr lang="en-US" altLang="zh-CN" sz="1200" kern="1200" dirty="0">
                <a:solidFill>
                  <a:schemeClr val="tx1"/>
                </a:solidFill>
                <a:effectLst/>
                <a:latin typeface="Arial" panose="020B0604020202020204" pitchFamily="34" charset="0"/>
                <a:ea typeface="宋体" panose="02010600030101010101" pitchFamily="2" charset="-122"/>
                <a:cs typeface="+mn-cs"/>
              </a:rPr>
              <a:t>GaAs</a:t>
            </a:r>
            <a:r>
              <a:rPr lang="zh-CN" altLang="zh-CN" sz="1200" kern="1200" dirty="0">
                <a:solidFill>
                  <a:schemeClr val="tx1"/>
                </a:solidFill>
                <a:effectLst/>
                <a:latin typeface="Arial" panose="020B0604020202020204" pitchFamily="34" charset="0"/>
                <a:ea typeface="宋体" panose="02010600030101010101" pitchFamily="2" charset="-122"/>
                <a:cs typeface="+mn-cs"/>
              </a:rPr>
              <a:t>）等。一般而言，半导体的禁带宽度小于</a:t>
            </a:r>
            <a:r>
              <a:rPr lang="en-US" altLang="zh-CN" sz="1200" kern="1200" dirty="0">
                <a:solidFill>
                  <a:schemeClr val="tx1"/>
                </a:solidFill>
                <a:effectLst/>
                <a:latin typeface="Arial" panose="020B0604020202020204" pitchFamily="34" charset="0"/>
                <a:ea typeface="宋体" panose="02010600030101010101" pitchFamily="2" charset="-122"/>
                <a:cs typeface="+mn-cs"/>
              </a:rPr>
              <a:t>2eV</a:t>
            </a:r>
            <a:r>
              <a:rPr lang="zh-CN" altLang="zh-CN" sz="1200" kern="1200" dirty="0">
                <a:solidFill>
                  <a:schemeClr val="tx1"/>
                </a:solidFill>
                <a:effectLst/>
                <a:latin typeface="Arial" panose="020B0604020202020204" pitchFamily="34" charset="0"/>
                <a:ea typeface="宋体" panose="02010600030101010101" pitchFamily="2" charset="-122"/>
                <a:cs typeface="+mn-cs"/>
              </a:rPr>
              <a:t>，但这个定义并不是这么严格，大于</a:t>
            </a:r>
            <a:r>
              <a:rPr lang="en-US" altLang="zh-CN" sz="1200" kern="1200" dirty="0">
                <a:solidFill>
                  <a:schemeClr val="tx1"/>
                </a:solidFill>
                <a:effectLst/>
                <a:latin typeface="Arial" panose="020B0604020202020204" pitchFamily="34" charset="0"/>
                <a:ea typeface="宋体" panose="02010600030101010101" pitchFamily="2" charset="-122"/>
                <a:cs typeface="+mn-cs"/>
              </a:rPr>
              <a:t>2eV</a:t>
            </a:r>
            <a:r>
              <a:rPr lang="zh-CN" altLang="zh-CN" sz="1200" kern="1200" dirty="0">
                <a:solidFill>
                  <a:schemeClr val="tx1"/>
                </a:solidFill>
                <a:effectLst/>
                <a:latin typeface="Arial" panose="020B0604020202020204" pitchFamily="34" charset="0"/>
                <a:ea typeface="宋体" panose="02010600030101010101" pitchFamily="2" charset="-122"/>
                <a:cs typeface="+mn-cs"/>
              </a:rPr>
              <a:t>的半导体称为宽禁带半导体，例如产生蓝光的氮化镓（</a:t>
            </a:r>
            <a:r>
              <a:rPr lang="en-US" altLang="zh-CN" sz="1200" kern="1200" dirty="0" err="1">
                <a:solidFill>
                  <a:schemeClr val="tx1"/>
                </a:solidFill>
                <a:effectLst/>
                <a:latin typeface="Arial" panose="020B0604020202020204" pitchFamily="34" charset="0"/>
                <a:ea typeface="宋体" panose="02010600030101010101" pitchFamily="2" charset="-122"/>
                <a:cs typeface="+mn-cs"/>
              </a:rPr>
              <a:t>GaN</a:t>
            </a:r>
            <a:r>
              <a:rPr lang="zh-CN" altLang="zh-CN" sz="1200" kern="1200" dirty="0">
                <a:solidFill>
                  <a:schemeClr val="tx1"/>
                </a:solidFill>
                <a:effectLst/>
                <a:latin typeface="Arial" panose="020B0604020202020204" pitchFamily="34" charset="0"/>
                <a:ea typeface="宋体" panose="02010600030101010101" pitchFamily="2" charset="-122"/>
                <a:cs typeface="+mn-cs"/>
              </a:rPr>
              <a:t>）、氧化锌（</a:t>
            </a:r>
            <a:r>
              <a:rPr lang="en-US" altLang="zh-CN" sz="1200" kern="1200" dirty="0" err="1">
                <a:solidFill>
                  <a:schemeClr val="tx1"/>
                </a:solidFill>
                <a:effectLst/>
                <a:latin typeface="Arial" panose="020B0604020202020204" pitchFamily="34" charset="0"/>
                <a:ea typeface="宋体" panose="02010600030101010101" pitchFamily="2" charset="-122"/>
                <a:cs typeface="+mn-cs"/>
              </a:rPr>
              <a:t>ZnO</a:t>
            </a:r>
            <a:r>
              <a:rPr lang="zh-CN" altLang="zh-CN" sz="1200" kern="1200" dirty="0">
                <a:solidFill>
                  <a:schemeClr val="tx1"/>
                </a:solidFill>
                <a:effectLst/>
                <a:latin typeface="Arial" panose="020B0604020202020204" pitchFamily="34" charset="0"/>
                <a:ea typeface="宋体" panose="02010600030101010101" pitchFamily="2" charset="-122"/>
                <a:cs typeface="+mn-cs"/>
              </a:rPr>
              <a:t>）等材料。半导体的导电性很大程度上受杂质能级以及热激发（温度）的影响。</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52</a:t>
            </a:fld>
            <a:endParaRPr lang="en-US" altLang="zh-CN"/>
          </a:p>
        </p:txBody>
      </p:sp>
    </p:spTree>
    <p:extLst>
      <p:ext uri="{BB962C8B-B14F-4D97-AF65-F5344CB8AC3E}">
        <p14:creationId xmlns:p14="http://schemas.microsoft.com/office/powerpoint/2010/main" val="32003930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与金属材料不同，金属中参与导电的只是最外层的未满能带，而半导体中除了最外层导带外，次外层价带也参与导电。实际上价带中由于热激发等因素被激发的电子是比较少的，基本上还是接近满带的情况，所以被称作近满带。</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分析近满带上只有一个状态</a:t>
                </a:r>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没有电子的情况，假想在</a:t>
                </a:r>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放入一个电子使其成为满带，这个新放入的电子产生的电流为：</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i="1" smtClean="0">
                        <a:solidFill>
                          <a:srgbClr val="000000"/>
                        </a:solidFill>
                        <a:latin typeface="Cambria Math" panose="02040503050406030204" pitchFamily="18" charset="0"/>
                      </a:rPr>
                      <m:t>𝐼</m:t>
                    </m:r>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𝑞</m:t>
                    </m:r>
                    <m:r>
                      <a:rPr lang="zh-CN" altLang="en-US" i="1">
                        <a:solidFill>
                          <a:srgbClr val="000000"/>
                        </a:solidFill>
                        <a:latin typeface="Cambria Math" panose="02040503050406030204" pitchFamily="18" charset="0"/>
                      </a:rPr>
                      <m:t>𝜐</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由于满带电流为零，即只有一个状态</a:t>
                </a:r>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上没有电子的近满带与只在</a:t>
                </a:r>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状态放入一个电子产生的电流应该是正好抵消的，所以，整个近满带中的电流，以及电流在外场作用下的变化，完全如同存在一个带正电荷</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zh-CN" altLang="zh-CN" sz="1200" kern="1200" dirty="0">
                    <a:solidFill>
                      <a:schemeClr val="tx1"/>
                    </a:solidFill>
                    <a:effectLst/>
                    <a:latin typeface="Arial" panose="020B0604020202020204" pitchFamily="34" charset="0"/>
                    <a:ea typeface="宋体" panose="02010600030101010101" pitchFamily="2" charset="-122"/>
                    <a:cs typeface="+mn-cs"/>
                  </a:rPr>
                  <a:t>、速度为</a:t>
                </a:r>
                <a14:m>
                  <m:oMath xmlns:m="http://schemas.openxmlformats.org/officeDocument/2006/math">
                    <m:r>
                      <a:rPr lang="en-US" altLang="zh-CN" b="0" i="1" smtClean="0">
                        <a:solidFill>
                          <a:srgbClr val="000000"/>
                        </a:solidFill>
                        <a:latin typeface="Cambria Math" panose="02040503050406030204" pitchFamily="18" charset="0"/>
                      </a:rPr>
                      <m:t>𝑣</m:t>
                    </m:r>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en-US" altLang="zh-CN" b="0" i="1" smtClean="0">
                        <a:solidFill>
                          <a:srgbClr val="000000"/>
                        </a:solidFill>
                        <a:latin typeface="Cambria Math" panose="02040503050406030204" pitchFamily="18" charset="0"/>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的粒子的情况一样。这个虚拟的粒子称为</a:t>
                </a:r>
                <a:r>
                  <a:rPr lang="zh-CN" altLang="zh-CN" sz="1200" b="0" kern="1200" dirty="0">
                    <a:solidFill>
                      <a:schemeClr val="tx1"/>
                    </a:solidFill>
                    <a:effectLst/>
                    <a:latin typeface="Arial" panose="020B0604020202020204" pitchFamily="34" charset="0"/>
                    <a:ea typeface="宋体" panose="02010600030101010101" pitchFamily="2" charset="-122"/>
                    <a:cs typeface="+mn-cs"/>
                  </a:rPr>
                  <a:t>“空穴”。</a:t>
                </a:r>
                <a:endParaRPr lang="zh-CN" altLang="en-US" b="0"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与金属材料不同，金属中参与导电的只是最外层的未满能带，而半导体中除了最外层导带外，次外层价带也参与导电。实际上价带中由于热激发等因素被激发的电子是比较少的，基本上还是接近满带的情况，所以被称作近满带。如图</a:t>
                </a:r>
                <a:r>
                  <a:rPr lang="en-US" altLang="zh-CN" sz="1200" kern="1200">
                    <a:solidFill>
                      <a:schemeClr val="tx1"/>
                    </a:solidFill>
                    <a:effectLst/>
                    <a:latin typeface="Arial" panose="020B0604020202020204" pitchFamily="34" charset="0"/>
                    <a:ea typeface="宋体" panose="02010600030101010101" pitchFamily="2" charset="-122"/>
                    <a:cs typeface="+mn-cs"/>
                  </a:rPr>
                  <a:t>4.11</a:t>
                </a:r>
                <a:r>
                  <a:rPr lang="zh-CN" altLang="zh-CN" sz="1200" kern="1200">
                    <a:solidFill>
                      <a:schemeClr val="tx1"/>
                    </a:solidFill>
                    <a:effectLst/>
                    <a:latin typeface="Arial" panose="020B0604020202020204" pitchFamily="34" charset="0"/>
                    <a:ea typeface="宋体" panose="02010600030101010101" pitchFamily="2" charset="-122"/>
                    <a:cs typeface="+mn-cs"/>
                  </a:rPr>
                  <a:t>所示，分析近满带上只有一个状态</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1</a:t>
                </a:r>
                <a:r>
                  <a:rPr lang="zh-CN" altLang="zh-CN" sz="1200" kern="1200">
                    <a:solidFill>
                      <a:schemeClr val="tx1"/>
                    </a:solidFill>
                    <a:effectLst/>
                    <a:latin typeface="Arial" panose="020B0604020202020204" pitchFamily="34" charset="0"/>
                    <a:ea typeface="宋体" panose="02010600030101010101" pitchFamily="2" charset="-122"/>
                    <a:cs typeface="+mn-cs"/>
                  </a:rPr>
                  <a:t>没有电子的情况，假想在</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1</a:t>
                </a:r>
                <a:r>
                  <a:rPr lang="zh-CN" altLang="zh-CN" sz="1200" kern="1200">
                    <a:solidFill>
                      <a:schemeClr val="tx1"/>
                    </a:solidFill>
                    <a:effectLst/>
                    <a:latin typeface="Arial" panose="020B0604020202020204" pitchFamily="34" charset="0"/>
                    <a:ea typeface="宋体" panose="02010600030101010101" pitchFamily="2" charset="-122"/>
                    <a:cs typeface="+mn-cs"/>
                  </a:rPr>
                  <a:t>放入一个电子使其成为满带，这个新放入的电子产生的电流为：</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en-US" i="0">
                    <a:solidFill>
                      <a:srgbClr val="000000"/>
                    </a:solidFill>
                    <a:latin typeface="Cambria Math" panose="02040503050406030204" pitchFamily="18" charset="0"/>
                  </a:rPr>
                  <a:t>𝐼(𝑘_1)=𝑞𝜐(𝑘_1)</a:t>
                </a:r>
                <a:r>
                  <a:rPr lang="en-US" altLang="zh-CN" sz="1200" kern="1200">
                    <a:solidFill>
                      <a:schemeClr val="tx1"/>
                    </a:solidFill>
                    <a:effectLst/>
                    <a:latin typeface="Arial" panose="020B0604020202020204" pitchFamily="34" charset="0"/>
                    <a:ea typeface="宋体" panose="02010600030101010101" pitchFamily="2" charset="-122"/>
                    <a:cs typeface="+mn-cs"/>
                  </a:rPr>
                  <a:t>		(4-22)</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由于满带电流为零，即只有一个状态</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1</a:t>
                </a:r>
                <a:r>
                  <a:rPr lang="zh-CN" altLang="zh-CN" sz="1200" kern="1200">
                    <a:solidFill>
                      <a:schemeClr val="tx1"/>
                    </a:solidFill>
                    <a:effectLst/>
                    <a:latin typeface="Arial" panose="020B0604020202020204" pitchFamily="34" charset="0"/>
                    <a:ea typeface="宋体" panose="02010600030101010101" pitchFamily="2" charset="-122"/>
                    <a:cs typeface="+mn-cs"/>
                  </a:rPr>
                  <a:t>上没有电子的近满带与只在</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1</a:t>
                </a:r>
                <a:r>
                  <a:rPr lang="zh-CN" altLang="zh-CN" sz="1200" kern="1200">
                    <a:solidFill>
                      <a:schemeClr val="tx1"/>
                    </a:solidFill>
                    <a:effectLst/>
                    <a:latin typeface="Arial" panose="020B0604020202020204" pitchFamily="34" charset="0"/>
                    <a:ea typeface="宋体" panose="02010600030101010101" pitchFamily="2" charset="-122"/>
                    <a:cs typeface="+mn-cs"/>
                  </a:rPr>
                  <a:t>状态放入一个电子产生的电流（式（</a:t>
                </a:r>
                <a:r>
                  <a:rPr lang="en-US" altLang="zh-CN" sz="1200" kern="1200">
                    <a:solidFill>
                      <a:schemeClr val="tx1"/>
                    </a:solidFill>
                    <a:effectLst/>
                    <a:latin typeface="Arial" panose="020B0604020202020204" pitchFamily="34" charset="0"/>
                    <a:ea typeface="宋体" panose="02010600030101010101" pitchFamily="2" charset="-122"/>
                    <a:cs typeface="+mn-cs"/>
                  </a:rPr>
                  <a:t>4-22</a:t>
                </a:r>
                <a:r>
                  <a:rPr lang="zh-CN" altLang="zh-CN" sz="1200" kern="1200">
                    <a:solidFill>
                      <a:schemeClr val="tx1"/>
                    </a:solidFill>
                    <a:effectLst/>
                    <a:latin typeface="Arial" panose="020B0604020202020204" pitchFamily="34" charset="0"/>
                    <a:ea typeface="宋体" panose="02010600030101010101" pitchFamily="2" charset="-122"/>
                    <a:cs typeface="+mn-cs"/>
                  </a:rPr>
                  <a:t>）所示）应该是正好抵消的，所以，整个近满带中的电流，以及电流在外场作用下的变化，完全如同存在一个带正电荷</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zh-CN" altLang="zh-CN" sz="1200" kern="1200">
                    <a:solidFill>
                      <a:schemeClr val="tx1"/>
                    </a:solidFill>
                    <a:effectLst/>
                    <a:latin typeface="Arial" panose="020B0604020202020204" pitchFamily="34" charset="0"/>
                    <a:ea typeface="宋体" panose="02010600030101010101" pitchFamily="2" charset="-122"/>
                    <a:cs typeface="+mn-cs"/>
                  </a:rPr>
                  <a:t>、速度为</a:t>
                </a:r>
                <a:r>
                  <a:rPr lang="en-US" altLang="zh-CN" sz="1200" i="1" kern="1200">
                    <a:solidFill>
                      <a:schemeClr val="tx1"/>
                    </a:solidFill>
                    <a:effectLst/>
                    <a:latin typeface="Arial" panose="020B0604020202020204" pitchFamily="34" charset="0"/>
                    <a:ea typeface="宋体" panose="02010600030101010101" pitchFamily="2" charset="-122"/>
                    <a:cs typeface="+mn-cs"/>
                  </a:rPr>
                  <a:t>v</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的粒子的情况一样。这个虚拟的粒子称为“</a:t>
                </a:r>
                <a:r>
                  <a:rPr lang="zh-CN" altLang="zh-CN" sz="1200" b="1" kern="1200">
                    <a:solidFill>
                      <a:schemeClr val="tx1"/>
                    </a:solidFill>
                    <a:effectLst/>
                    <a:latin typeface="Arial" panose="020B0604020202020204" pitchFamily="34" charset="0"/>
                    <a:ea typeface="宋体" panose="02010600030101010101" pitchFamily="2" charset="-122"/>
                    <a:cs typeface="+mn-cs"/>
                  </a:rPr>
                  <a:t>空穴</a:t>
                </a:r>
                <a:r>
                  <a:rPr lang="zh-CN" altLang="zh-CN" sz="1200" kern="1200">
                    <a:solidFill>
                      <a:schemeClr val="tx1"/>
                    </a:solidFill>
                    <a:effectLst/>
                    <a:latin typeface="Arial" panose="020B0604020202020204" pitchFamily="34" charset="0"/>
                    <a:ea typeface="宋体" panose="02010600030101010101" pitchFamily="2" charset="-122"/>
                    <a:cs typeface="+mn-cs"/>
                  </a:rPr>
                  <a:t>”。</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53</a:t>
            </a:fld>
            <a:endParaRPr lang="en-US" altLang="zh-CN"/>
          </a:p>
        </p:txBody>
      </p:sp>
    </p:spTree>
    <p:extLst>
      <p:ext uri="{BB962C8B-B14F-4D97-AF65-F5344CB8AC3E}">
        <p14:creationId xmlns:p14="http://schemas.microsoft.com/office/powerpoint/2010/main" val="294167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由于空穴带有正电，受外电场力后产生的加速度与电子在相同外电场力作用下产生的加速度大小相等，方向相反：</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所以，空穴的有效质量可以用电子的有效质量来描述，只是符号相反： </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h</m:t>
                            </m:r>
                          </m:sub>
                        </m:sSub>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由于空穴带有正电，受外电场力后产生的加速度与电子在相同外电场力作用下产生的加速度大小相等，方向相反：</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𝑎=−</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)⋅𝐹</a:t>
                </a:r>
                <a:r>
                  <a:rPr lang="en-US" altLang="zh-CN" sz="1200" kern="1200">
                    <a:solidFill>
                      <a:schemeClr val="tx1"/>
                    </a:solidFill>
                    <a:effectLst/>
                    <a:latin typeface="Arial" panose="020B0604020202020204" pitchFamily="34" charset="0"/>
                    <a:ea typeface="宋体" panose="02010600030101010101" pitchFamily="2" charset="-122"/>
                    <a:cs typeface="+mn-cs"/>
                  </a:rPr>
                  <a:t> 	(4-23)</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所以，空穴的有效质量可以用电子的有效质量（即</a:t>
                </a:r>
                <a:r>
                  <a:rPr lang="en-US" altLang="zh-CN" sz="1200" i="1" kern="1200">
                    <a:solidFill>
                      <a:schemeClr val="tx1"/>
                    </a:solidFill>
                    <a:effectLst/>
                    <a:latin typeface="Arial" panose="020B0604020202020204" pitchFamily="34" charset="0"/>
                    <a:ea typeface="宋体" panose="02010600030101010101" pitchFamily="2" charset="-122"/>
                    <a:cs typeface="+mn-cs"/>
                  </a:rPr>
                  <a:t>E-k</a:t>
                </a:r>
                <a:r>
                  <a:rPr lang="zh-CN" altLang="zh-CN" sz="1200" kern="1200">
                    <a:solidFill>
                      <a:schemeClr val="tx1"/>
                    </a:solidFill>
                    <a:effectLst/>
                    <a:latin typeface="Arial" panose="020B0604020202020204" pitchFamily="34" charset="0"/>
                    <a:ea typeface="宋体" panose="02010600030101010101" pitchFamily="2" charset="-122"/>
                    <a:cs typeface="+mn-cs"/>
                  </a:rPr>
                  <a:t>关系的二阶导数）来描述，只是符号相反： </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𝑚∗</a:t>
                </a:r>
                <a:r>
                  <a:rPr lang="zh-CN" altLang="zh-CN" sz="1200" i="0" kern="1200">
                    <a:solidFill>
                      <a:schemeClr val="tx1"/>
                    </a:solidFill>
                    <a:effectLst/>
                    <a:latin typeface="Arial" panose="020B0604020202020204" pitchFamily="34" charset="0"/>
                    <a:ea typeface="宋体" panose="02010600030101010101" pitchFamily="2" charset="-122"/>
                    <a:cs typeface="+mn-cs"/>
                  </a:rPr>
                  <a:t>_空穴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(4-24)</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54</a:t>
            </a:fld>
            <a:endParaRPr lang="en-US" altLang="zh-CN"/>
          </a:p>
        </p:txBody>
      </p:sp>
    </p:spTree>
    <p:extLst>
      <p:ext uri="{BB962C8B-B14F-4D97-AF65-F5344CB8AC3E}">
        <p14:creationId xmlns:p14="http://schemas.microsoft.com/office/powerpoint/2010/main" val="40828979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对于空穴，加速度定理为：</a:t>
                </a:r>
                <a14:m>
                  <m:oMath xmlns:m="http://schemas.openxmlformats.org/officeDocument/2006/math">
                    <m:m>
                      <m:mPr>
                        <m:plcHide m:val="on"/>
                        <m:mcs>
                          <m:mc>
                            <m:mcPr>
                              <m:count m:val="1"/>
                              <m:mcJc m:val="center"/>
                            </m:mcPr>
                          </m:mc>
                        </m:mcs>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mPr>
                      <m:mr>
                        <m:e/>
                      </m:mr>
                      <m:mr>
                        <m:e>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m:t>
                          </m:r>
                          <m:r>
                            <m:rPr>
                              <m:nor/>
                            </m:rPr>
                            <a:rPr lang="zh-CN" altLang="en-US" sz="1200" i="1" kern="1200">
                              <a:solidFill>
                                <a:schemeClr val="tx1"/>
                              </a:solidFill>
                              <a:latin typeface="Arial" panose="020B0604020202020204" pitchFamily="34"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𝑑</m:t>
                              </m:r>
                            </m:num>
                            <m:den>
                              <m:r>
                                <a:rPr lang="zh-CN" altLang="en-US" sz="1200" i="1" kern="1200">
                                  <a:solidFill>
                                    <a:schemeClr val="tx1"/>
                                  </a:solidFill>
                                  <a:latin typeface="Cambria Math" panose="02040503050406030204" pitchFamily="18" charset="0"/>
                                  <a:ea typeface="宋体" panose="02010600030101010101" pitchFamily="2" charset="-122"/>
                                  <a:cs typeface="+mn-cs"/>
                                </a:rPr>
                                <m:t>𝑑𝑡</m:t>
                              </m:r>
                            </m:den>
                          </m:f>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ℏ</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e>
                      </m:mr>
                    </m:m>
                  </m:oMath>
                </a14:m>
                <a:r>
                  <a:rPr lang="zh-CN" altLang="en-US" dirty="0"/>
                  <a:t>，</a:t>
                </a:r>
                <a:endParaRPr lang="en-US" altLang="zh-CN" dirty="0"/>
              </a:p>
              <a:p>
                <a:r>
                  <a:rPr lang="zh-CN" altLang="en-US" dirty="0"/>
                  <a:t>所以，空穴的在</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en-US" dirty="0"/>
                  <a:t>空间的运动方向和电子相同。</a:t>
                </a:r>
              </a:p>
            </p:txBody>
          </p:sp>
        </mc:Choice>
        <mc:Fallback xmlns="">
          <p:sp>
            <p:nvSpPr>
              <p:cNvPr id="3" name="备注占位符 2"/>
              <p:cNvSpPr>
                <a:spLocks noGrp="1"/>
              </p:cNvSpPr>
              <p:nvPr>
                <p:ph type="body" idx="1"/>
              </p:nvPr>
            </p:nvSpPr>
            <p:spPr/>
            <p:txBody>
              <a:bodyPr/>
              <a:lstStyle/>
              <a:p>
                <a:r>
                  <a:rPr lang="zh-CN" altLang="en-US" dirty="0"/>
                  <a:t>对于空穴，加速度定理为：</a:t>
                </a:r>
                <a:r>
                  <a:rPr lang="zh-CN" altLang="en-US" sz="1200" i="0" kern="1200">
                    <a:solidFill>
                      <a:schemeClr val="tx1"/>
                    </a:solidFill>
                    <a:latin typeface="Arial" panose="020B0604020202020204" pitchFamily="34" charset="0"/>
                    <a:ea typeface="宋体" panose="02010600030101010101" pitchFamily="2" charset="-122"/>
                    <a:cs typeface="+mn-cs"/>
                  </a:rPr>
                  <a:t>■(@𝐹="−"  𝑑/𝑑𝑡 (ℏ𝑘) )</a:t>
                </a:r>
                <a:r>
                  <a:rPr lang="zh-CN" altLang="en-US" dirty="0"/>
                  <a:t>，</a:t>
                </a:r>
                <a:endParaRPr lang="en-US" altLang="zh-CN" dirty="0"/>
              </a:p>
              <a:p>
                <a:r>
                  <a:rPr lang="zh-CN" altLang="en-US" dirty="0"/>
                  <a:t>所以，空穴的在</a:t>
                </a:r>
                <a:r>
                  <a:rPr lang="zh-CN" altLang="en-US" sz="1200" b="1" i="0" kern="1200">
                    <a:solidFill>
                      <a:schemeClr val="tx1"/>
                    </a:solidFill>
                    <a:latin typeface="Cambria Math" panose="02040503050406030204" pitchFamily="18" charset="0"/>
                    <a:ea typeface="宋体" panose="02010600030101010101" pitchFamily="2" charset="-122"/>
                    <a:cs typeface="+mn-cs"/>
                  </a:rPr>
                  <a:t>𝒌</a:t>
                </a:r>
                <a:r>
                  <a:rPr lang="zh-CN" altLang="en-US" dirty="0"/>
                  <a:t>空间的运动方向和电子相同。</a:t>
                </a:r>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55</a:t>
            </a:fld>
            <a:endParaRPr lang="en-US" altLang="zh-CN"/>
          </a:p>
        </p:txBody>
      </p:sp>
    </p:spTree>
    <p:extLst>
      <p:ext uri="{BB962C8B-B14F-4D97-AF65-F5344CB8AC3E}">
        <p14:creationId xmlns:p14="http://schemas.microsoft.com/office/powerpoint/2010/main" val="2641706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空穴概念的引入使得价带顶附近缺少一些电子的问题和导带底有少数电子的问题十分相似，这两种情况下产生的导电性分别称为空穴导电性和电子导电性，电子和空穴统称为</a:t>
            </a:r>
            <a:r>
              <a:rPr lang="zh-CN" altLang="zh-CN" sz="1200" b="0" kern="1200" dirty="0">
                <a:solidFill>
                  <a:schemeClr val="tx1"/>
                </a:solidFill>
                <a:effectLst/>
                <a:latin typeface="Arial" panose="020B0604020202020204" pitchFamily="34" charset="0"/>
                <a:ea typeface="宋体" panose="02010600030101010101" pitchFamily="2" charset="-122"/>
                <a:cs typeface="+mn-cs"/>
              </a:rPr>
              <a:t>载流子。</a:t>
            </a:r>
          </a:p>
          <a:p>
            <a:endParaRPr lang="en-US" altLang="zh-CN"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56</a:t>
            </a:fld>
            <a:endParaRPr lang="en-US" altLang="zh-CN"/>
          </a:p>
        </p:txBody>
      </p:sp>
    </p:spTree>
    <p:extLst>
      <p:ext uri="{BB962C8B-B14F-4D97-AF65-F5344CB8AC3E}">
        <p14:creationId xmlns:p14="http://schemas.microsoft.com/office/powerpoint/2010/main" val="3411076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本小节是</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endParaRPr lang="zh-CN" altLang="en-US" b="0"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57</a:t>
            </a:fld>
            <a:endParaRPr lang="en-US" altLang="zh-CN"/>
          </a:p>
        </p:txBody>
      </p:sp>
    </p:spTree>
    <p:extLst>
      <p:ext uri="{BB962C8B-B14F-4D97-AF65-F5344CB8AC3E}">
        <p14:creationId xmlns:p14="http://schemas.microsoft.com/office/powerpoint/2010/main" val="41422236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金属的许多重要性质，如电导、热导、热电效应、电流磁效应等都与自由电子的输运过程有关。因此研究自由电子的输运特性是研究金属物性的重要组成部分。</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58</a:t>
            </a:fld>
            <a:endParaRPr lang="en-US" altLang="zh-CN"/>
          </a:p>
        </p:txBody>
      </p:sp>
    </p:spTree>
    <p:extLst>
      <p:ext uri="{BB962C8B-B14F-4D97-AF65-F5344CB8AC3E}">
        <p14:creationId xmlns:p14="http://schemas.microsoft.com/office/powerpoint/2010/main" val="5863830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在不考虑外场时，电子在各本征态上的分布遵从费米</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狄拉克统计：</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𝑓</m:t>
                      </m:r>
                      <m:r>
                        <a:rPr lang="en-US" altLang="zh-CN" sz="1200" b="1"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𝑓</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m:oMathPara>
                </a14:m>
                <a:endParaRPr lang="zh-CN" altLang="zh-CN" sz="1200" b="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r>
                      <a:rPr lang="en-US" altLang="zh-CN" sz="1200" b="1"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d>
                      <m:dPr>
                        <m:ctrlPr>
                          <a:rPr lang="en-US" altLang="zh-CN" sz="1200" b="0" i="1" kern="1200" smtClean="0">
                            <a:solidFill>
                              <a:schemeClr val="tx1"/>
                            </a:solidFill>
                            <a:latin typeface="Cambria Math" panose="02040503050406030204" pitchFamily="18" charset="0"/>
                            <a:ea typeface="宋体" panose="02010600030101010101" pitchFamily="2" charset="-122"/>
                            <a:cs typeface="+mn-cs"/>
                          </a:rPr>
                        </m:ctrlPr>
                      </m:d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e>
                    </m:d>
                  </m:oMath>
                </a14:m>
                <a:endParaRPr lang="zh-CN" altLang="zh-CN" sz="1200" b="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在有外场（如电场、磁场或温度梯度场）存在时，电子的平衡分布被破坏。类似于气体运动论，我们可以用分布函数</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𝑓</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d>
                      <m:dPr>
                        <m:ctrlPr>
                          <a:rPr lang="en-US" altLang="zh-CN" sz="1200" b="1" i="1" kern="1200" smtClean="0">
                            <a:solidFill>
                              <a:schemeClr val="tx1"/>
                            </a:solidFill>
                            <a:latin typeface="Cambria Math" panose="02040503050406030204" pitchFamily="18" charset="0"/>
                            <a:ea typeface="宋体" panose="02010600030101010101" pitchFamily="2" charset="-122"/>
                            <a:cs typeface="+mn-cs"/>
                          </a:rPr>
                        </m:ctrlPr>
                      </m:dPr>
                      <m:e>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e>
                    </m:d>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𝑡</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zh-CN" altLang="en-US" sz="1200" b="0" i="1" kern="1200" smtClean="0">
                        <a:solidFill>
                          <a:schemeClr val="tx1"/>
                        </a:solidFill>
                        <a:latin typeface="Cambria Math" panose="02040503050406030204" pitchFamily="18" charset="0"/>
                        <a:ea typeface="宋体" panose="02010600030101010101" pitchFamily="2" charset="-122"/>
                        <a:cs typeface="+mn-cs"/>
                      </a:rPr>
                      <m:t>或</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𝑓</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𝑡</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来描述电子的态分布随时间的变化。</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在不考虑外场时，电子在各本征态上的分布遵从费米</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狄拉克统计：</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b="0" i="0" kern="1200">
                    <a:solidFill>
                      <a:schemeClr val="tx1"/>
                    </a:solidFill>
                    <a:latin typeface="Cambria Math" panose="02040503050406030204" pitchFamily="18" charset="0"/>
                    <a:ea typeface="宋体" panose="02010600030101010101" pitchFamily="2" charset="-122"/>
                    <a:cs typeface="+mn-cs"/>
                  </a:rPr>
                  <a:t>𝑓</a:t>
                </a:r>
                <a:r>
                  <a:rPr lang="en-US" altLang="zh-CN" sz="1200" b="1" i="0" kern="1200">
                    <a:solidFill>
                      <a:schemeClr val="tx1"/>
                    </a:solidFill>
                    <a:latin typeface="Cambria Math" panose="02040503050406030204" pitchFamily="18"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𝑓(𝐸)</a:t>
                </a:r>
                <a:endParaRPr lang="zh-CN" altLang="zh-CN" sz="1200" b="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a:solidFill>
                      <a:schemeClr val="tx1"/>
                    </a:solidFill>
                    <a:latin typeface="Cambria Math" panose="02040503050406030204" pitchFamily="18" charset="0"/>
                    <a:ea typeface="宋体" panose="02010600030101010101" pitchFamily="2" charset="-122"/>
                    <a:cs typeface="+mn-cs"/>
                  </a:rPr>
                  <a:t>𝐸</a:t>
                </a:r>
                <a:r>
                  <a:rPr lang="en-US" altLang="zh-CN" sz="1200" b="1" i="0" kern="1200">
                    <a:solidFill>
                      <a:schemeClr val="tx1"/>
                    </a:solidFill>
                    <a:latin typeface="Cambria Math" panose="02040503050406030204" pitchFamily="18"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𝐸(𝑘)</a:t>
                </a:r>
                <a:endParaRPr lang="zh-CN" altLang="zh-CN" sz="1200" b="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在有外场（如电场、磁场或温度梯度场）存在时，电子的平衡分布被破坏。类似于气体运动论，我们可以用分布函数</a:t>
                </a:r>
                <a:r>
                  <a:rPr lang="en-US" altLang="zh-CN" sz="1200" b="0" i="0" kern="1200">
                    <a:solidFill>
                      <a:schemeClr val="tx1"/>
                    </a:solidFill>
                    <a:latin typeface="Cambria Math" panose="02040503050406030204" pitchFamily="18" charset="0"/>
                    <a:ea typeface="宋体" panose="02010600030101010101" pitchFamily="2" charset="-122"/>
                    <a:cs typeface="+mn-cs"/>
                  </a:rPr>
                  <a:t>𝑓(𝐸</a:t>
                </a:r>
                <a:r>
                  <a:rPr lang="en-US" altLang="zh-CN" sz="1200" b="1" i="0" kern="1200">
                    <a:solidFill>
                      <a:schemeClr val="tx1"/>
                    </a:solidFill>
                    <a:latin typeface="Cambria Math" panose="02040503050406030204" pitchFamily="18" charset="0"/>
                    <a:ea typeface="宋体" panose="02010600030101010101" pitchFamily="2" charset="-122"/>
                    <a:cs typeface="+mn-cs"/>
                  </a:rPr>
                  <a:t>(𝒌)</a:t>
                </a:r>
                <a:r>
                  <a:rPr lang="en-US" altLang="zh-CN" sz="1200" b="0" i="0" kern="1200">
                    <a:solidFill>
                      <a:schemeClr val="tx1"/>
                    </a:solidFill>
                    <a:latin typeface="Cambria Math" panose="02040503050406030204" pitchFamily="18" charset="0"/>
                    <a:ea typeface="宋体" panose="02010600030101010101" pitchFamily="2" charset="-122"/>
                    <a:cs typeface="+mn-cs"/>
                  </a:rPr>
                  <a:t>,𝑡)</a:t>
                </a:r>
                <a:r>
                  <a:rPr lang="zh-CN" altLang="en-US" sz="1200" b="0" i="0" kern="1200">
                    <a:solidFill>
                      <a:schemeClr val="tx1"/>
                    </a:solidFill>
                    <a:latin typeface="Cambria Math" panose="02040503050406030204" pitchFamily="18" charset="0"/>
                    <a:ea typeface="宋体" panose="02010600030101010101" pitchFamily="2" charset="-122"/>
                    <a:cs typeface="+mn-cs"/>
                  </a:rPr>
                  <a:t>或</a:t>
                </a:r>
                <a:r>
                  <a:rPr lang="en-US" altLang="zh-CN" sz="1200" b="0" i="0" kern="1200">
                    <a:solidFill>
                      <a:schemeClr val="tx1"/>
                    </a:solidFill>
                    <a:latin typeface="Cambria Math" panose="02040503050406030204" pitchFamily="18" charset="0"/>
                    <a:ea typeface="宋体" panose="02010600030101010101" pitchFamily="2" charset="-122"/>
                    <a:cs typeface="+mn-cs"/>
                  </a:rPr>
                  <a:t>𝑓(</a:t>
                </a:r>
                <a:r>
                  <a:rPr lang="en-US" altLang="zh-CN" sz="1200" b="1" i="0" kern="1200">
                    <a:solidFill>
                      <a:schemeClr val="tx1"/>
                    </a:solidFill>
                    <a:latin typeface="Cambria Math" panose="02040503050406030204" pitchFamily="18" charset="0"/>
                    <a:ea typeface="宋体" panose="02010600030101010101" pitchFamily="2" charset="-122"/>
                    <a:cs typeface="+mn-cs"/>
                  </a:rPr>
                  <a:t>𝒌</a:t>
                </a:r>
                <a:r>
                  <a:rPr lang="en-US" altLang="zh-CN" sz="1200" b="0" i="0" kern="1200">
                    <a:solidFill>
                      <a:schemeClr val="tx1"/>
                    </a:solidFill>
                    <a:latin typeface="Cambria Math" panose="02040503050406030204" pitchFamily="18" charset="0"/>
                    <a:ea typeface="宋体" panose="02010600030101010101" pitchFamily="2" charset="-122"/>
                    <a:cs typeface="+mn-cs"/>
                  </a:rPr>
                  <a:t>,𝑡)</a:t>
                </a:r>
                <a:r>
                  <a:rPr lang="zh-CN" altLang="zh-CN" sz="1200" kern="1200" dirty="0">
                    <a:solidFill>
                      <a:schemeClr val="tx1"/>
                    </a:solidFill>
                    <a:effectLst/>
                    <a:latin typeface="Arial" panose="020B0604020202020204" pitchFamily="34" charset="0"/>
                    <a:ea typeface="宋体" panose="02010600030101010101" pitchFamily="2" charset="-122"/>
                    <a:cs typeface="+mn-cs"/>
                  </a:rPr>
                  <a:t>来描述电子的态分布随时间的变化。</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59</a:t>
            </a:fld>
            <a:endParaRPr lang="en-US" altLang="zh-CN"/>
          </a:p>
        </p:txBody>
      </p:sp>
    </p:spTree>
    <p:extLst>
      <p:ext uri="{BB962C8B-B14F-4D97-AF65-F5344CB8AC3E}">
        <p14:creationId xmlns:p14="http://schemas.microsoft.com/office/powerpoint/2010/main" val="292091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量子力学的理论告诉我们，</a:t>
            </a:r>
            <a:r>
              <a:rPr lang="zh-CN" altLang="en-US" sz="1200" dirty="0">
                <a:solidFill>
                  <a:schemeClr val="tx1"/>
                </a:solidFill>
                <a:ea typeface="微软雅黑" panose="020B0503020204020204" charset="-122"/>
              </a:rPr>
              <a:t>微观粒子的位置和动量不能同时具有完全确定的值。</a:t>
            </a:r>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6</a:t>
            </a:fld>
            <a:endParaRPr lang="en-US" altLang="zh-CN"/>
          </a:p>
        </p:txBody>
      </p:sp>
    </p:spTree>
    <p:extLst>
      <p:ext uri="{BB962C8B-B14F-4D97-AF65-F5344CB8AC3E}">
        <p14:creationId xmlns:p14="http://schemas.microsoft.com/office/powerpoint/2010/main" val="18867727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首先考虑外场为零时的平衡态，在 </a:t>
                </a:r>
                <a:r>
                  <a:rPr lang="en-US" altLang="zh-CN" sz="1200" i="1" kern="1200" dirty="0">
                    <a:solidFill>
                      <a:schemeClr val="tx1"/>
                    </a:solidFill>
                    <a:effectLst/>
                    <a:latin typeface="Arial" panose="020B0604020202020204" pitchFamily="34" charset="0"/>
                    <a:ea typeface="宋体" panose="02010600030101010101" pitchFamily="2" charset="-122"/>
                    <a:cs typeface="+mn-cs"/>
                  </a:rPr>
                  <a:t>T  </a:t>
                </a:r>
                <a:r>
                  <a:rPr lang="zh-CN" altLang="zh-CN" sz="1200" kern="1200" dirty="0">
                    <a:solidFill>
                      <a:schemeClr val="tx1"/>
                    </a:solidFill>
                    <a:effectLst/>
                    <a:latin typeface="Arial" panose="020B0604020202020204" pitchFamily="34" charset="0"/>
                    <a:ea typeface="宋体" panose="02010600030101010101" pitchFamily="2" charset="-122"/>
                    <a:cs typeface="+mn-cs"/>
                  </a:rPr>
                  <a:t>时刻单位体积中状态处在 </a:t>
                </a:r>
                <a14:m>
                  <m:oMath xmlns:m="http://schemas.openxmlformats.org/officeDocument/2006/math">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1" i="1" kern="1200" smtClean="0">
                        <a:solidFill>
                          <a:schemeClr val="tx1"/>
                        </a:solidFill>
                        <a:latin typeface="Cambria Math" panose="02040503050406030204" pitchFamily="18" charset="0"/>
                        <a:ea typeface="宋体" panose="02010600030101010101" pitchFamily="2" charset="-122"/>
                        <a:cs typeface="+mn-cs"/>
                      </a:rPr>
                      <m:t>−</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1" i="1" kern="1200" smtClean="0">
                        <a:solidFill>
                          <a:schemeClr val="tx1"/>
                        </a:solidFill>
                        <a:latin typeface="Cambria Math" panose="02040503050406030204" pitchFamily="18" charset="0"/>
                        <a:ea typeface="宋体" panose="02010600030101010101" pitchFamily="2" charset="-122"/>
                        <a:cs typeface="+mn-cs"/>
                      </a:rPr>
                      <m:t>+</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𝒅𝒌</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范围内的电子数为：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𝑑𝑛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𝑉</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𝑉</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𝑉</m:t>
                        </m:r>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den>
                    </m:f>
                  </m:oMath>
                </a14:m>
                <a:r>
                  <a:rPr lang="en-US" altLang="zh-CN" sz="1200" b="1"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是</a:t>
                </a:r>
                <a14:m>
                  <m:oMath xmlns:m="http://schemas.openxmlformats.org/officeDocument/2006/math">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空间的点阵密度。因为</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所以分布函数</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对于</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是对称的，电流</a:t>
                </a:r>
                <a14:m>
                  <m:oMath xmlns:m="http://schemas.openxmlformats.org/officeDocument/2006/math">
                    <m: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𝑒𝑣</m:t>
                    </m:r>
                    <m: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𝑒𝑣</m:t>
                    </m:r>
                    <m: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大小相等、方向相反而抵消。所以外场为零时，总电流为零。</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首先考虑外场为零时的平衡态，在 </a:t>
                </a:r>
                <a:r>
                  <a:rPr lang="en-US" altLang="zh-CN" sz="1200" i="1" kern="1200">
                    <a:solidFill>
                      <a:schemeClr val="tx1"/>
                    </a:solidFill>
                    <a:effectLst/>
                    <a:latin typeface="Arial" panose="020B0604020202020204" pitchFamily="34" charset="0"/>
                    <a:ea typeface="宋体" panose="02010600030101010101" pitchFamily="2" charset="-122"/>
                    <a:cs typeface="+mn-cs"/>
                  </a:rPr>
                  <a:t>T </a:t>
                </a:r>
                <a:r>
                  <a:rPr lang="zh-CN" altLang="zh-CN" sz="1200" kern="1200">
                    <a:solidFill>
                      <a:schemeClr val="tx1"/>
                    </a:solidFill>
                    <a:effectLst/>
                    <a:latin typeface="Arial" panose="020B0604020202020204" pitchFamily="34" charset="0"/>
                    <a:ea typeface="宋体" panose="02010600030101010101" pitchFamily="2" charset="-122"/>
                    <a:cs typeface="+mn-cs"/>
                  </a:rPr>
                  <a:t>时刻单位体积中状态处在 </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d</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范围内的电子数为：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𝑑𝑛=𝑓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𝑘),𝑇]⋅2𝑉</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2𝜋)</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  𝑑𝑘⋅1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𝑉=𝑓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𝑘),𝑇]⋅2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2𝜋)</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  𝑑𝑘</a:t>
                </a:r>
                <a:r>
                  <a:rPr lang="en-US" altLang="zh-CN" sz="1200" kern="1200">
                    <a:solidFill>
                      <a:schemeClr val="tx1"/>
                    </a:solidFill>
                    <a:effectLst/>
                    <a:latin typeface="Arial" panose="020B0604020202020204" pitchFamily="34" charset="0"/>
                    <a:ea typeface="宋体" panose="02010600030101010101" pitchFamily="2" charset="-122"/>
                    <a:cs typeface="+mn-cs"/>
                  </a:rPr>
                  <a:t> 	(4-27)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这里，</a:t>
                </a:r>
                <a:r>
                  <a:rPr lang="en-US" altLang="zh-CN" sz="1200" i="0" kern="1200">
                    <a:solidFill>
                      <a:schemeClr val="tx1"/>
                    </a:solidFill>
                    <a:effectLst/>
                    <a:latin typeface="Arial" panose="020B0604020202020204" pitchFamily="34" charset="0"/>
                    <a:ea typeface="宋体" panose="02010600030101010101" pitchFamily="2" charset="-122"/>
                    <a:cs typeface="+mn-cs"/>
                  </a:rPr>
                  <a:t>𝑉</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2𝜋)</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 </a:t>
                </a:r>
                <a:r>
                  <a:rPr lang="en-US" altLang="zh-CN" sz="1200" b="1"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是</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空间的点阵密度。因为</a:t>
                </a:r>
                <a:r>
                  <a:rPr lang="en-US" altLang="zh-CN" sz="1200" i="1" kern="1200">
                    <a:solidFill>
                      <a:schemeClr val="tx1"/>
                    </a:solidFill>
                    <a:effectLst/>
                    <a:latin typeface="Arial" panose="020B0604020202020204" pitchFamily="34" charset="0"/>
                    <a:ea typeface="宋体" panose="02010600030101010101" pitchFamily="2" charset="-122"/>
                    <a:cs typeface="+mn-cs"/>
                  </a:rPr>
                  <a:t>E </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E </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，所以分布函数</a:t>
                </a:r>
                <a:r>
                  <a:rPr lang="en-US" altLang="zh-CN" sz="1200" i="1" kern="1200">
                    <a:solidFill>
                      <a:schemeClr val="tx1"/>
                    </a:solidFill>
                    <a:effectLst/>
                    <a:latin typeface="Arial" panose="020B0604020202020204" pitchFamily="34" charset="0"/>
                    <a:ea typeface="宋体" panose="02010600030101010101" pitchFamily="2" charset="-122"/>
                    <a:cs typeface="+mn-cs"/>
                  </a:rPr>
                  <a:t>f</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0 </a:t>
                </a:r>
                <a:r>
                  <a:rPr lang="zh-CN" altLang="zh-CN" sz="1200" kern="1200">
                    <a:solidFill>
                      <a:schemeClr val="tx1"/>
                    </a:solidFill>
                    <a:effectLst/>
                    <a:latin typeface="Arial" panose="020B0604020202020204" pitchFamily="34" charset="0"/>
                    <a:ea typeface="宋体" panose="02010600030101010101" pitchFamily="2" charset="-122"/>
                    <a:cs typeface="+mn-cs"/>
                  </a:rPr>
                  <a:t>对于</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是对称的，电流</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大小相等、方向相反而抵消。所以外场为零时，总电流为零。</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60</a:t>
            </a:fld>
            <a:endParaRPr lang="en-US" altLang="zh-CN"/>
          </a:p>
        </p:txBody>
      </p:sp>
    </p:spTree>
    <p:extLst>
      <p:ext uri="{BB962C8B-B14F-4D97-AF65-F5344CB8AC3E}">
        <p14:creationId xmlns:p14="http://schemas.microsoft.com/office/powerpoint/2010/main" val="3048517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当外场不为零时，在外场作用下形成的稳定电流遵循欧姆定律：</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1" i="1" kern="1200">
                        <a:solidFill>
                          <a:schemeClr val="tx1"/>
                        </a:solidFill>
                        <a:effectLst/>
                        <a:latin typeface="Cambria Math" panose="02040503050406030204" pitchFamily="18" charset="0"/>
                        <a:ea typeface="宋体" panose="02010600030101010101" pitchFamily="2" charset="-122"/>
                        <a:cs typeface="+mn-cs"/>
                      </a:rPr>
                      <m:t>𝒋</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𝜎</m:t>
                    </m:r>
                    <m:r>
                      <a:rPr lang="en-US" altLang="zh-CN" sz="1200" b="1" i="1" kern="1200">
                        <a:solidFill>
                          <a:schemeClr val="tx1"/>
                        </a:solidFill>
                        <a:effectLst/>
                        <a:latin typeface="Cambria Math" panose="02040503050406030204" pitchFamily="18" charset="0"/>
                        <a:ea typeface="宋体" panose="02010600030101010101" pitchFamily="2" charset="-122"/>
                        <a:cs typeface="+mn-cs"/>
                      </a:rPr>
                      <m:t>𝑬</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𝑬</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为一恒定外电场，系数</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𝜎</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为电导率。</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稳定的电流表示电子达到新的定态统计分布，这种定态分布可以用一个与外场为零平衡态时相似的分布函数</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𝑓</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𝑡</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来描述。外电场作用下新定态分布时单位体积中状态处在</a:t>
                </a:r>
                <a14:m>
                  <m:oMath xmlns:m="http://schemas.openxmlformats.org/officeDocument/2006/math">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1" i="1" kern="1200" smtClean="0">
                        <a:solidFill>
                          <a:schemeClr val="tx1"/>
                        </a:solidFill>
                        <a:latin typeface="Cambria Math" panose="02040503050406030204" pitchFamily="18" charset="0"/>
                        <a:ea typeface="宋体" panose="02010600030101010101" pitchFamily="2" charset="-122"/>
                        <a:cs typeface="+mn-cs"/>
                      </a:rPr>
                      <m:t>−</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1" i="1" kern="1200" smtClean="0">
                        <a:solidFill>
                          <a:schemeClr val="tx1"/>
                        </a:solidFill>
                        <a:latin typeface="Cambria Math" panose="02040503050406030204" pitchFamily="18" charset="0"/>
                        <a:ea typeface="宋体" panose="02010600030101010101" pitchFamily="2" charset="-122"/>
                        <a:cs typeface="+mn-cs"/>
                      </a:rPr>
                      <m:t>+</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𝒅𝒌</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范围内的电子数可以表示为：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𝑑𝑛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总电流密度：</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𝑒</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nary>
                          <m:naryPr>
                            <m:grow m:val="on"/>
                            <m:subHide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sup/>
                          <m:e>
                            <m:r>
                              <a:rPr lang="zh-CN" altLang="en-US" sz="1200" i="1" kern="1200">
                                <a:solidFill>
                                  <a:schemeClr val="tx1"/>
                                </a:solidFill>
                                <a:latin typeface="Cambria Math" panose="02040503050406030204" pitchFamily="18" charset="0"/>
                                <a:ea typeface="宋体" panose="02010600030101010101" pitchFamily="2" charset="-122"/>
                                <a:cs typeface="+mn-cs"/>
                              </a:rPr>
                              <m:t>𝑓</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𝑡</m:t>
                                </m:r>
                              </m:e>
                            </m:d>
                            <m:r>
                              <a:rPr lang="zh-CN" altLang="en-US" sz="1200" i="1" kern="1200">
                                <a:solidFill>
                                  <a:schemeClr val="tx1"/>
                                </a:solidFill>
                                <a:latin typeface="Cambria Math" panose="02040503050406030204" pitchFamily="18" charset="0"/>
                                <a:ea typeface="宋体" panose="02010600030101010101" pitchFamily="2" charset="-122"/>
                                <a:cs typeface="+mn-cs"/>
                              </a:rPr>
                              <m:t>𝜐</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1" kern="1200">
                                <a:solidFill>
                                  <a:schemeClr val="tx1"/>
                                </a:solidFill>
                                <a:latin typeface="Cambria Math" panose="02040503050406030204" pitchFamily="18" charset="0"/>
                                <a:ea typeface="宋体" panose="02010600030101010101" pitchFamily="2" charset="-122"/>
                                <a:cs typeface="+mn-cs"/>
                              </a:rPr>
                              <m:t>𝑑</m:t>
                            </m:r>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𝑘</m:t>
                                </m:r>
                              </m:num>
                              <m:den>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e>
                                </m:d>
                              </m:den>
                            </m:f>
                          </m:e>
                        </m:nary>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kern="1200" dirty="0">
                    <a:solidFill>
                      <a:schemeClr val="tx1"/>
                    </a:solidFill>
                    <a:effectLst/>
                    <a:latin typeface="Arial" panose="020B0604020202020204" pitchFamily="34" charset="0"/>
                    <a:ea typeface="宋体" panose="02010600030101010101" pitchFamily="2" charset="-122"/>
                    <a:cs typeface="+mn-cs"/>
                  </a:rPr>
                  <a:t>所以，</a:t>
                </a:r>
                <a:r>
                  <a:rPr lang="zh-CN" altLang="zh-CN" sz="1200" kern="1200" dirty="0">
                    <a:solidFill>
                      <a:schemeClr val="tx1"/>
                    </a:solidFill>
                    <a:effectLst/>
                    <a:latin typeface="Arial" panose="020B0604020202020204" pitchFamily="34" charset="0"/>
                    <a:ea typeface="宋体" panose="02010600030101010101" pitchFamily="2" charset="-122"/>
                    <a:cs typeface="+mn-cs"/>
                  </a:rPr>
                  <a:t>一旦确定了分布函数</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𝑓</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𝑡</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，就可以直接计算电流密度。这种通过非平衡情况下的分布函数来研究输运过程的方法称为分布函数法。</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当外场不为零时，在外场作用下形成的稳定电流遵循欧姆定律：</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𝑗=𝜎𝐸</a:t>
                </a:r>
                <a:r>
                  <a:rPr lang="en-US" altLang="zh-CN" sz="1200" kern="1200">
                    <a:solidFill>
                      <a:schemeClr val="tx1"/>
                    </a:solidFill>
                    <a:effectLst/>
                    <a:latin typeface="Arial" panose="020B0604020202020204" pitchFamily="34" charset="0"/>
                    <a:ea typeface="宋体" panose="02010600030101010101" pitchFamily="2" charset="-122"/>
                    <a:cs typeface="+mn-cs"/>
                  </a:rPr>
                  <a:t> 	(4-28)</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b="1" i="1" kern="1200">
                    <a:solidFill>
                      <a:schemeClr val="tx1"/>
                    </a:solidFill>
                    <a:effectLst/>
                    <a:latin typeface="Arial" panose="020B0604020202020204" pitchFamily="34" charset="0"/>
                    <a:ea typeface="宋体" panose="02010600030101010101" pitchFamily="2" charset="-122"/>
                    <a:cs typeface="+mn-cs"/>
                  </a:rPr>
                  <a:t>E</a:t>
                </a:r>
                <a:r>
                  <a:rPr lang="zh-CN" altLang="zh-CN" sz="1200" kern="1200">
                    <a:solidFill>
                      <a:schemeClr val="tx1"/>
                    </a:solidFill>
                    <a:effectLst/>
                    <a:latin typeface="Arial" panose="020B0604020202020204" pitchFamily="34" charset="0"/>
                    <a:ea typeface="宋体" panose="02010600030101010101" pitchFamily="2" charset="-122"/>
                    <a:cs typeface="+mn-cs"/>
                  </a:rPr>
                  <a:t>为一恒定外电场，系数</a:t>
                </a:r>
                <a:r>
                  <a:rPr lang="en-US" altLang="zh-CN" sz="1200" kern="1200">
                    <a:solidFill>
                      <a:schemeClr val="tx1"/>
                    </a:solidFill>
                    <a:effectLst/>
                    <a:latin typeface="Arial" panose="020B0604020202020204" pitchFamily="34" charset="0"/>
                    <a:ea typeface="宋体" panose="02010600030101010101" pitchFamily="2" charset="-122"/>
                    <a:cs typeface="+mn-cs"/>
                  </a:rPr>
                  <a:t>s</a:t>
                </a:r>
                <a:r>
                  <a:rPr lang="zh-CN" altLang="zh-CN" sz="1200" kern="1200">
                    <a:solidFill>
                      <a:schemeClr val="tx1"/>
                    </a:solidFill>
                    <a:effectLst/>
                    <a:latin typeface="Arial" panose="020B0604020202020204" pitchFamily="34" charset="0"/>
                    <a:ea typeface="宋体" panose="02010600030101010101" pitchFamily="2" charset="-122"/>
                    <a:cs typeface="+mn-cs"/>
                  </a:rPr>
                  <a:t>为电导率。</a:t>
                </a:r>
              </a:p>
              <a:p>
                <a:r>
                  <a:rPr lang="zh-CN" altLang="zh-CN" sz="1200" kern="1200">
                    <a:solidFill>
                      <a:schemeClr val="tx1"/>
                    </a:solidFill>
                    <a:effectLst/>
                    <a:latin typeface="Arial" panose="020B0604020202020204" pitchFamily="34" charset="0"/>
                    <a:ea typeface="宋体" panose="02010600030101010101" pitchFamily="2" charset="-122"/>
                    <a:cs typeface="+mn-cs"/>
                  </a:rPr>
                  <a:t>稳定的电流表示电子达到新的定态统计分布，这种定态分布可以用一个与外场为零平衡态时相似的分布函数</a:t>
                </a:r>
                <a:r>
                  <a:rPr lang="en-US" altLang="zh-CN" sz="1200" i="1" kern="1200">
                    <a:solidFill>
                      <a:schemeClr val="tx1"/>
                    </a:solidFill>
                    <a:effectLst/>
                    <a:latin typeface="Arial" panose="020B0604020202020204" pitchFamily="34" charset="0"/>
                    <a:ea typeface="宋体" panose="02010600030101010101" pitchFamily="2" charset="-122"/>
                    <a:cs typeface="+mn-cs"/>
                  </a:rPr>
                  <a:t>f </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1" kern="1200">
                    <a:solidFill>
                      <a:schemeClr val="tx1"/>
                    </a:solidFill>
                    <a:effectLst/>
                    <a:latin typeface="Arial" panose="020B0604020202020204" pitchFamily="34" charset="0"/>
                    <a:ea typeface="宋体" panose="02010600030101010101" pitchFamily="2" charset="-122"/>
                    <a:cs typeface="+mn-cs"/>
                  </a:rPr>
                  <a:t>t</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来描述。与式（</a:t>
                </a:r>
                <a:r>
                  <a:rPr lang="en-US" altLang="zh-CN" sz="1200" kern="1200">
                    <a:solidFill>
                      <a:schemeClr val="tx1"/>
                    </a:solidFill>
                    <a:effectLst/>
                    <a:latin typeface="Arial" panose="020B0604020202020204" pitchFamily="34" charset="0"/>
                    <a:ea typeface="宋体" panose="02010600030101010101" pitchFamily="2" charset="-122"/>
                    <a:cs typeface="+mn-cs"/>
                  </a:rPr>
                  <a:t>4-27</a:t>
                </a:r>
                <a:r>
                  <a:rPr lang="zh-CN" altLang="zh-CN" sz="1200" kern="1200">
                    <a:solidFill>
                      <a:schemeClr val="tx1"/>
                    </a:solidFill>
                    <a:effectLst/>
                    <a:latin typeface="Arial" panose="020B0604020202020204" pitchFamily="34" charset="0"/>
                    <a:ea typeface="宋体" panose="02010600030101010101" pitchFamily="2" charset="-122"/>
                    <a:cs typeface="+mn-cs"/>
                  </a:rPr>
                  <a:t>）类似，外电场作用下新定态分布时单位体积中状态处在 </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d</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范围内的电子数可以表示为：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𝑑𝑛=2𝑓</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 𝑡)𝑑𝑘/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2𝜋)</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a:t>
                </a:r>
                <a:r>
                  <a:rPr lang="en-US" altLang="zh-CN" sz="1200" kern="1200">
                    <a:solidFill>
                      <a:schemeClr val="tx1"/>
                    </a:solidFill>
                    <a:effectLst/>
                    <a:latin typeface="Arial" panose="020B0604020202020204" pitchFamily="34" charset="0"/>
                    <a:ea typeface="宋体" panose="02010600030101010101" pitchFamily="2" charset="-122"/>
                    <a:cs typeface="+mn-cs"/>
                  </a:rPr>
                  <a:t> 	(4-29)</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总电流密度：</a:t>
                </a:r>
              </a:p>
              <a:p>
                <a:r>
                  <a:rPr lang="en-US" altLang="zh-CN" sz="1200" kern="1200">
                    <a:solidFill>
                      <a:schemeClr val="tx1"/>
                    </a:solidFill>
                    <a:effectLst/>
                    <a:latin typeface="Arial" panose="020B0604020202020204" pitchFamily="34" charset="0"/>
                    <a:ea typeface="宋体" panose="02010600030101010101" pitchFamily="2" charset="-122"/>
                    <a:cs typeface="+mn-cs"/>
                  </a:rPr>
                  <a:t>	  	(4-30)</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一旦确定了分布函数 </a:t>
                </a:r>
                <a:r>
                  <a:rPr lang="en-US" altLang="zh-CN" sz="1200" i="1" kern="1200">
                    <a:solidFill>
                      <a:schemeClr val="tx1"/>
                    </a:solidFill>
                    <a:effectLst/>
                    <a:latin typeface="Arial" panose="020B0604020202020204" pitchFamily="34" charset="0"/>
                    <a:ea typeface="宋体" panose="02010600030101010101" pitchFamily="2" charset="-122"/>
                    <a:cs typeface="+mn-cs"/>
                  </a:rPr>
                  <a:t>f </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t</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，就可以直接计算电流密度。这种通过非平衡情况下的分布函数来研究输运过程的方法称为分布函数法。</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61</a:t>
            </a:fld>
            <a:endParaRPr lang="en-US" altLang="zh-CN"/>
          </a:p>
        </p:txBody>
      </p:sp>
    </p:spTree>
    <p:extLst>
      <p:ext uri="{BB962C8B-B14F-4D97-AF65-F5344CB8AC3E}">
        <p14:creationId xmlns:p14="http://schemas.microsoft.com/office/powerpoint/2010/main" val="29558629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由</a:t>
                </a:r>
                <a:r>
                  <a:rPr lang="zh-CN" altLang="en-US" sz="1200" kern="1200" dirty="0">
                    <a:solidFill>
                      <a:schemeClr val="tx1"/>
                    </a:solidFill>
                    <a:effectLst/>
                    <a:latin typeface="Arial" panose="020B0604020202020204" pitchFamily="34" charset="0"/>
                    <a:ea typeface="宋体" panose="02010600030101010101" pitchFamily="2" charset="-122"/>
                    <a:cs typeface="+mn-cs"/>
                  </a:rPr>
                  <a:t>加速度定理</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可知，在外电场</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𝑬</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作用下，状态</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随时间的变化： </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𝑒𝐸</m:t>
                        </m:r>
                      </m:num>
                      <m:den>
                        <m:r>
                          <a:rPr lang="en-US" altLang="zh-CN" sz="1200" b="1" i="1" kern="1200">
                            <a:solidFill>
                              <a:schemeClr val="tx1"/>
                            </a:solidFill>
                            <a:effectLst/>
                            <a:latin typeface="Cambria Math" panose="02040503050406030204" pitchFamily="18" charset="0"/>
                            <a:ea typeface="宋体" panose="02010600030101010101" pitchFamily="2" charset="-122"/>
                            <a:cs typeface="+mn-cs"/>
                          </a:rPr>
                          <m:t>ℏ</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这时电子的态分布在</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空间以上述速度移动，打破了平衡时对于</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点的对称分布，从而形成电流。如图所示，在外电场力</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的作用下，</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的变化可以用费米球的偏心移动来描述。设外电场为</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𝑬</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，电子受到的电场力为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𝑒</m:t>
                    </m:r>
                    <m:r>
                      <a:rPr lang="zh-CN" altLang="en-US" sz="1200" b="1" i="1" kern="1200" smtClean="0">
                        <a:solidFill>
                          <a:schemeClr val="tx1"/>
                        </a:solidFill>
                        <a:latin typeface="Cambria Math" panose="02040503050406030204" pitchFamily="18" charset="0"/>
                        <a:ea typeface="宋体" panose="02010600030101010101" pitchFamily="2" charset="-122"/>
                        <a:cs typeface="+mn-cs"/>
                      </a:rPr>
                      <m:t>𝑬</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移动的距离则为：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smtClean="0">
                        <a:solidFill>
                          <a:schemeClr val="tx1"/>
                        </a:solidFill>
                        <a:effectLst/>
                        <a:latin typeface="Cambria Math" panose="02040503050406030204" pitchFamily="18" charset="0"/>
                        <a:ea typeface="Cambria Math" panose="02040503050406030204" pitchFamily="18" charset="0"/>
                        <a:cs typeface="+mn-cs"/>
                      </a:rPr>
                      <m:t>∆</m:t>
                    </m:r>
                    <m:r>
                      <m:rPr>
                        <m:sty m:val="p"/>
                      </m:rPr>
                      <a:rPr lang="en-US" altLang="zh-CN" sz="1200" i="1" kern="1200" smtClean="0">
                        <a:solidFill>
                          <a:schemeClr val="tx1"/>
                        </a:solidFill>
                        <a:effectLst/>
                        <a:latin typeface="Cambria Math" panose="02040503050406030204" pitchFamily="18" charset="0"/>
                        <a:ea typeface="Cambria Math" panose="02040503050406030204" pitchFamily="18" charset="0"/>
                        <a:cs typeface="+mn-cs"/>
                      </a:rPr>
                      <m:t>k</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zh-CN" altLang="en-US" sz="1200" b="0" i="1" kern="1200" smtClean="0">
                        <a:solidFill>
                          <a:schemeClr val="tx1"/>
                        </a:solidFill>
                        <a:effectLst/>
                        <a:latin typeface="Cambria Math" panose="02040503050406030204" pitchFamily="18" charset="0"/>
                        <a:ea typeface="Cambria Math" panose="02040503050406030204" pitchFamily="18" charset="0"/>
                        <a:cs typeface="+mn-cs"/>
                      </a:rPr>
                      <m:t>𝜏</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𝑒𝐸</m:t>
                        </m:r>
                      </m:num>
                      <m:den>
                        <m:r>
                          <a:rPr lang="en-US" altLang="zh-CN" sz="1200" b="1" i="1" kern="1200">
                            <a:solidFill>
                              <a:schemeClr val="tx1"/>
                            </a:solidFill>
                            <a:effectLst/>
                            <a:latin typeface="Cambria Math" panose="02040503050406030204" pitchFamily="18" charset="0"/>
                            <a:ea typeface="宋体" panose="02010600030101010101" pitchFamily="2" charset="-122"/>
                            <a:cs typeface="+mn-cs"/>
                          </a:rPr>
                          <m:t>ℏ</m:t>
                        </m:r>
                      </m:den>
                    </m:f>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按照上述的分析可知，电子在恒定电场持续作用下将被持续加速，导致费米球越来越偏心，从而电流会持续增加。</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很明显这个推论与欧姆定律相矛盾，欧姆定律要求电子在恒定的电场作用下具有恒定的平均速度，产生恒定的电流。这就表明导体中一定存在抵消外电场加速的作用。</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由式（</a:t>
                </a:r>
                <a:r>
                  <a:rPr lang="en-US" altLang="zh-CN" sz="1200" kern="1200">
                    <a:solidFill>
                      <a:schemeClr val="tx1"/>
                    </a:solidFill>
                    <a:effectLst/>
                    <a:latin typeface="Arial" panose="020B0604020202020204" pitchFamily="34" charset="0"/>
                    <a:ea typeface="宋体" panose="02010600030101010101" pitchFamily="2" charset="-122"/>
                    <a:cs typeface="+mn-cs"/>
                  </a:rPr>
                  <a:t>4-12</a:t>
                </a:r>
                <a:r>
                  <a:rPr lang="zh-CN" altLang="zh-CN" sz="1200" kern="1200">
                    <a:solidFill>
                      <a:schemeClr val="tx1"/>
                    </a:solidFill>
                    <a:effectLst/>
                    <a:latin typeface="Arial" panose="020B0604020202020204" pitchFamily="34" charset="0"/>
                    <a:ea typeface="宋体" panose="02010600030101010101" pitchFamily="2" charset="-122"/>
                    <a:cs typeface="+mn-cs"/>
                  </a:rPr>
                  <a:t>）可知，在外电场</a:t>
                </a:r>
                <a:r>
                  <a:rPr lang="en-US" altLang="zh-CN" sz="1200" b="1" i="1" kern="1200">
                    <a:solidFill>
                      <a:schemeClr val="tx1"/>
                    </a:solidFill>
                    <a:effectLst/>
                    <a:latin typeface="Arial" panose="020B0604020202020204" pitchFamily="34" charset="0"/>
                    <a:ea typeface="宋体" panose="02010600030101010101" pitchFamily="2" charset="-122"/>
                    <a:cs typeface="+mn-cs"/>
                  </a:rPr>
                  <a:t>E</a:t>
                </a:r>
                <a:r>
                  <a:rPr lang="zh-CN" altLang="zh-CN" sz="1200" kern="1200">
                    <a:solidFill>
                      <a:schemeClr val="tx1"/>
                    </a:solidFill>
                    <a:effectLst/>
                    <a:latin typeface="Arial" panose="020B0604020202020204" pitchFamily="34" charset="0"/>
                    <a:ea typeface="宋体" panose="02010600030101010101" pitchFamily="2" charset="-122"/>
                    <a:cs typeface="+mn-cs"/>
                  </a:rPr>
                  <a:t>作用下，状态</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随时间的变化： </a:t>
                </a:r>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pPr/>
                <a:r>
                  <a:rPr lang="en-US" altLang="zh-CN" sz="1200" kern="1200">
                    <a:solidFill>
                      <a:schemeClr val="tx1"/>
                    </a:solidFill>
                    <a:effectLst/>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𝑑𝑡=−𝑒𝐸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ℏ</a:t>
                </a:r>
                <a:r>
                  <a:rPr lang="en-US" altLang="zh-CN" sz="1200" kern="1200">
                    <a:solidFill>
                      <a:schemeClr val="tx1"/>
                    </a:solidFill>
                    <a:effectLst/>
                    <a:latin typeface="Arial" panose="020B0604020202020204" pitchFamily="34" charset="0"/>
                    <a:ea typeface="宋体" panose="02010600030101010101" pitchFamily="2" charset="-122"/>
                    <a:cs typeface="+mn-cs"/>
                  </a:rPr>
                  <a:t>		(4-31)</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这时电子的态分布在 </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空间以上述速度移动，打破了平衡时对于</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点的对称分布，从而形成电流。如图</a:t>
                </a:r>
                <a:r>
                  <a:rPr lang="en-US" altLang="zh-CN" sz="1200" kern="1200">
                    <a:solidFill>
                      <a:schemeClr val="tx1"/>
                    </a:solidFill>
                    <a:effectLst/>
                    <a:latin typeface="Arial" panose="020B0604020202020204" pitchFamily="34" charset="0"/>
                    <a:ea typeface="宋体" panose="02010600030101010101" pitchFamily="2" charset="-122"/>
                    <a:cs typeface="+mn-cs"/>
                  </a:rPr>
                  <a:t>4.12</a:t>
                </a:r>
                <a:r>
                  <a:rPr lang="zh-CN" altLang="zh-CN" sz="1200" kern="1200">
                    <a:solidFill>
                      <a:schemeClr val="tx1"/>
                    </a:solidFill>
                    <a:effectLst/>
                    <a:latin typeface="Arial" panose="020B0604020202020204" pitchFamily="34" charset="0"/>
                    <a:ea typeface="宋体" panose="02010600030101010101" pitchFamily="2" charset="-122"/>
                    <a:cs typeface="+mn-cs"/>
                  </a:rPr>
                  <a:t>所示，在外电场力</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的作用下，</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的变化可以用费米球的偏心移动来描述。设外电场为</a:t>
                </a:r>
                <a:r>
                  <a:rPr lang="en-US" altLang="zh-CN" sz="1200" b="1" i="1" kern="1200">
                    <a:solidFill>
                      <a:schemeClr val="tx1"/>
                    </a:solidFill>
                    <a:effectLst/>
                    <a:latin typeface="Arial" panose="020B0604020202020204" pitchFamily="34" charset="0"/>
                    <a:ea typeface="宋体" panose="02010600030101010101" pitchFamily="2" charset="-122"/>
                    <a:cs typeface="+mn-cs"/>
                  </a:rPr>
                  <a:t>E</a:t>
                </a:r>
                <a:r>
                  <a:rPr lang="zh-CN" altLang="zh-CN" sz="1200" kern="1200">
                    <a:solidFill>
                      <a:schemeClr val="tx1"/>
                    </a:solidFill>
                    <a:effectLst/>
                    <a:latin typeface="Arial" panose="020B0604020202020204" pitchFamily="34" charset="0"/>
                    <a:ea typeface="宋体" panose="02010600030101010101" pitchFamily="2" charset="-122"/>
                    <a:cs typeface="+mn-cs"/>
                  </a:rPr>
                  <a:t>，电子受到的电场力为</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移动的距离则为：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Cambria Math" panose="02040503050406030204" pitchFamily="18" charset="0"/>
                    <a:cs typeface="+mn-cs"/>
                  </a:rPr>
                  <a:t>∆k</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a:t>
                </a:r>
                <a:r>
                  <a:rPr lang="zh-CN" altLang="en-US" sz="1200" b="0" i="0" kern="1200">
                    <a:solidFill>
                      <a:schemeClr val="tx1"/>
                    </a:solidFill>
                    <a:effectLst/>
                    <a:latin typeface="Cambria Math" panose="02040503050406030204" pitchFamily="18" charset="0"/>
                    <a:ea typeface="Cambria Math" panose="02040503050406030204" pitchFamily="18" charset="0"/>
                    <a:cs typeface="+mn-cs"/>
                  </a:rPr>
                  <a:t>𝜏</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−𝑒𝐸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ℏ</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(4-32)</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按照上述的分析可知，电子在恒定电场持续作用下将被持续加速，导致费米球越来越偏心，从而电流会持续增加。很明显这个推论与欧姆定律相矛盾，欧姆定律要求电子在恒定的电场作用下具有恒定的平均速度，产生恒定的电流。这就表明导体中一定存在抵消外电场加速的作用。</a:t>
                </a:r>
              </a:p>
              <a:p>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62</a:t>
            </a:fld>
            <a:endParaRPr lang="en-US" altLang="zh-CN"/>
          </a:p>
        </p:txBody>
      </p:sp>
    </p:spTree>
    <p:extLst>
      <p:ext uri="{BB962C8B-B14F-4D97-AF65-F5344CB8AC3E}">
        <p14:creationId xmlns:p14="http://schemas.microsoft.com/office/powerpoint/2010/main" val="3237838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实际上，电子在电场作用下加速的同时，会因为碰撞失去定向速度。由于晶格振动等原因，电子不断地发生从一个状态 </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到另一个状态 </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的跃迁，这种运动状态的突变和分子运动论中一个分子遭受碰撞由速度 </a:t>
            </a:r>
            <a:r>
              <a:rPr lang="en-US" altLang="zh-CN" sz="1200" b="1" i="1" kern="1200">
                <a:solidFill>
                  <a:schemeClr val="tx1"/>
                </a:solidFill>
                <a:effectLst/>
                <a:latin typeface="Arial" panose="020B0604020202020204" pitchFamily="34" charset="0"/>
                <a:ea typeface="宋体" panose="02010600030101010101" pitchFamily="2" charset="-122"/>
                <a:cs typeface="+mn-cs"/>
              </a:rPr>
              <a:t>v</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变为另一速度</a:t>
            </a:r>
            <a:r>
              <a:rPr lang="en-US" altLang="zh-CN" sz="1200" b="1" i="1" kern="1200">
                <a:solidFill>
                  <a:schemeClr val="tx1"/>
                </a:solidFill>
                <a:effectLst/>
                <a:latin typeface="Arial" panose="020B0604020202020204" pitchFamily="34" charset="0"/>
                <a:ea typeface="宋体" panose="02010600030101010101" pitchFamily="2" charset="-122"/>
                <a:cs typeface="+mn-cs"/>
              </a:rPr>
              <a:t>v</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的情况非常相似。电子态的这种变化称为散射。</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63</a:t>
            </a:fld>
            <a:endParaRPr lang="en-US" altLang="zh-CN"/>
          </a:p>
        </p:txBody>
      </p:sp>
    </p:spTree>
    <p:extLst>
      <p:ext uri="{BB962C8B-B14F-4D97-AF65-F5344CB8AC3E}">
        <p14:creationId xmlns:p14="http://schemas.microsoft.com/office/powerpoint/2010/main" val="4069773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没有外电场时，散射使系统内的电子保持平衡分布，就如同气体分子由于碰撞保持麦氏分布一样。在有外电场作用时，费米球在外电场的作用下偏心程度不断增大，电子分布由平衡分布变成非平衡分布；而散射的效果抵消外电场加速，使费米球向后运动，偏心程度减小，由非平衡分布趋向平衡分布。两种作用综合的结果，使费米球保持了一定的偏心度，即电子具有一定的速度</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电子分布达到了恒定的非平衡定态分布。</a:t>
            </a:r>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64</a:t>
            </a:fld>
            <a:endParaRPr lang="en-US" altLang="zh-CN"/>
          </a:p>
        </p:txBody>
      </p:sp>
    </p:spTree>
    <p:extLst>
      <p:ext uri="{BB962C8B-B14F-4D97-AF65-F5344CB8AC3E}">
        <p14:creationId xmlns:p14="http://schemas.microsoft.com/office/powerpoint/2010/main" val="1539040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所以引起分布函数 </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𝑓</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随时间的变化的因素主要来自两方面。一是电子在外电场作用下的加速运动，这是属于破坏平衡的因素。由这个加速运动引起分布函数</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𝑓</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的变化称为漂移变化，表示为：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den>
                            </m:f>
                          </m:e>
                        </m:d>
                      </m:e>
                      <m:sub>
                        <m:r>
                          <a:rPr lang="zh-CN" altLang="zh-CN" sz="1200" i="1" kern="1200">
                            <a:solidFill>
                              <a:schemeClr val="tx1"/>
                            </a:solidFill>
                            <a:effectLst/>
                            <a:latin typeface="Cambria Math" panose="02040503050406030204" pitchFamily="18" charset="0"/>
                            <a:ea typeface="宋体" panose="02010600030101010101" pitchFamily="2" charset="-122"/>
                            <a:cs typeface="+mn-cs"/>
                          </a:rPr>
                          <m:t>漂移</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另一个因素是由于电子的散射而引起分布函数的变化，它是建立或恢复平衡的因素，引起分布函数的变化称为碰撞变化：</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den>
                            </m:f>
                          </m:e>
                        </m:d>
                      </m:e>
                      <m:sub>
                        <m:r>
                          <a:rPr lang="zh-CN" altLang="zh-CN" sz="1200" i="1" kern="1200">
                            <a:solidFill>
                              <a:schemeClr val="tx1"/>
                            </a:solidFill>
                            <a:effectLst/>
                            <a:latin typeface="Cambria Math" panose="02040503050406030204" pitchFamily="18" charset="0"/>
                            <a:ea typeface="宋体" panose="02010600030101010101" pitchFamily="2" charset="-122"/>
                            <a:cs typeface="+mn-cs"/>
                          </a:rPr>
                          <m:t>碰撞</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当体系达到稳定时，有：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den>
                            </m:f>
                          </m:e>
                        </m:d>
                      </m:e>
                      <m:sub>
                        <m:r>
                          <a:rPr lang="zh-CN" altLang="zh-CN" sz="1200" i="1" kern="1200">
                            <a:solidFill>
                              <a:schemeClr val="tx1"/>
                            </a:solidFill>
                            <a:effectLst/>
                            <a:latin typeface="Cambria Math" panose="02040503050406030204" pitchFamily="18" charset="0"/>
                            <a:ea typeface="宋体" panose="02010600030101010101" pitchFamily="2" charset="-122"/>
                            <a:cs typeface="+mn-cs"/>
                          </a:rPr>
                          <m:t>漂移</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den>
                            </m:f>
                          </m:e>
                        </m:d>
                      </m:e>
                      <m:sub>
                        <m:r>
                          <a:rPr lang="zh-CN" altLang="zh-CN" sz="1200" i="1" kern="1200">
                            <a:solidFill>
                              <a:schemeClr val="tx1"/>
                            </a:solidFill>
                            <a:effectLst/>
                            <a:latin typeface="Cambria Math" panose="02040503050406030204" pitchFamily="18" charset="0"/>
                            <a:ea typeface="宋体" panose="02010600030101010101" pitchFamily="2" charset="-122"/>
                            <a:cs typeface="+mn-cs"/>
                          </a:rPr>
                          <m:t>碰撞</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上</a:t>
                </a:r>
                <a:r>
                  <a:rPr lang="zh-CN" altLang="zh-CN" sz="1200" kern="1200" dirty="0">
                    <a:solidFill>
                      <a:schemeClr val="tx1"/>
                    </a:solidFill>
                    <a:effectLst/>
                    <a:latin typeface="Arial" panose="020B0604020202020204" pitchFamily="34" charset="0"/>
                    <a:ea typeface="宋体" panose="02010600030101010101" pitchFamily="2" charset="-122"/>
                    <a:cs typeface="+mn-cs"/>
                  </a:rPr>
                  <a:t>式称为玻尔兹曼方程，这是一个关于分布函数</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𝑓</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的微分方程，描述了在外电场作用下晶体中电子的输运过程。</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所以引起分布函数 </a:t>
                </a:r>
                <a:r>
                  <a:rPr lang="en-US" altLang="zh-CN" sz="1200" i="1" kern="1200">
                    <a:solidFill>
                      <a:schemeClr val="tx1"/>
                    </a:solidFill>
                    <a:effectLst/>
                    <a:latin typeface="Arial" panose="020B0604020202020204" pitchFamily="34" charset="0"/>
                    <a:ea typeface="宋体" panose="02010600030101010101" pitchFamily="2" charset="-122"/>
                    <a:cs typeface="+mn-cs"/>
                  </a:rPr>
                  <a:t>f </a:t>
                </a:r>
                <a:r>
                  <a:rPr lang="zh-CN" altLang="zh-CN" sz="1200" kern="1200">
                    <a:solidFill>
                      <a:schemeClr val="tx1"/>
                    </a:solidFill>
                    <a:effectLst/>
                    <a:latin typeface="Arial" panose="020B0604020202020204" pitchFamily="34" charset="0"/>
                    <a:ea typeface="宋体" panose="02010600030101010101" pitchFamily="2" charset="-122"/>
                    <a:cs typeface="+mn-cs"/>
                  </a:rPr>
                  <a:t>随时间的变化的因素主要来自两方面。一是电子在外电场作用下的加速运动，这是属于破坏平衡的因素。由这个加速运动引起分布函数</a:t>
                </a:r>
                <a:r>
                  <a:rPr lang="en-US" altLang="zh-CN" sz="1200" i="1" kern="1200">
                    <a:solidFill>
                      <a:schemeClr val="tx1"/>
                    </a:solidFill>
                    <a:effectLst/>
                    <a:latin typeface="Arial" panose="020B0604020202020204" pitchFamily="34" charset="0"/>
                    <a:ea typeface="宋体" panose="02010600030101010101" pitchFamily="2" charset="-122"/>
                    <a:cs typeface="+mn-cs"/>
                  </a:rPr>
                  <a:t>f</a:t>
                </a:r>
                <a:r>
                  <a:rPr lang="zh-CN" altLang="zh-CN" sz="1200" kern="1200">
                    <a:solidFill>
                      <a:schemeClr val="tx1"/>
                    </a:solidFill>
                    <a:effectLst/>
                    <a:latin typeface="Arial" panose="020B0604020202020204" pitchFamily="34" charset="0"/>
                    <a:ea typeface="宋体" panose="02010600030101010101" pitchFamily="2" charset="-122"/>
                    <a:cs typeface="+mn-cs"/>
                  </a:rPr>
                  <a:t>的变化称为漂移变化，表示为：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𝜕𝑓(𝑘,𝑡)</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𝜕𝑡)</a:t>
                </a:r>
                <a:r>
                  <a:rPr lang="zh-CN" altLang="zh-CN" sz="1200" i="0" kern="1200">
                    <a:solidFill>
                      <a:schemeClr val="tx1"/>
                    </a:solidFill>
                    <a:effectLst/>
                    <a:latin typeface="Arial" panose="020B0604020202020204" pitchFamily="34" charset="0"/>
                    <a:ea typeface="宋体" panose="02010600030101010101" pitchFamily="2" charset="-122"/>
                    <a:cs typeface="+mn-cs"/>
                  </a:rPr>
                  <a:t>_漂移</a:t>
                </a:r>
                <a:r>
                  <a:rPr lang="en-US" altLang="zh-CN" sz="1200" kern="1200">
                    <a:solidFill>
                      <a:schemeClr val="tx1"/>
                    </a:solidFill>
                    <a:effectLst/>
                    <a:latin typeface="Arial" panose="020B0604020202020204" pitchFamily="34" charset="0"/>
                    <a:ea typeface="宋体" panose="02010600030101010101" pitchFamily="2" charset="-122"/>
                    <a:cs typeface="+mn-cs"/>
                  </a:rPr>
                  <a:t> 	(4-33)</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另一个因素是由于电子的散射而引起分布函数的变化，它是建立或恢复平衡的因素，引起分布函数的变化称为碰撞变化：</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𝜕𝑓(𝑘,𝑡)</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𝜕𝑡)</a:t>
                </a:r>
                <a:r>
                  <a:rPr lang="zh-CN" altLang="zh-CN" sz="1200" i="0" kern="1200">
                    <a:solidFill>
                      <a:schemeClr val="tx1"/>
                    </a:solidFill>
                    <a:effectLst/>
                    <a:latin typeface="Arial" panose="020B0604020202020204" pitchFamily="34" charset="0"/>
                    <a:ea typeface="宋体" panose="02010600030101010101" pitchFamily="2" charset="-122"/>
                    <a:cs typeface="+mn-cs"/>
                  </a:rPr>
                  <a:t>_碰撞</a:t>
                </a:r>
                <a:r>
                  <a:rPr lang="en-US" altLang="zh-CN" sz="1200" kern="1200">
                    <a:solidFill>
                      <a:schemeClr val="tx1"/>
                    </a:solidFill>
                    <a:effectLst/>
                    <a:latin typeface="Arial" panose="020B0604020202020204" pitchFamily="34" charset="0"/>
                    <a:ea typeface="宋体" panose="02010600030101010101" pitchFamily="2" charset="-122"/>
                    <a:cs typeface="+mn-cs"/>
                  </a:rPr>
                  <a:t> 	(4-34)</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当体系达到稳定时，有：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𝑑𝑓(𝑘,𝑡)</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𝜕𝑓(𝑘,𝑡)</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𝜕𝑡)</a:t>
                </a:r>
                <a:r>
                  <a:rPr lang="zh-CN" altLang="zh-CN" sz="1200" i="0" kern="1200">
                    <a:solidFill>
                      <a:schemeClr val="tx1"/>
                    </a:solidFill>
                    <a:effectLst/>
                    <a:latin typeface="Arial" panose="020B0604020202020204" pitchFamily="34" charset="0"/>
                    <a:ea typeface="宋体" panose="02010600030101010101" pitchFamily="2" charset="-122"/>
                    <a:cs typeface="+mn-cs"/>
                  </a:rPr>
                  <a:t>_漂移</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𝜕𝑓(𝑘,𝑡)</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𝜕𝑡)</a:t>
                </a:r>
                <a:r>
                  <a:rPr lang="zh-CN" altLang="zh-CN" sz="1200" i="0" kern="1200">
                    <a:solidFill>
                      <a:schemeClr val="tx1"/>
                    </a:solidFill>
                    <a:effectLst/>
                    <a:latin typeface="Arial" panose="020B0604020202020204" pitchFamily="34" charset="0"/>
                    <a:ea typeface="宋体" panose="02010600030101010101" pitchFamily="2" charset="-122"/>
                    <a:cs typeface="+mn-cs"/>
                  </a:rPr>
                  <a:t>_碰撞</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en-US" altLang="zh-CN" sz="1200" kern="1200">
                    <a:solidFill>
                      <a:schemeClr val="tx1"/>
                    </a:solidFill>
                    <a:effectLst/>
                    <a:latin typeface="Arial" panose="020B0604020202020204" pitchFamily="34" charset="0"/>
                    <a:ea typeface="宋体" panose="02010600030101010101" pitchFamily="2" charset="-122"/>
                    <a:cs typeface="+mn-cs"/>
                  </a:rPr>
                  <a:t> 	(4-35)</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式（</a:t>
                </a:r>
                <a:r>
                  <a:rPr lang="en-US" altLang="zh-CN" sz="1200" kern="1200">
                    <a:solidFill>
                      <a:schemeClr val="tx1"/>
                    </a:solidFill>
                    <a:effectLst/>
                    <a:latin typeface="Arial" panose="020B0604020202020204" pitchFamily="34" charset="0"/>
                    <a:ea typeface="宋体" panose="02010600030101010101" pitchFamily="2" charset="-122"/>
                    <a:cs typeface="+mn-cs"/>
                  </a:rPr>
                  <a:t>4-35</a:t>
                </a:r>
                <a:r>
                  <a:rPr lang="zh-CN" altLang="zh-CN" sz="1200" kern="1200">
                    <a:solidFill>
                      <a:schemeClr val="tx1"/>
                    </a:solidFill>
                    <a:effectLst/>
                    <a:latin typeface="Arial" panose="020B0604020202020204" pitchFamily="34" charset="0"/>
                    <a:ea typeface="宋体" panose="02010600030101010101" pitchFamily="2" charset="-122"/>
                    <a:cs typeface="+mn-cs"/>
                  </a:rPr>
                  <a:t>）称为玻尔兹曼方程，这是一个关于分布函数</a:t>
                </a:r>
                <a:r>
                  <a:rPr lang="en-US" altLang="zh-CN" sz="1200" i="1" kern="1200">
                    <a:solidFill>
                      <a:schemeClr val="tx1"/>
                    </a:solidFill>
                    <a:effectLst/>
                    <a:latin typeface="Arial" panose="020B0604020202020204" pitchFamily="34" charset="0"/>
                    <a:ea typeface="宋体" panose="02010600030101010101" pitchFamily="2" charset="-122"/>
                    <a:cs typeface="+mn-cs"/>
                  </a:rPr>
                  <a:t>f</a:t>
                </a:r>
                <a:r>
                  <a:rPr lang="zh-CN" altLang="zh-CN" sz="1200" kern="1200">
                    <a:solidFill>
                      <a:schemeClr val="tx1"/>
                    </a:solidFill>
                    <a:effectLst/>
                    <a:latin typeface="Arial" panose="020B0604020202020204" pitchFamily="34" charset="0"/>
                    <a:ea typeface="宋体" panose="02010600030101010101" pitchFamily="2" charset="-122"/>
                    <a:cs typeface="+mn-cs"/>
                  </a:rPr>
                  <a:t>的微分方程，描述了在外电场作用下晶体中电子的输运过程。</a:t>
                </a:r>
              </a:p>
              <a:p>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65</a:t>
            </a:fld>
            <a:endParaRPr lang="en-US" altLang="zh-CN"/>
          </a:p>
        </p:txBody>
      </p:sp>
    </p:spTree>
    <p:extLst>
      <p:ext uri="{BB962C8B-B14F-4D97-AF65-F5344CB8AC3E}">
        <p14:creationId xmlns:p14="http://schemas.microsoft.com/office/powerpoint/2010/main" val="204226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把式中的</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𝑓</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𝑡</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看成是</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空间中流体的密度，</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𝑑𝑘</m:t>
                        </m:r>
                      </m:num>
                      <m:den>
                        <m:r>
                          <a:rPr lang="zh-CN" altLang="en-US" sz="1200" i="1" kern="1200">
                            <a:solidFill>
                              <a:schemeClr val="tx1"/>
                            </a:solidFill>
                            <a:latin typeface="Cambria Math" panose="02040503050406030204" pitchFamily="18" charset="0"/>
                            <a:ea typeface="宋体" panose="02010600030101010101" pitchFamily="2" charset="-122"/>
                            <a:cs typeface="+mn-cs"/>
                          </a:rPr>
                          <m:t>𝑑𝑡</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便是流体各点的流速，根据流体力学的连续性原理可知：</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e>
                        </m:d>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𝑑𝑘</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𝑑𝑡</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具体到定态导电问题，以一根均匀导线内的情形为例来分析，漂移变化：</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sSubPr>
                      <m:e>
                        <m:d>
                          <m:dPr>
                            <m:begChr m:val="["/>
                            <m:endChr m:val="]"/>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dPr>
                          <m:e>
                            <m:f>
                              <m:f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fPr>
                              <m:num>
                                <m:r>
                                  <a:rPr lang="zh-CN" altLang="en-US" sz="1200" i="1" kern="1200" smtClean="0">
                                    <a:solidFill>
                                      <a:schemeClr val="tx1"/>
                                    </a:solidFill>
                                    <a:effectLst/>
                                    <a:latin typeface="Cambria Math" panose="02040503050406030204" pitchFamily="18" charset="0"/>
                                    <a:ea typeface="宋体" panose="02010600030101010101" pitchFamily="2" charset="-122"/>
                                    <a:cs typeface="+mn-cs"/>
                                  </a:rPr>
                                  <m:t>𝜗</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𝑓</m:t>
                                </m:r>
                                <m:d>
                                  <m:d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dPr>
                                  <m:e>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𝑡</m:t>
                                    </m:r>
                                  </m:e>
                                </m:d>
                              </m:num>
                              <m:den>
                                <m:r>
                                  <a:rPr lang="zh-CN" altLang="en-US" sz="1200" i="1" kern="1200" smtClean="0">
                                    <a:solidFill>
                                      <a:schemeClr val="tx1"/>
                                    </a:solidFill>
                                    <a:effectLst/>
                                    <a:latin typeface="Cambria Math" panose="02040503050406030204" pitchFamily="18" charset="0"/>
                                    <a:ea typeface="宋体" panose="02010600030101010101" pitchFamily="2" charset="-122"/>
                                    <a:cs typeface="+mn-cs"/>
                                  </a:rPr>
                                  <m:t>𝜗</m:t>
                                </m:r>
                                <m:r>
                                  <m:rPr>
                                    <m:sty m:val="p"/>
                                  </m:rP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t</m:t>
                                </m:r>
                              </m:den>
                            </m:f>
                          </m:e>
                        </m:d>
                      </m:e>
                      <m:sub>
                        <m:r>
                          <a:rPr lang="zh-CN" altLang="en-US" sz="1200" b="0" i="1" kern="1200" smtClean="0">
                            <a:solidFill>
                              <a:schemeClr val="tx1"/>
                            </a:solidFill>
                            <a:effectLst/>
                            <a:latin typeface="Cambria Math" panose="02040503050406030204" pitchFamily="18" charset="0"/>
                            <a:ea typeface="宋体" panose="02010600030101010101" pitchFamily="2" charset="-122"/>
                            <a:cs typeface="+mn-cs"/>
                          </a:rPr>
                          <m:t>漂移</m:t>
                        </m:r>
                      </m:sub>
                    </m:s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f>
                      <m:f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fPr>
                      <m:num>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𝑒𝐸</m:t>
                        </m:r>
                      </m:num>
                      <m:den>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ℏ</m:t>
                        </m:r>
                      </m:den>
                    </m:f>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把式（</a:t>
                </a:r>
                <a:r>
                  <a:rPr lang="en-US" altLang="zh-CN" sz="1200" kern="1200">
                    <a:solidFill>
                      <a:schemeClr val="tx1"/>
                    </a:solidFill>
                    <a:effectLst/>
                    <a:latin typeface="Arial" panose="020B0604020202020204" pitchFamily="34" charset="0"/>
                    <a:ea typeface="宋体" panose="02010600030101010101" pitchFamily="2" charset="-122"/>
                    <a:cs typeface="+mn-cs"/>
                  </a:rPr>
                  <a:t>4-30</a:t>
                </a:r>
                <a:r>
                  <a:rPr lang="zh-CN" altLang="zh-CN" sz="1200" kern="1200">
                    <a:solidFill>
                      <a:schemeClr val="tx1"/>
                    </a:solidFill>
                    <a:effectLst/>
                    <a:latin typeface="Arial" panose="020B0604020202020204" pitchFamily="34" charset="0"/>
                    <a:ea typeface="宋体" panose="02010600030101010101" pitchFamily="2" charset="-122"/>
                    <a:cs typeface="+mn-cs"/>
                  </a:rPr>
                  <a:t>）中的</a:t>
                </a:r>
                <a:r>
                  <a:rPr lang="en-US" altLang="zh-CN" sz="1200" i="1" kern="1200">
                    <a:solidFill>
                      <a:schemeClr val="tx1"/>
                    </a:solidFill>
                    <a:effectLst/>
                    <a:latin typeface="Arial" panose="020B0604020202020204" pitchFamily="34" charset="0"/>
                    <a:ea typeface="宋体" panose="02010600030101010101" pitchFamily="2" charset="-122"/>
                    <a:cs typeface="+mn-cs"/>
                  </a:rPr>
                  <a:t>f</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1" kern="1200">
                    <a:solidFill>
                      <a:schemeClr val="tx1"/>
                    </a:solidFill>
                    <a:effectLst/>
                    <a:latin typeface="Arial" panose="020B0604020202020204" pitchFamily="34" charset="0"/>
                    <a:ea typeface="宋体" panose="02010600030101010101" pitchFamily="2" charset="-122"/>
                    <a:cs typeface="+mn-cs"/>
                  </a:rPr>
                  <a:t>t</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看成是</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空间中流体的密度，</a:t>
                </a:r>
                <a:r>
                  <a:rPr lang="en-US" altLang="zh-CN" sz="1200" i="1" kern="1200">
                    <a:solidFill>
                      <a:schemeClr val="tx1"/>
                    </a:solidFill>
                    <a:effectLst/>
                    <a:latin typeface="Arial" panose="020B0604020202020204" pitchFamily="34" charset="0"/>
                    <a:ea typeface="宋体" panose="02010600030101010101" pitchFamily="2" charset="-122"/>
                    <a:cs typeface="+mn-cs"/>
                  </a:rPr>
                  <a:t>d</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1" kern="1200">
                    <a:solidFill>
                      <a:schemeClr val="tx1"/>
                    </a:solidFill>
                    <a:effectLst/>
                    <a:latin typeface="Arial" panose="020B0604020202020204" pitchFamily="34" charset="0"/>
                    <a:ea typeface="宋体" panose="02010600030101010101" pitchFamily="2" charset="-122"/>
                    <a:cs typeface="+mn-cs"/>
                  </a:rPr>
                  <a:t>dt</a:t>
                </a:r>
                <a:r>
                  <a:rPr lang="zh-CN" altLang="zh-CN" sz="1200" kern="1200">
                    <a:solidFill>
                      <a:schemeClr val="tx1"/>
                    </a:solidFill>
                    <a:effectLst/>
                    <a:latin typeface="Arial" panose="020B0604020202020204" pitchFamily="34" charset="0"/>
                    <a:ea typeface="宋体" panose="02010600030101010101" pitchFamily="2" charset="-122"/>
                    <a:cs typeface="+mn-cs"/>
                  </a:rPr>
                  <a:t>便是流体各点的流速，根据流体力学的连续性原理可知：</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𝜕𝑓</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𝑘,𝑡)</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𝜕𝑡=−𝑑𝑘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𝑑𝑡⋅𝛻</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 𝑓</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𝑘,𝑡)</a:t>
                </a:r>
                <a:r>
                  <a:rPr lang="en-US" altLang="zh-CN" sz="1200" kern="1200">
                    <a:solidFill>
                      <a:schemeClr val="tx1"/>
                    </a:solidFill>
                    <a:effectLst/>
                    <a:latin typeface="Arial" panose="020B0604020202020204" pitchFamily="34" charset="0"/>
                    <a:ea typeface="宋体" panose="02010600030101010101" pitchFamily="2" charset="-122"/>
                    <a:cs typeface="+mn-cs"/>
                  </a:rPr>
                  <a:t> 	(4-36)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具体到定态导电问题，以一根均匀导线内的情形为例来分析，由式（</a:t>
                </a:r>
                <a:r>
                  <a:rPr lang="en-US" altLang="zh-CN" sz="1200" kern="1200">
                    <a:solidFill>
                      <a:schemeClr val="tx1"/>
                    </a:solidFill>
                    <a:effectLst/>
                    <a:latin typeface="Arial" panose="020B0604020202020204" pitchFamily="34" charset="0"/>
                    <a:ea typeface="宋体" panose="02010600030101010101" pitchFamily="2" charset="-122"/>
                    <a:cs typeface="+mn-cs"/>
                  </a:rPr>
                  <a:t>4-31</a:t>
                </a:r>
                <a:r>
                  <a:rPr lang="zh-CN" altLang="zh-CN" sz="1200" kern="1200">
                    <a:solidFill>
                      <a:schemeClr val="tx1"/>
                    </a:solidFill>
                    <a:effectLst/>
                    <a:latin typeface="Arial" panose="020B0604020202020204" pitchFamily="34" charset="0"/>
                    <a:ea typeface="宋体" panose="02010600030101010101" pitchFamily="2" charset="-122"/>
                    <a:cs typeface="+mn-cs"/>
                  </a:rPr>
                  <a:t>）可知，式（</a:t>
                </a:r>
                <a:r>
                  <a:rPr lang="en-US" altLang="zh-CN" sz="1200" kern="1200">
                    <a:solidFill>
                      <a:schemeClr val="tx1"/>
                    </a:solidFill>
                    <a:effectLst/>
                    <a:latin typeface="Arial" panose="020B0604020202020204" pitchFamily="34" charset="0"/>
                    <a:ea typeface="宋体" panose="02010600030101010101" pitchFamily="2" charset="-122"/>
                    <a:cs typeface="+mn-cs"/>
                  </a:rPr>
                  <a:t>4-33</a:t>
                </a:r>
                <a:r>
                  <a:rPr lang="zh-CN" altLang="zh-CN" sz="1200" kern="1200">
                    <a:solidFill>
                      <a:schemeClr val="tx1"/>
                    </a:solidFill>
                    <a:effectLst/>
                    <a:latin typeface="Arial" panose="020B0604020202020204" pitchFamily="34" charset="0"/>
                    <a:ea typeface="宋体" panose="02010600030101010101" pitchFamily="2" charset="-122"/>
                    <a:cs typeface="+mn-cs"/>
                  </a:rPr>
                  <a:t>）的漂移变化：</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a:t>
                </a:r>
                <a:r>
                  <a:rPr lang="zh-CN" altLang="en-US" sz="1200" i="0" kern="1200">
                    <a:solidFill>
                      <a:schemeClr val="tx1"/>
                    </a:solidFill>
                    <a:effectLst/>
                    <a:latin typeface="Cambria Math" panose="02040503050406030204" pitchFamily="18" charset="0"/>
                    <a:ea typeface="宋体" panose="02010600030101010101" pitchFamily="2" charset="-122"/>
                    <a:cs typeface="+mn-cs"/>
                  </a:rPr>
                  <a:t>𝜗</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𝑓(𝑘,𝑡)/</a:t>
                </a:r>
                <a:r>
                  <a:rPr lang="zh-CN" altLang="en-US" sz="1200" i="0" kern="1200">
                    <a:solidFill>
                      <a:schemeClr val="tx1"/>
                    </a:solidFill>
                    <a:effectLst/>
                    <a:latin typeface="Cambria Math" panose="02040503050406030204" pitchFamily="18" charset="0"/>
                    <a:ea typeface="宋体" panose="02010600030101010101" pitchFamily="2" charset="-122"/>
                    <a:cs typeface="+mn-cs"/>
                  </a:rPr>
                  <a:t>𝜗</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t]_</a:t>
                </a:r>
                <a:r>
                  <a:rPr lang="zh-CN" altLang="en-US" sz="1200" b="0" i="0" kern="1200">
                    <a:solidFill>
                      <a:schemeClr val="tx1"/>
                    </a:solidFill>
                    <a:effectLst/>
                    <a:latin typeface="Cambria Math" panose="02040503050406030204" pitchFamily="18" charset="0"/>
                    <a:ea typeface="宋体" panose="02010600030101010101" pitchFamily="2" charset="-122"/>
                    <a:cs typeface="+mn-cs"/>
                  </a:rPr>
                  <a:t>漂移</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=𝑒𝐸/</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ℏ</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 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𝑘,𝑡)</a:t>
                </a:r>
                <a:r>
                  <a:rPr lang="en-US" altLang="zh-CN" sz="1200" kern="1200">
                    <a:solidFill>
                      <a:schemeClr val="tx1"/>
                    </a:solidFill>
                    <a:effectLst/>
                    <a:latin typeface="Arial" panose="020B0604020202020204" pitchFamily="34" charset="0"/>
                    <a:ea typeface="宋体" panose="02010600030101010101" pitchFamily="2" charset="-122"/>
                    <a:cs typeface="+mn-cs"/>
                  </a:rPr>
                  <a:t>	(4-37)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66</a:t>
            </a:fld>
            <a:endParaRPr lang="en-US" altLang="zh-CN"/>
          </a:p>
        </p:txBody>
      </p:sp>
    </p:spTree>
    <p:extLst>
      <p:ext uri="{BB962C8B-B14F-4D97-AF65-F5344CB8AC3E}">
        <p14:creationId xmlns:p14="http://schemas.microsoft.com/office/powerpoint/2010/main" val="30340312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再来考虑由于碰撞散射引起电子状态的变化，设</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𝑑𝑡</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时间内从其它状态跃迁到 </a:t>
                </a:r>
                <a14:m>
                  <m:oMath xmlns:m="http://schemas.openxmlformats.org/officeDocument/2006/math">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态的几率为</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𝑏</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，从 </a:t>
                </a:r>
                <a14:m>
                  <m:oMath xmlns:m="http://schemas.openxmlformats.org/officeDocument/2006/math">
                    <m:r>
                      <a:rPr lang="en-US" altLang="zh-CN"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态跃迁走的几率为</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再来考虑由于碰撞散射引起电子状态的变化，设</a:t>
                </a:r>
                <a:r>
                  <a:rPr lang="zh-CN" altLang="en-US" sz="1200" i="0" kern="1200">
                    <a:solidFill>
                      <a:schemeClr val="tx1"/>
                    </a:solidFill>
                    <a:latin typeface="Arial" panose="020B0604020202020204" pitchFamily="34" charset="0"/>
                    <a:ea typeface="宋体" panose="02010600030101010101" pitchFamily="2" charset="-122"/>
                    <a:cs typeface="+mn-cs"/>
                  </a:rPr>
                  <a:t>𝑑𝑡</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时间内从其它状态跃迁到 </a:t>
                </a:r>
                <a:r>
                  <a:rPr lang="en-US" altLang="zh-CN" sz="1200" b="1" i="0" kern="1200">
                    <a:solidFill>
                      <a:schemeClr val="tx1"/>
                    </a:solidFill>
                    <a:latin typeface="Cambria Math" panose="02040503050406030204" pitchFamily="18" charset="0"/>
                    <a:ea typeface="宋体" panose="02010600030101010101" pitchFamily="2" charset="-122"/>
                    <a:cs typeface="+mn-cs"/>
                  </a:rPr>
                  <a:t>𝒌</a:t>
                </a:r>
                <a:r>
                  <a:rPr lang="zh-CN" altLang="zh-CN" sz="1200" kern="1200" dirty="0">
                    <a:solidFill>
                      <a:schemeClr val="tx1"/>
                    </a:solidFill>
                    <a:effectLst/>
                    <a:latin typeface="Arial" panose="020B0604020202020204" pitchFamily="34" charset="0"/>
                    <a:ea typeface="宋体" panose="02010600030101010101" pitchFamily="2" charset="-122"/>
                    <a:cs typeface="+mn-cs"/>
                  </a:rPr>
                  <a:t>态的几率为</a:t>
                </a:r>
                <a:r>
                  <a:rPr lang="en-US" altLang="zh-CN" sz="1200" b="0" i="0" kern="1200">
                    <a:solidFill>
                      <a:schemeClr val="tx1"/>
                    </a:solidFill>
                    <a:latin typeface="Cambria Math" panose="02040503050406030204" pitchFamily="18" charset="0"/>
                    <a:ea typeface="宋体" panose="02010600030101010101" pitchFamily="2" charset="-122"/>
                    <a:cs typeface="+mn-cs"/>
                  </a:rPr>
                  <a:t>𝑏</a:t>
                </a:r>
                <a:r>
                  <a:rPr lang="zh-CN" altLang="zh-CN" sz="1200" kern="1200" dirty="0">
                    <a:solidFill>
                      <a:schemeClr val="tx1"/>
                    </a:solidFill>
                    <a:effectLst/>
                    <a:latin typeface="Arial" panose="020B0604020202020204" pitchFamily="34" charset="0"/>
                    <a:ea typeface="宋体" panose="02010600030101010101" pitchFamily="2" charset="-122"/>
                    <a:cs typeface="+mn-cs"/>
                  </a:rPr>
                  <a:t>，从 </a:t>
                </a:r>
                <a:r>
                  <a:rPr lang="en-US" altLang="zh-CN" sz="1200" b="1" i="0" kern="1200">
                    <a:solidFill>
                      <a:schemeClr val="tx1"/>
                    </a:solidFill>
                    <a:latin typeface="Cambria Math" panose="02040503050406030204" pitchFamily="18" charset="0"/>
                    <a:ea typeface="宋体" panose="02010600030101010101" pitchFamily="2" charset="-122"/>
                    <a:cs typeface="+mn-cs"/>
                  </a:rPr>
                  <a:t>𝒌</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态跃迁走的几率为</a:t>
                </a:r>
                <a:r>
                  <a:rPr lang="en-US" altLang="zh-CN" sz="1200" b="0" i="0" kern="1200">
                    <a:solidFill>
                      <a:schemeClr val="tx1"/>
                    </a:solidFill>
                    <a:latin typeface="Cambria Math" panose="02040503050406030204" pitchFamily="18" charset="0"/>
                    <a:ea typeface="宋体" panose="02010600030101010101" pitchFamily="2" charset="-122"/>
                    <a:cs typeface="+mn-cs"/>
                  </a:rPr>
                  <a:t>𝑎</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67</a:t>
            </a:fld>
            <a:endParaRPr lang="en-US" altLang="zh-CN"/>
          </a:p>
        </p:txBody>
      </p:sp>
    </p:spTree>
    <p:extLst>
      <p:ext uri="{BB962C8B-B14F-4D97-AF65-F5344CB8AC3E}">
        <p14:creationId xmlns:p14="http://schemas.microsoft.com/office/powerpoint/2010/main" val="27169466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则分布函数</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𝑓</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的变化率有： </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den>
                            </m:f>
                          </m:e>
                        </m:d>
                      </m:e>
                      <m:sub>
                        <m:r>
                          <a:rPr lang="zh-CN" altLang="zh-CN" sz="1200" i="1" kern="1200">
                            <a:solidFill>
                              <a:schemeClr val="tx1"/>
                            </a:solidFill>
                            <a:effectLst/>
                            <a:latin typeface="Cambria Math" panose="02040503050406030204" pitchFamily="18" charset="0"/>
                            <a:ea typeface="宋体" panose="02010600030101010101" pitchFamily="2" charset="-122"/>
                            <a:cs typeface="+mn-cs"/>
                          </a:rPr>
                          <m:t>碰撞</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𝑏</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d>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𝜏</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是系统恢复平衡的弛豫时间。对于一个不平衡的系统：</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d>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在碰撞散射作用下恢复平衡的过程：</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d>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𝜏</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den>
                        </m:f>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从上式可以求出弛豫时间</a:t>
                </a: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𝜏</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则分布函数</a:t>
                </a:r>
                <a:r>
                  <a:rPr lang="en-US" altLang="zh-CN" sz="1200" i="1" kern="1200">
                    <a:solidFill>
                      <a:schemeClr val="tx1"/>
                    </a:solidFill>
                    <a:effectLst/>
                    <a:latin typeface="Arial" panose="020B0604020202020204" pitchFamily="34" charset="0"/>
                    <a:ea typeface="宋体" panose="02010600030101010101" pitchFamily="2" charset="-122"/>
                    <a:cs typeface="+mn-cs"/>
                  </a:rPr>
                  <a:t> f </a:t>
                </a:r>
                <a:r>
                  <a:rPr lang="zh-CN" altLang="zh-CN" sz="1200" kern="1200">
                    <a:solidFill>
                      <a:schemeClr val="tx1"/>
                    </a:solidFill>
                    <a:effectLst/>
                    <a:latin typeface="Arial" panose="020B0604020202020204" pitchFamily="34" charset="0"/>
                    <a:ea typeface="宋体" panose="02010600030101010101" pitchFamily="2" charset="-122"/>
                    <a:cs typeface="+mn-cs"/>
                  </a:rPr>
                  <a:t>的变化率有： </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𝜕𝑓(𝑘,𝑡)</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𝜕𝑡)</a:t>
                </a:r>
                <a:r>
                  <a:rPr lang="zh-CN" altLang="zh-CN" sz="1200" i="0" kern="1200">
                    <a:solidFill>
                      <a:schemeClr val="tx1"/>
                    </a:solidFill>
                    <a:effectLst/>
                    <a:latin typeface="Cambria Math" panose="02040503050406030204" pitchFamily="18" charset="0"/>
                    <a:ea typeface="宋体" panose="02010600030101010101" pitchFamily="2" charset="-122"/>
                    <a:cs typeface="+mn-cs"/>
                  </a:rPr>
                  <a:t>_碰撞</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=𝑏−𝑎=−</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𝑓(𝑘,𝑡)−𝑓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 (𝑘,𝑡)</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𝜏</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 </a:t>
                </a:r>
                <a:r>
                  <a:rPr lang="en-US" altLang="zh-CN" sz="1200" kern="1200">
                    <a:solidFill>
                      <a:schemeClr val="tx1"/>
                    </a:solidFill>
                    <a:effectLst/>
                    <a:latin typeface="Arial" panose="020B0604020202020204" pitchFamily="34" charset="0"/>
                    <a:ea typeface="宋体" panose="02010600030101010101" pitchFamily="2" charset="-122"/>
                    <a:cs typeface="+mn-cs"/>
                  </a:rPr>
                  <a:t> 	(4-38)</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其中</a:t>
                </a:r>
                <a:r>
                  <a:rPr lang="en-US" altLang="zh-CN" sz="1200" i="1" kern="1200">
                    <a:solidFill>
                      <a:schemeClr val="tx1"/>
                    </a:solidFill>
                    <a:effectLst/>
                    <a:latin typeface="Arial" panose="020B0604020202020204" pitchFamily="34" charset="0"/>
                    <a:ea typeface="宋体" panose="02010600030101010101" pitchFamily="2" charset="-122"/>
                    <a:cs typeface="+mn-cs"/>
                  </a:rPr>
                  <a:t>t</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是系统恢复平衡的弛豫时间。对于一个不平衡的系统：</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𝑓=𝑓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𝛥𝑓)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en-US" altLang="zh-CN" sz="1200" kern="1200">
                    <a:solidFill>
                      <a:schemeClr val="tx1"/>
                    </a:solidFill>
                    <a:effectLst/>
                    <a:latin typeface="Arial" panose="020B0604020202020204" pitchFamily="34" charset="0"/>
                    <a:ea typeface="宋体" panose="02010600030101010101" pitchFamily="2" charset="-122"/>
                    <a:cs typeface="+mn-cs"/>
                  </a:rPr>
                  <a:t> 	(4-39)</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由式（</a:t>
                </a:r>
                <a:r>
                  <a:rPr lang="en-US" altLang="zh-CN" sz="1200" kern="1200">
                    <a:solidFill>
                      <a:schemeClr val="tx1"/>
                    </a:solidFill>
                    <a:effectLst/>
                    <a:latin typeface="Arial" panose="020B0604020202020204" pitchFamily="34" charset="0"/>
                    <a:ea typeface="宋体" panose="02010600030101010101" pitchFamily="2" charset="-122"/>
                    <a:cs typeface="+mn-cs"/>
                  </a:rPr>
                  <a:t>4-38</a:t>
                </a:r>
                <a:r>
                  <a:rPr lang="zh-CN" altLang="zh-CN" sz="1200" kern="1200">
                    <a:solidFill>
                      <a:schemeClr val="tx1"/>
                    </a:solidFill>
                    <a:effectLst/>
                    <a:latin typeface="Arial" panose="020B0604020202020204" pitchFamily="34" charset="0"/>
                    <a:ea typeface="宋体" panose="02010600030101010101" pitchFamily="2" charset="-122"/>
                    <a:cs typeface="+mn-cs"/>
                  </a:rPr>
                  <a:t>）可知，在碰撞散射作用下恢复平衡的过程：</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𝛥𝑓=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𝛥𝑓)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𝑒</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−𝑡</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𝜏(𝑘)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(4-40)</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从上式可以求出弛豫时间</a:t>
                </a:r>
                <a:r>
                  <a:rPr lang="en-US" altLang="zh-CN" sz="1200" i="1" kern="1200">
                    <a:solidFill>
                      <a:schemeClr val="tx1"/>
                    </a:solidFill>
                    <a:effectLst/>
                    <a:latin typeface="Arial" panose="020B0604020202020204" pitchFamily="34" charset="0"/>
                    <a:ea typeface="宋体" panose="02010600030101010101" pitchFamily="2" charset="-122"/>
                    <a:cs typeface="+mn-cs"/>
                  </a:rPr>
                  <a:t>t</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68</a:t>
            </a:fld>
            <a:endParaRPr lang="en-US" altLang="zh-CN"/>
          </a:p>
        </p:txBody>
      </p:sp>
    </p:spTree>
    <p:extLst>
      <p:ext uri="{BB962C8B-B14F-4D97-AF65-F5344CB8AC3E}">
        <p14:creationId xmlns:p14="http://schemas.microsoft.com/office/powerpoint/2010/main" val="1823730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代表了恢复平衡的时间。</a:t>
            </a: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69</a:t>
            </a:fld>
            <a:endParaRPr lang="en-US" altLang="zh-CN"/>
          </a:p>
        </p:txBody>
      </p:sp>
    </p:spTree>
    <p:extLst>
      <p:ext uri="{BB962C8B-B14F-4D97-AF65-F5344CB8AC3E}">
        <p14:creationId xmlns:p14="http://schemas.microsoft.com/office/powerpoint/2010/main" val="257000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base" latinLnBrk="0" hangingPunct="1">
                  <a:lnSpc>
                    <a:spcPct val="110000"/>
                  </a:lnSpc>
                  <a:spcBef>
                    <a:spcPct val="30000"/>
                  </a:spcBef>
                  <a:spcAft>
                    <a:spcPct val="0"/>
                  </a:spcAft>
                  <a:buClrTx/>
                  <a:buSzTx/>
                  <a:buFontTx/>
                  <a:buNone/>
                  <a:tabLst/>
                  <a:defRPr/>
                </a:pPr>
                <a:r>
                  <a:rPr lang="zh-CN" altLang="en-US" sz="1200" dirty="0">
                    <a:solidFill>
                      <a:schemeClr val="tx1"/>
                    </a:solidFill>
                    <a:ea typeface="微软雅黑" panose="020B0503020204020204" charset="-122"/>
                    <a:cs typeface="Times New Roman" panose="02020603050405020304" pitchFamily="18" charset="0"/>
                  </a:rPr>
                  <a:t>设一维粒子具有</a:t>
                </a:r>
                <a:r>
                  <a:rPr lang="zh-CN" altLang="en-US" sz="1200" dirty="0">
                    <a:solidFill>
                      <a:srgbClr val="0000FF"/>
                    </a:solidFill>
                    <a:ea typeface="微软雅黑" panose="020B0503020204020204" charset="-122"/>
                    <a:cs typeface="Times New Roman" panose="02020603050405020304" pitchFamily="18" charset="0"/>
                  </a:rPr>
                  <a:t>不确定</a:t>
                </a:r>
                <a:r>
                  <a:rPr lang="zh-CN" altLang="en-US" sz="1200" dirty="0">
                    <a:solidFill>
                      <a:schemeClr val="tx1"/>
                    </a:solidFill>
                    <a:ea typeface="微软雅黑" panose="020B0503020204020204" charset="-122"/>
                    <a:cs typeface="Times New Roman" panose="02020603050405020304" pitchFamily="18" charset="0"/>
                  </a:rPr>
                  <a:t>的动量，动量取值为</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ℏ</m:t>
                    </m:r>
                    <m:r>
                      <a:rPr lang="zh-CN" altLang="en-US" sz="1200" b="1" i="1" kern="1200">
                        <a:solidFill>
                          <a:schemeClr val="tx1"/>
                        </a:solidFill>
                        <a:latin typeface="Cambria Math" panose="02040503050406030204" pitchFamily="18" charset="0"/>
                        <a:ea typeface="宋体" panose="02010600030101010101" pitchFamily="2" charset="-122"/>
                        <a:cs typeface="+mn-cs"/>
                      </a:rPr>
                      <m:t>𝒌</m:t>
                    </m:r>
                    <m:r>
                      <a:rPr lang="en-US" altLang="zh-CN" sz="1200" b="0" i="1" kern="1200" baseline="-25000" smtClean="0">
                        <a:solidFill>
                          <a:schemeClr val="tx1"/>
                        </a:solidFill>
                        <a:latin typeface="Cambria Math" panose="02040503050406030204" pitchFamily="18" charset="0"/>
                        <a:ea typeface="宋体" panose="02010600030101010101" pitchFamily="2" charset="-122"/>
                        <a:cs typeface="+mn-cs"/>
                      </a:rPr>
                      <m:t>0</m:t>
                    </m:r>
                  </m:oMath>
                </a14:m>
                <a:r>
                  <a:rPr lang="zh-CN" altLang="en-US" sz="1200" dirty="0">
                    <a:solidFill>
                      <a:schemeClr val="tx1"/>
                    </a:solidFill>
                    <a:ea typeface="微软雅黑" panose="020B0503020204020204" charset="-122"/>
                    <a:cs typeface="Times New Roman" panose="02020603050405020304" pitchFamily="18" charset="0"/>
                  </a:rPr>
                  <a:t>附近</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ℏ</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b="1" i="1" kern="1200">
                        <a:solidFill>
                          <a:schemeClr val="tx1"/>
                        </a:solidFill>
                        <a:latin typeface="Cambria Math" panose="02040503050406030204" pitchFamily="18" charset="0"/>
                        <a:ea typeface="宋体" panose="02010600030101010101" pitchFamily="2" charset="-122"/>
                        <a:cs typeface="+mn-cs"/>
                      </a:rPr>
                      <m:t>𝒌</m:t>
                    </m:r>
                  </m:oMath>
                </a14:m>
                <a:r>
                  <a:rPr lang="zh-CN" altLang="en-US" sz="1200" dirty="0">
                    <a:solidFill>
                      <a:schemeClr val="tx1"/>
                    </a:solidFill>
                    <a:ea typeface="微软雅黑" panose="020B0503020204020204" charset="-122"/>
                    <a:cs typeface="Times New Roman" panose="02020603050405020304" pitchFamily="18" charset="0"/>
                  </a:rPr>
                  <a:t>范围内，</a:t>
                </a:r>
                <a:r>
                  <a:rPr lang="zh-CN" altLang="en-US" sz="1200" dirty="0">
                    <a:solidFill>
                      <a:schemeClr val="tx1"/>
                    </a:solidFill>
                    <a:ea typeface="微软雅黑" panose="020B0503020204020204" charset="-122"/>
                  </a:rPr>
                  <a:t>相应的波函数为本征态的叠加态：</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sSubSup>
                      </m:e>
                    </m:nary>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𝑟</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a14:m>
                <a:endParaRPr lang="en-US" altLang="zh-CN" sz="1200" dirty="0">
                  <a:solidFill>
                    <a:schemeClr val="tx1"/>
                  </a:solidFill>
                  <a:ea typeface="微软雅黑" panose="020B0503020204020204" charset="-122"/>
                </a:endParaRPr>
              </a:p>
              <a:p>
                <a:pPr eaLnBrk="1" hangingPunct="1"/>
                <a:r>
                  <a:rPr lang="zh-CN" altLang="en-US" sz="1200" dirty="0">
                    <a:solidFill>
                      <a:srgbClr val="660066"/>
                    </a:solidFill>
                    <a:ea typeface="微软雅黑" panose="020B0503020204020204" charset="-122"/>
                  </a:rPr>
                  <a:t>由于波函数的叠加，粒子出现在空间各点的概率不相同，粒子的位置会局域在某个区域中。</a:t>
                </a:r>
              </a:p>
              <a:p>
                <a:pPr marL="0" marR="0" lvl="0" indent="0" algn="l" defTabSz="914400" rtl="0" eaLnBrk="1" fontAlgn="base" latinLnBrk="0" hangingPunct="1">
                  <a:lnSpc>
                    <a:spcPct val="110000"/>
                  </a:lnSpc>
                  <a:spcBef>
                    <a:spcPct val="30000"/>
                  </a:spcBef>
                  <a:spcAft>
                    <a:spcPct val="0"/>
                  </a:spcAft>
                  <a:buClrTx/>
                  <a:buSzTx/>
                  <a:buFontTx/>
                  <a:buNone/>
                  <a:tabLst/>
                  <a:defRPr/>
                </a:pPr>
                <a:endParaRPr lang="zh-CN" altLang="en-US" sz="1200" dirty="0">
                  <a:solidFill>
                    <a:schemeClr val="tx1"/>
                  </a:solidFill>
                  <a:ea typeface="微软雅黑" panose="020B0503020204020204" charset="-122"/>
                </a:endParaRPr>
              </a:p>
              <a:p>
                <a:pPr eaLnBrk="1" hangingPunct="1">
                  <a:lnSpc>
                    <a:spcPct val="110000"/>
                  </a:lnSpc>
                </a:pPr>
                <a:endParaRPr lang="zh-CN" altLang="en-US" sz="1200" dirty="0">
                  <a:solidFill>
                    <a:schemeClr val="tx1"/>
                  </a:solidFill>
                  <a:ea typeface="微软雅黑" panose="020B0503020204020204"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base" latinLnBrk="0" hangingPunct="1">
                  <a:lnSpc>
                    <a:spcPct val="110000"/>
                  </a:lnSpc>
                  <a:spcBef>
                    <a:spcPct val="30000"/>
                  </a:spcBef>
                  <a:spcAft>
                    <a:spcPct val="0"/>
                  </a:spcAft>
                  <a:buClrTx/>
                  <a:buSzTx/>
                  <a:buFontTx/>
                  <a:buNone/>
                  <a:tabLst/>
                  <a:defRPr/>
                </a:pPr>
                <a:r>
                  <a:rPr lang="zh-CN" altLang="en-US" sz="1200" dirty="0">
                    <a:solidFill>
                      <a:schemeClr val="tx1"/>
                    </a:solidFill>
                    <a:ea typeface="微软雅黑" panose="020B0503020204020204" charset="-122"/>
                    <a:cs typeface="Times New Roman" panose="02020603050405020304" pitchFamily="18" charset="0"/>
                  </a:rPr>
                  <a:t>设一维粒子具有</a:t>
                </a:r>
                <a:r>
                  <a:rPr lang="zh-CN" altLang="en-US" sz="1200" dirty="0">
                    <a:solidFill>
                      <a:srgbClr val="0000FF"/>
                    </a:solidFill>
                    <a:ea typeface="微软雅黑" panose="020B0503020204020204" charset="-122"/>
                    <a:cs typeface="Times New Roman" panose="02020603050405020304" pitchFamily="18" charset="0"/>
                  </a:rPr>
                  <a:t>不确定</a:t>
                </a:r>
                <a:r>
                  <a:rPr lang="zh-CN" altLang="en-US" sz="1200" dirty="0">
                    <a:solidFill>
                      <a:schemeClr val="tx1"/>
                    </a:solidFill>
                    <a:ea typeface="微软雅黑" panose="020B0503020204020204" charset="-122"/>
                    <a:cs typeface="Times New Roman" panose="02020603050405020304" pitchFamily="18" charset="0"/>
                  </a:rPr>
                  <a:t>的动量，动量取值为</a:t>
                </a:r>
                <a:r>
                  <a:rPr lang="zh-CN" altLang="en-US" sz="1200" i="0" kern="1200">
                    <a:solidFill>
                      <a:schemeClr val="tx1"/>
                    </a:solidFill>
                    <a:latin typeface="Arial" panose="020B0604020202020204" pitchFamily="34" charset="0"/>
                    <a:ea typeface="宋体" panose="02010600030101010101" pitchFamily="2" charset="-122"/>
                    <a:cs typeface="+mn-cs"/>
                  </a:rPr>
                  <a:t>ℏ</a:t>
                </a:r>
                <a:r>
                  <a:rPr lang="zh-CN" altLang="en-US" sz="1200" b="1" i="0" kern="1200">
                    <a:solidFill>
                      <a:schemeClr val="tx1"/>
                    </a:solidFill>
                    <a:latin typeface="Arial" panose="020B0604020202020204" pitchFamily="34" charset="0"/>
                    <a:ea typeface="宋体" panose="02010600030101010101" pitchFamily="2" charset="-122"/>
                    <a:cs typeface="+mn-cs"/>
                  </a:rPr>
                  <a:t>𝒌</a:t>
                </a:r>
                <a:r>
                  <a:rPr lang="en-US" altLang="zh-CN" sz="1200" b="0" i="0" kern="1200" baseline="-25000">
                    <a:solidFill>
                      <a:schemeClr val="tx1"/>
                    </a:solidFill>
                    <a:latin typeface="Cambria Math" panose="02040503050406030204" pitchFamily="18" charset="0"/>
                    <a:ea typeface="宋体" panose="02010600030101010101" pitchFamily="2" charset="-122"/>
                    <a:cs typeface="+mn-cs"/>
                  </a:rPr>
                  <a:t>0</a:t>
                </a:r>
                <a:r>
                  <a:rPr lang="zh-CN" altLang="en-US" sz="1200" dirty="0">
                    <a:solidFill>
                      <a:schemeClr val="tx1"/>
                    </a:solidFill>
                    <a:ea typeface="微软雅黑" panose="020B0503020204020204" charset="-122"/>
                    <a:cs typeface="Times New Roman" panose="02020603050405020304" pitchFamily="18" charset="0"/>
                  </a:rPr>
                  <a:t>附近</a:t>
                </a:r>
                <a:r>
                  <a:rPr lang="zh-CN" altLang="en-US" sz="1200" i="0" kern="1200">
                    <a:solidFill>
                      <a:schemeClr val="tx1"/>
                    </a:solidFill>
                    <a:latin typeface="Arial" panose="020B0604020202020204" pitchFamily="34" charset="0"/>
                    <a:ea typeface="宋体" panose="02010600030101010101" pitchFamily="2" charset="-122"/>
                    <a:cs typeface="+mn-cs"/>
                  </a:rPr>
                  <a:t>ℏ𝛥</a:t>
                </a:r>
                <a:r>
                  <a:rPr lang="zh-CN" altLang="en-US" sz="1200" b="1" i="0" kern="1200">
                    <a:solidFill>
                      <a:schemeClr val="tx1"/>
                    </a:solidFill>
                    <a:latin typeface="Arial" panose="020B0604020202020204" pitchFamily="34" charset="0"/>
                    <a:ea typeface="宋体" panose="02010600030101010101" pitchFamily="2" charset="-122"/>
                    <a:cs typeface="+mn-cs"/>
                  </a:rPr>
                  <a:t>𝒌</a:t>
                </a:r>
                <a:r>
                  <a:rPr lang="zh-CN" altLang="en-US" sz="1200" dirty="0">
                    <a:solidFill>
                      <a:schemeClr val="tx1"/>
                    </a:solidFill>
                    <a:ea typeface="微软雅黑" panose="020B0503020204020204" charset="-122"/>
                    <a:cs typeface="Times New Roman" panose="02020603050405020304" pitchFamily="18" charset="0"/>
                  </a:rPr>
                  <a:t>范围内，</a:t>
                </a:r>
                <a:r>
                  <a:rPr lang="zh-CN" altLang="en-US" sz="1200" dirty="0">
                    <a:solidFill>
                      <a:schemeClr val="tx1"/>
                    </a:solidFill>
                    <a:ea typeface="微软雅黑" panose="020B0503020204020204" charset="-122"/>
                  </a:rPr>
                  <a:t>相应的波函数为本征态的叠加态：</a:t>
                </a:r>
                <a:r>
                  <a:rPr lang="zh-CN" altLang="en-US" sz="1200" i="0" kern="1200">
                    <a:solidFill>
                      <a:schemeClr val="tx1"/>
                    </a:solidFill>
                    <a:latin typeface="Cambria Math" panose="02040503050406030204" pitchFamily="18" charset="0"/>
                    <a:ea typeface="宋体" panose="02010600030101010101" pitchFamily="2" charset="-122"/>
                    <a:cs typeface="+mn-cs"/>
                  </a:rPr>
                  <a:t>𝜓(𝑟)=∑129_𝑘▒𝑎_𝑘^   𝜓_𝑘 (</a:t>
                </a:r>
                <a:r>
                  <a:rPr lang="en-US" altLang="zh-CN" sz="1200" b="0" i="0" kern="1200">
                    <a:solidFill>
                      <a:schemeClr val="tx1"/>
                    </a:solidFill>
                    <a:latin typeface="Cambria Math" panose="02040503050406030204" pitchFamily="18" charset="0"/>
                    <a:ea typeface="宋体" panose="02010600030101010101" pitchFamily="2" charset="-122"/>
                    <a:cs typeface="+mn-cs"/>
                  </a:rPr>
                  <a:t>𝑟)</a:t>
                </a:r>
                <a:endParaRPr lang="en-US" altLang="zh-CN" sz="1200" dirty="0">
                  <a:solidFill>
                    <a:schemeClr val="tx1"/>
                  </a:solidFill>
                  <a:ea typeface="微软雅黑" panose="020B0503020204020204" charset="-122"/>
                </a:endParaRPr>
              </a:p>
              <a:p>
                <a:pPr eaLnBrk="1" hangingPunct="1"/>
                <a:r>
                  <a:rPr lang="zh-CN" altLang="en-US" sz="1200" dirty="0">
                    <a:solidFill>
                      <a:srgbClr val="660066"/>
                    </a:solidFill>
                    <a:ea typeface="微软雅黑" panose="020B0503020204020204" charset="-122"/>
                  </a:rPr>
                  <a:t>由于波函数的叠加，粒子出现在空间各点的概率不相同，粒子的位置会局域在某个区域中。</a:t>
                </a:r>
              </a:p>
              <a:p>
                <a:pPr marL="0" marR="0" lvl="0" indent="0" algn="l" defTabSz="914400" rtl="0" eaLnBrk="1" fontAlgn="base" latinLnBrk="0" hangingPunct="1">
                  <a:lnSpc>
                    <a:spcPct val="110000"/>
                  </a:lnSpc>
                  <a:spcBef>
                    <a:spcPct val="30000"/>
                  </a:spcBef>
                  <a:spcAft>
                    <a:spcPct val="0"/>
                  </a:spcAft>
                  <a:buClrTx/>
                  <a:buSzTx/>
                  <a:buFontTx/>
                  <a:buNone/>
                  <a:tabLst/>
                  <a:defRPr/>
                </a:pPr>
                <a:endParaRPr lang="zh-CN" altLang="en-US" sz="1200" dirty="0">
                  <a:solidFill>
                    <a:schemeClr val="tx1"/>
                  </a:solidFill>
                  <a:ea typeface="微软雅黑" panose="020B0503020204020204" charset="-122"/>
                </a:endParaRPr>
              </a:p>
              <a:p>
                <a:pPr eaLnBrk="1" hangingPunct="1">
                  <a:lnSpc>
                    <a:spcPct val="110000"/>
                  </a:lnSpc>
                </a:pPr>
                <a:endParaRPr lang="zh-CN" altLang="en-US" sz="1200" dirty="0">
                  <a:solidFill>
                    <a:schemeClr val="tx1"/>
                  </a:solidFill>
                  <a:ea typeface="微软雅黑" panose="020B0503020204020204"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7</a:t>
            </a:fld>
            <a:endParaRPr lang="en-US" altLang="zh-CN"/>
          </a:p>
        </p:txBody>
      </p:sp>
    </p:spTree>
    <p:extLst>
      <p:ext uri="{BB962C8B-B14F-4D97-AF65-F5344CB8AC3E}">
        <p14:creationId xmlns:p14="http://schemas.microsoft.com/office/powerpoint/2010/main" val="21974159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漂移项和碰撞项</a:t>
                </a:r>
                <a:r>
                  <a:rPr lang="zh-CN" altLang="zh-CN" sz="1200" kern="1200" dirty="0">
                    <a:solidFill>
                      <a:schemeClr val="tx1"/>
                    </a:solidFill>
                    <a:effectLst/>
                    <a:latin typeface="Arial" panose="020B0604020202020204" pitchFamily="34" charset="0"/>
                    <a:ea typeface="宋体" panose="02010600030101010101" pitchFamily="2" charset="-122"/>
                    <a:cs typeface="+mn-cs"/>
                  </a:rPr>
                  <a:t>代入玻尔兹曼方程，可得：</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0" i="0" kern="1200" smtClean="0">
                        <a:solidFill>
                          <a:schemeClr val="tx1"/>
                        </a:solidFill>
                        <a:effectLst/>
                        <a:latin typeface="Cambria Math" panose="02040503050406030204" pitchFamily="18" charset="0"/>
                        <a:ea typeface="宋体" panose="02010600030101010101" pitchFamily="2" charset="-122"/>
                        <a:cs typeface="+mn-cs"/>
                      </a:rPr>
                      <m:t>−</m:t>
                    </m:r>
                    <m:f>
                      <m:f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fPr>
                      <m:num>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𝑒𝐸</m:t>
                        </m:r>
                      </m:num>
                      <m:den>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ℏ</m:t>
                        </m:r>
                      </m:den>
                    </m:f>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e>
                    </m:d>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𝑏</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𝑎</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上式称为简化的玻尔兹曼方程。</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 式（</a:t>
                </a:r>
                <a:r>
                  <a:rPr lang="en-US" altLang="zh-CN" sz="1200" kern="1200">
                    <a:solidFill>
                      <a:schemeClr val="tx1"/>
                    </a:solidFill>
                    <a:effectLst/>
                    <a:latin typeface="Arial" panose="020B0604020202020204" pitchFamily="34" charset="0"/>
                    <a:ea typeface="宋体" panose="02010600030101010101" pitchFamily="2" charset="-122"/>
                    <a:cs typeface="+mn-cs"/>
                  </a:rPr>
                  <a:t>4-37</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en-US" altLang="zh-CN" sz="1200" kern="1200">
                    <a:solidFill>
                      <a:schemeClr val="tx1"/>
                    </a:solidFill>
                    <a:effectLst/>
                    <a:latin typeface="Arial" panose="020B0604020202020204" pitchFamily="34" charset="0"/>
                    <a:ea typeface="宋体" panose="02010600030101010101" pitchFamily="2" charset="-122"/>
                    <a:cs typeface="+mn-cs"/>
                  </a:rPr>
                  <a:t>4-38</a:t>
                </a:r>
                <a:r>
                  <a:rPr lang="zh-CN" altLang="zh-CN" sz="1200" kern="1200">
                    <a:solidFill>
                      <a:schemeClr val="tx1"/>
                    </a:solidFill>
                    <a:effectLst/>
                    <a:latin typeface="Arial" panose="020B0604020202020204" pitchFamily="34" charset="0"/>
                    <a:ea typeface="宋体" panose="02010600030101010101" pitchFamily="2" charset="-122"/>
                    <a:cs typeface="+mn-cs"/>
                  </a:rPr>
                  <a:t>）代入式（</a:t>
                </a:r>
                <a:r>
                  <a:rPr lang="en-US" altLang="zh-CN" sz="1200" kern="1200">
                    <a:solidFill>
                      <a:schemeClr val="tx1"/>
                    </a:solidFill>
                    <a:effectLst/>
                    <a:latin typeface="Arial" panose="020B0604020202020204" pitchFamily="34" charset="0"/>
                    <a:ea typeface="宋体" panose="02010600030101010101" pitchFamily="2" charset="-122"/>
                    <a:cs typeface="+mn-cs"/>
                  </a:rPr>
                  <a:t>4-35</a:t>
                </a:r>
                <a:r>
                  <a:rPr lang="zh-CN" altLang="zh-CN" sz="1200" kern="1200">
                    <a:solidFill>
                      <a:schemeClr val="tx1"/>
                    </a:solidFill>
                    <a:effectLst/>
                    <a:latin typeface="Arial" panose="020B0604020202020204" pitchFamily="34" charset="0"/>
                    <a:ea typeface="宋体" panose="02010600030101010101" pitchFamily="2" charset="-122"/>
                    <a:cs typeface="+mn-cs"/>
                  </a:rPr>
                  <a:t>）的玻尔兹曼方程，可得：</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−𝑒𝐸/</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ℏ</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 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𝑘,𝑡)</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=𝑏−𝑎</a:t>
                </a:r>
                <a:r>
                  <a:rPr lang="en-US" altLang="zh-CN" sz="1200" kern="1200">
                    <a:solidFill>
                      <a:schemeClr val="tx1"/>
                    </a:solidFill>
                    <a:effectLst/>
                    <a:latin typeface="Arial" panose="020B0604020202020204" pitchFamily="34" charset="0"/>
                    <a:ea typeface="宋体" panose="02010600030101010101" pitchFamily="2" charset="-122"/>
                    <a:cs typeface="+mn-cs"/>
                  </a:rPr>
                  <a:t>	(4-41)</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70</a:t>
            </a:fld>
            <a:endParaRPr lang="en-US" altLang="zh-CN"/>
          </a:p>
        </p:txBody>
      </p:sp>
    </p:spTree>
    <p:extLst>
      <p:ext uri="{BB962C8B-B14F-4D97-AF65-F5344CB8AC3E}">
        <p14:creationId xmlns:p14="http://schemas.microsoft.com/office/powerpoint/2010/main" val="32249579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分布函数按照电场</a:t>
                </a:r>
                <a:r>
                  <a:rPr lang="zh-CN" altLang="en-US" sz="1200" b="0" i="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 </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𝑬</m:t>
                    </m:r>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 </m:t>
                    </m:r>
                  </m:oMath>
                </a14:m>
                <a:r>
                  <a:rPr lang="zh-CN" altLang="en-US" sz="1200" b="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的幂级数展开：</a:t>
                </a:r>
                <a:endParaRPr lang="en-US" altLang="zh-CN" sz="1200" b="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𝑎</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b>
                    </m:sSub>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m:rPr>
                        <m:nor/>
                      </m:rPr>
                      <a:rPr lang="en-US" altLang="zh-CN" sz="1200" kern="1200">
                        <a:solidFill>
                          <a:schemeClr val="tx1"/>
                        </a:solidFill>
                        <a:effectLst/>
                        <a:latin typeface="Arial" panose="020B0604020202020204" pitchFamily="34" charset="0"/>
                        <a:ea typeface="宋体" panose="02010600030101010101" pitchFamily="2" charset="-122"/>
                        <a:cs typeface="+mn-cs"/>
                      </a:rPr>
                      <m:t>...</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en-US" altLang="zh-CN" sz="1200" b="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代入简化玻尔兹曼方程，可得：</a:t>
                </a:r>
                <a:endParaRPr lang="en-US" altLang="zh-CN" sz="1200" b="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kern="1200" dirty="0">
                    <a:solidFill>
                      <a:schemeClr val="tx1"/>
                    </a:solidFill>
                    <a:effectLst/>
                    <a:ea typeface="宋体" panose="02010600030101010101" pitchFamily="2" charset="-122"/>
                    <a:cs typeface="+mn-cs"/>
                  </a:rPr>
                  <a:t>		                                         </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f>
                      <m:f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fPr>
                      <m:num>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𝑒𝐸</m:t>
                        </m:r>
                      </m:num>
                      <m:den>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ℏ</m:t>
                        </m:r>
                      </m:den>
                    </m:f>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e>
                    </m:d>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f>
                      <m:fPr>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fPr>
                      <m:num>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𝑓</m:t>
                        </m:r>
                      </m:num>
                      <m:den>
                        <m:r>
                          <a:rPr lang="zh-CN" altLang="en-US" sz="1200" b="0" i="1" kern="1200" smtClean="0">
                            <a:solidFill>
                              <a:schemeClr val="tx1"/>
                            </a:solidFill>
                            <a:effectLst/>
                            <a:latin typeface="Cambria Math" panose="02040503050406030204" pitchFamily="18" charset="0"/>
                            <a:ea typeface="Cambria Math" panose="02040503050406030204" pitchFamily="18" charset="0"/>
                            <a:cs typeface="+mn-cs"/>
                          </a:rPr>
                          <m:t>𝜏</m:t>
                        </m:r>
                        <m:d>
                          <m:dPr>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d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𝑘</m:t>
                            </m:r>
                          </m:e>
                        </m:d>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𝑒</m:t>
                          </m:r>
                        </m:num>
                        <m:den>
                          <m:r>
                            <a:rPr lang="zh-CN" altLang="en-US" sz="1200" i="0" kern="1200">
                              <a:solidFill>
                                <a:schemeClr val="tx1"/>
                              </a:solidFill>
                              <a:latin typeface="Cambria Math" panose="02040503050406030204" pitchFamily="18" charset="0"/>
                              <a:ea typeface="宋体" panose="02010600030101010101" pitchFamily="2" charset="-122"/>
                              <a:cs typeface="+mn-cs"/>
                            </a:rPr>
                            <m:t>ℏ</m:t>
                          </m:r>
                        </m:den>
                      </m:f>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𝑓</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𝑒</m:t>
                          </m:r>
                        </m:num>
                        <m:den>
                          <m:r>
                            <a:rPr lang="zh-CN" altLang="en-US" sz="1200" i="0" kern="1200">
                              <a:solidFill>
                                <a:schemeClr val="tx1"/>
                              </a:solidFill>
                              <a:latin typeface="Cambria Math" panose="02040503050406030204" pitchFamily="18" charset="0"/>
                              <a:ea typeface="宋体" panose="02010600030101010101" pitchFamily="2" charset="-122"/>
                              <a:cs typeface="+mn-cs"/>
                            </a:rPr>
                            <m:t>ℏ</m:t>
                          </m:r>
                        </m:den>
                      </m:f>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𝑓</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𝑓</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num>
                        <m:den>
                          <m:r>
                            <a:rPr lang="zh-CN" altLang="en-US" sz="1200" i="1" kern="1200">
                              <a:solidFill>
                                <a:schemeClr val="tx1"/>
                              </a:solidFill>
                              <a:latin typeface="Cambria Math" panose="02040503050406030204" pitchFamily="18" charset="0"/>
                              <a:ea typeface="宋体" panose="02010600030101010101" pitchFamily="2" charset="-122"/>
                              <a:cs typeface="+mn-cs"/>
                            </a:rPr>
                            <m:t>𝜏</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𝑓</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num>
                        <m:den>
                          <m:r>
                            <a:rPr lang="zh-CN" altLang="en-US" sz="1200" i="1" kern="1200">
                              <a:solidFill>
                                <a:schemeClr val="tx1"/>
                              </a:solidFill>
                              <a:latin typeface="Cambria Math" panose="02040503050406030204" pitchFamily="18" charset="0"/>
                              <a:ea typeface="宋体" panose="02010600030101010101" pitchFamily="2" charset="-122"/>
                              <a:cs typeface="+mn-cs"/>
                            </a:rPr>
                            <m:t>𝜏</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或：</a:t>
                </a:r>
              </a:p>
              <a:p>
                <a:r>
                  <a:rPr lang="en-US" altLang="zh-CN" sz="1200" b="0" kern="1200">
                    <a:solidFill>
                      <a:schemeClr val="tx1"/>
                    </a:solidFill>
                    <a:effectLst/>
                    <a:ea typeface="宋体" panose="02010600030101010101" pitchFamily="2" charset="-122"/>
                    <a:cs typeface="+mn-cs"/>
                  </a:rPr>
                  <a:t>		</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−𝑒𝐸/</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ℏ</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 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𝑘,𝑡)</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∆𝑓/</a:t>
                </a:r>
                <a:r>
                  <a:rPr lang="zh-CN" altLang="en-US" sz="1200" b="0" i="0" kern="1200">
                    <a:solidFill>
                      <a:schemeClr val="tx1"/>
                    </a:solidFill>
                    <a:effectLst/>
                    <a:latin typeface="Cambria Math" panose="02040503050406030204" pitchFamily="18" charset="0"/>
                    <a:ea typeface="Cambria Math" panose="02040503050406030204" pitchFamily="18" charset="0"/>
                    <a:cs typeface="+mn-cs"/>
                  </a:rPr>
                  <a:t>𝜏</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(𝑘) </a:t>
                </a:r>
                <a:r>
                  <a:rPr lang="en-US" altLang="zh-CN" sz="1200" kern="1200">
                    <a:solidFill>
                      <a:schemeClr val="tx1"/>
                    </a:solidFill>
                    <a:effectLst/>
                    <a:latin typeface="Arial" panose="020B0604020202020204" pitchFamily="34" charset="0"/>
                    <a:ea typeface="宋体" panose="02010600030101010101" pitchFamily="2" charset="-122"/>
                    <a:cs typeface="+mn-cs"/>
                  </a:rPr>
                  <a:t>	(4-42)</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上式称为简化玻尔兹曼方程。解该方程即可得到对于电场</a:t>
                </a:r>
                <a:r>
                  <a:rPr lang="en-US" altLang="zh-CN" sz="1200" b="1" i="1" kern="1200">
                    <a:solidFill>
                      <a:schemeClr val="tx1"/>
                    </a:solidFill>
                    <a:effectLst/>
                    <a:latin typeface="Arial" panose="020B0604020202020204" pitchFamily="34" charset="0"/>
                    <a:ea typeface="宋体" panose="02010600030101010101" pitchFamily="2" charset="-122"/>
                    <a:cs typeface="+mn-cs"/>
                  </a:rPr>
                  <a:t>E</a:t>
                </a:r>
                <a:r>
                  <a:rPr lang="zh-CN" altLang="zh-CN" sz="1200" kern="1200">
                    <a:solidFill>
                      <a:schemeClr val="tx1"/>
                    </a:solidFill>
                    <a:effectLst/>
                    <a:latin typeface="Arial" panose="020B0604020202020204" pitchFamily="34" charset="0"/>
                    <a:ea typeface="宋体" panose="02010600030101010101" pitchFamily="2" charset="-122"/>
                    <a:cs typeface="+mn-cs"/>
                  </a:rPr>
                  <a:t>下的定态分布函数</a:t>
                </a:r>
                <a:r>
                  <a:rPr lang="en-US" altLang="zh-CN" sz="1200" i="1" kern="1200">
                    <a:solidFill>
                      <a:schemeClr val="tx1"/>
                    </a:solidFill>
                    <a:effectLst/>
                    <a:latin typeface="Arial" panose="020B0604020202020204" pitchFamily="34" charset="0"/>
                    <a:ea typeface="宋体" panose="02010600030101010101" pitchFamily="2" charset="-122"/>
                    <a:cs typeface="+mn-cs"/>
                  </a:rPr>
                  <a:t>f</a:t>
                </a:r>
                <a:r>
                  <a:rPr lang="zh-CN" altLang="zh-CN" sz="1200" kern="1200">
                    <a:solidFill>
                      <a:schemeClr val="tx1"/>
                    </a:solidFill>
                    <a:effectLst/>
                    <a:latin typeface="Arial" panose="020B0604020202020204" pitchFamily="34" charset="0"/>
                    <a:ea typeface="宋体" panose="02010600030101010101" pitchFamily="2" charset="-122"/>
                    <a:cs typeface="+mn-cs"/>
                  </a:rPr>
                  <a:t>。具体解法如下。</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因为</a:t>
                </a:r>
                <a:r>
                  <a:rPr lang="en-US" altLang="zh-CN" sz="1200" i="1" kern="1200">
                    <a:solidFill>
                      <a:schemeClr val="tx1"/>
                    </a:solidFill>
                    <a:effectLst/>
                    <a:latin typeface="Arial" panose="020B0604020202020204" pitchFamily="34" charset="0"/>
                    <a:ea typeface="宋体" panose="02010600030101010101" pitchFamily="2" charset="-122"/>
                    <a:cs typeface="+mn-cs"/>
                  </a:rPr>
                  <a:t>f</a:t>
                </a:r>
                <a:r>
                  <a:rPr lang="zh-CN" altLang="zh-CN" sz="1200" kern="1200">
                    <a:solidFill>
                      <a:schemeClr val="tx1"/>
                    </a:solidFill>
                    <a:effectLst/>
                    <a:latin typeface="Arial" panose="020B0604020202020204" pitchFamily="34" charset="0"/>
                    <a:ea typeface="宋体" panose="02010600030101010101" pitchFamily="2" charset="-122"/>
                    <a:cs typeface="+mn-cs"/>
                  </a:rPr>
                  <a:t>是电场</a:t>
                </a:r>
                <a:r>
                  <a:rPr lang="en-US" altLang="zh-CN" sz="1200" b="1" i="1" kern="1200">
                    <a:solidFill>
                      <a:schemeClr val="tx1"/>
                    </a:solidFill>
                    <a:effectLst/>
                    <a:latin typeface="Arial" panose="020B0604020202020204" pitchFamily="34" charset="0"/>
                    <a:ea typeface="宋体" panose="02010600030101010101" pitchFamily="2" charset="-122"/>
                    <a:cs typeface="+mn-cs"/>
                  </a:rPr>
                  <a:t>E</a:t>
                </a:r>
                <a:r>
                  <a:rPr lang="zh-CN" altLang="zh-CN" sz="1200" kern="1200">
                    <a:solidFill>
                      <a:schemeClr val="tx1"/>
                    </a:solidFill>
                    <a:effectLst/>
                    <a:latin typeface="Arial" panose="020B0604020202020204" pitchFamily="34" charset="0"/>
                    <a:ea typeface="宋体" panose="02010600030101010101" pitchFamily="2" charset="-122"/>
                    <a:cs typeface="+mn-cs"/>
                  </a:rPr>
                  <a:t>的函数，可令：</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𝑓=𝑓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0+𝑎</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1 𝐸+𝑎</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1+𝑓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2+...=𝑓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0+𝛥𝑓</a:t>
                </a:r>
                <a:r>
                  <a:rPr lang="en-US" altLang="zh-CN" sz="1200" kern="1200">
                    <a:solidFill>
                      <a:schemeClr val="tx1"/>
                    </a:solidFill>
                    <a:effectLst/>
                    <a:latin typeface="Arial" panose="020B0604020202020204" pitchFamily="34" charset="0"/>
                    <a:ea typeface="宋体" panose="02010600030101010101" pitchFamily="2" charset="-122"/>
                    <a:cs typeface="+mn-cs"/>
                  </a:rPr>
                  <a:t> 	(4-43)</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i="1" kern="1200">
                    <a:solidFill>
                      <a:schemeClr val="tx1"/>
                    </a:solidFill>
                    <a:effectLst/>
                    <a:latin typeface="Arial" panose="020B0604020202020204" pitchFamily="34" charset="0"/>
                    <a:ea typeface="宋体" panose="02010600030101010101" pitchFamily="2" charset="-122"/>
                    <a:cs typeface="+mn-cs"/>
                  </a:rPr>
                  <a:t>f</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就是</a:t>
                </a:r>
                <a:r>
                  <a:rPr lang="en-US" altLang="zh-CN" sz="1200" b="1" i="1" kern="1200">
                    <a:solidFill>
                      <a:schemeClr val="tx1"/>
                    </a:solidFill>
                    <a:effectLst/>
                    <a:latin typeface="Arial" panose="020B0604020202020204" pitchFamily="34" charset="0"/>
                    <a:ea typeface="宋体" panose="02010600030101010101" pitchFamily="2" charset="-122"/>
                    <a:cs typeface="+mn-cs"/>
                  </a:rPr>
                  <a:t>E</a:t>
                </a:r>
                <a:r>
                  <a:rPr lang="en-US" altLang="zh-CN" sz="1200" kern="12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时的值，即平衡状态下的分布函数。将上式代入简化玻尔兹曼方程（</a:t>
                </a:r>
                <a:r>
                  <a:rPr lang="en-US" altLang="zh-CN" sz="1200" kern="1200">
                    <a:solidFill>
                      <a:schemeClr val="tx1"/>
                    </a:solidFill>
                    <a:effectLst/>
                    <a:latin typeface="Arial" panose="020B0604020202020204" pitchFamily="34" charset="0"/>
                    <a:ea typeface="宋体" panose="02010600030101010101" pitchFamily="2" charset="-122"/>
                    <a:cs typeface="+mn-cs"/>
                  </a:rPr>
                  <a:t>4-42</a:t>
                </a:r>
                <a:r>
                  <a:rPr lang="zh-CN" altLang="zh-CN" sz="1200" kern="1200">
                    <a:solidFill>
                      <a:schemeClr val="tx1"/>
                    </a:solidFill>
                    <a:effectLst/>
                    <a:latin typeface="Arial" panose="020B0604020202020204" pitchFamily="34" charset="0"/>
                    <a:ea typeface="宋体" panose="02010600030101010101" pitchFamily="2" charset="-122"/>
                    <a:cs typeface="+mn-cs"/>
                  </a:rPr>
                  <a:t>）：</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−𝑒𝐸/</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ℏ</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𝑓</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_0−−𝑒𝐸/</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ℏ</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 (𝑓_1 )+…=−𝑓_1/</a:t>
                </a:r>
                <a:r>
                  <a:rPr lang="zh-CN" altLang="en-US" sz="1200" b="0" i="0" kern="1200">
                    <a:solidFill>
                      <a:schemeClr val="tx1"/>
                    </a:solidFill>
                    <a:effectLst/>
                    <a:latin typeface="Cambria Math" panose="02040503050406030204" pitchFamily="18" charset="0"/>
                    <a:ea typeface="Cambria Math" panose="02040503050406030204" pitchFamily="18" charset="0"/>
                    <a:cs typeface="+mn-cs"/>
                  </a:rPr>
                  <a:t>𝜏</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−𝑓_2/</a:t>
                </a:r>
                <a:r>
                  <a:rPr lang="zh-CN" altLang="en-US" sz="1200" b="0" i="0" kern="1200">
                    <a:solidFill>
                      <a:schemeClr val="tx1"/>
                    </a:solidFill>
                    <a:effectLst/>
                    <a:latin typeface="Cambria Math" panose="02040503050406030204" pitchFamily="18" charset="0"/>
                    <a:ea typeface="Cambria Math" panose="02040503050406030204" pitchFamily="18" charset="0"/>
                    <a:cs typeface="+mn-cs"/>
                  </a:rPr>
                  <a:t>𝜏</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(4-44)</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71</a:t>
            </a:fld>
            <a:endParaRPr lang="en-US" altLang="zh-CN"/>
          </a:p>
        </p:txBody>
      </p:sp>
    </p:spTree>
    <p:extLst>
      <p:ext uri="{BB962C8B-B14F-4D97-AF65-F5344CB8AC3E}">
        <p14:creationId xmlns:p14="http://schemas.microsoft.com/office/powerpoint/2010/main" val="18374525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电场</a:t>
                </a:r>
                <a14:m>
                  <m:oMath xmlns:m="http://schemas.openxmlformats.org/officeDocument/2006/math">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𝑬</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的同次幂相等，应有： </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𝑓</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1</m:t>
                        </m:r>
                      </m:sub>
                    </m:s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f>
                      <m:f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fPr>
                      <m:num>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𝑒</m:t>
                        </m:r>
                        <m:r>
                          <a:rPr lang="zh-CN" altLang="en-US" sz="1200" b="0" i="1" kern="1200" smtClean="0">
                            <a:solidFill>
                              <a:schemeClr val="tx1"/>
                            </a:solidFill>
                            <a:effectLst/>
                            <a:latin typeface="Cambria Math" panose="02040503050406030204" pitchFamily="18" charset="0"/>
                            <a:ea typeface="Cambria Math" panose="02040503050406030204" pitchFamily="18" charset="0"/>
                            <a:cs typeface="+mn-cs"/>
                          </a:rPr>
                          <m:t>𝜏</m:t>
                        </m:r>
                      </m:num>
                      <m:den>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ℏ</m:t>
                        </m:r>
                      </m:den>
                    </m:f>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𝑬</m:t>
                    </m:r>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sSub>
                      <m:sSub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0</m:t>
                        </m:r>
                      </m:sub>
                    </m:s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f>
                      <m:f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fPr>
                      <m:num>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𝑒</m:t>
                        </m:r>
                        <m:r>
                          <a:rPr lang="zh-CN" altLang="en-US" sz="1200" b="0" i="1" kern="1200" smtClean="0">
                            <a:solidFill>
                              <a:schemeClr val="tx1"/>
                            </a:solidFill>
                            <a:effectLst/>
                            <a:latin typeface="Cambria Math" panose="02040503050406030204" pitchFamily="18" charset="0"/>
                            <a:ea typeface="Cambria Math" panose="02040503050406030204" pitchFamily="18" charset="0"/>
                            <a:cs typeface="+mn-cs"/>
                          </a:rPr>
                          <m:t>𝜏</m:t>
                        </m:r>
                      </m:num>
                      <m:den>
                        <m:r>
                          <a:rPr lang="en-US" altLang="zh-CN" sz="1200" b="1" i="1" kern="1200" smtClean="0">
                            <a:solidFill>
                              <a:schemeClr val="tx1"/>
                            </a:solidFill>
                            <a:effectLst/>
                            <a:latin typeface="Cambria Math" panose="02040503050406030204" pitchFamily="18" charset="0"/>
                            <a:ea typeface="宋体" panose="02010600030101010101" pitchFamily="2" charset="-122"/>
                            <a:cs typeface="+mn-cs"/>
                          </a:rPr>
                          <m:t>ℏ</m:t>
                        </m:r>
                      </m:den>
                    </m:f>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m:t>
                    </m:r>
                    <m:d>
                      <m:dPr>
                        <m:begChr m:val="["/>
                        <m:endChr m:val="]"/>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d>
                          <m:d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en>
                            </m:f>
                          </m:e>
                        </m:d>
                      </m:e>
                    </m:d>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𝑒</m:t>
                    </m:r>
                    <m:r>
                      <a:rPr lang="zh-CN" altLang="en-US" sz="1200" b="0" i="1" kern="1200" smtClean="0">
                        <a:solidFill>
                          <a:schemeClr val="tx1"/>
                        </a:solidFill>
                        <a:effectLst/>
                        <a:latin typeface="Cambria Math" panose="02040503050406030204" pitchFamily="18" charset="0"/>
                        <a:ea typeface="Cambria Math" panose="02040503050406030204" pitchFamily="18" charset="0"/>
                        <a:cs typeface="+mn-cs"/>
                      </a:rPr>
                      <m:t>𝜏</m:t>
                    </m:r>
                    <m:r>
                      <a:rPr lang="en-US" altLang="zh-CN" sz="1200" b="1" i="1" kern="1200" smtClean="0">
                        <a:solidFill>
                          <a:schemeClr val="tx1"/>
                        </a:solidFill>
                        <a:effectLst/>
                        <a:latin typeface="Cambria Math" panose="02040503050406030204" pitchFamily="18" charset="0"/>
                        <a:ea typeface="Cambria Math" panose="02040503050406030204" pitchFamily="18" charset="0"/>
                        <a:cs typeface="+mn-cs"/>
                      </a:rPr>
                      <m:t>𝑬</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𝑣</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𝑘</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d>
                      <m:d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en>
                        </m:f>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这里考虑到</a:t>
                </a:r>
                <a14:m>
                  <m:oMath xmlns:m="http://schemas.openxmlformats.org/officeDocument/2006/math">
                    <m:sSub>
                      <m:sSubPr>
                        <m:ctrlP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0</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只是</a:t>
                </a:r>
                <a14:m>
                  <m:oMath xmlns:m="http://schemas.openxmlformats.org/officeDocument/2006/math">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𝐸</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𝑘</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的函数，所以有：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en>
                        </m:f>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外电场</a:t>
                </a:r>
                <a:r>
                  <a:rPr lang="en-US" altLang="zh-CN" sz="1200" b="1" i="1" kern="1200">
                    <a:solidFill>
                      <a:schemeClr val="tx1"/>
                    </a:solidFill>
                    <a:effectLst/>
                    <a:latin typeface="Arial" panose="020B0604020202020204" pitchFamily="34" charset="0"/>
                    <a:ea typeface="宋体" panose="02010600030101010101" pitchFamily="2" charset="-122"/>
                    <a:cs typeface="+mn-cs"/>
                  </a:rPr>
                  <a:t>E</a:t>
                </a:r>
                <a:r>
                  <a:rPr lang="zh-CN" altLang="zh-CN" sz="1200" kern="1200">
                    <a:solidFill>
                      <a:schemeClr val="tx1"/>
                    </a:solidFill>
                    <a:effectLst/>
                    <a:latin typeface="Arial" panose="020B0604020202020204" pitchFamily="34" charset="0"/>
                    <a:ea typeface="宋体" panose="02010600030101010101" pitchFamily="2" charset="-122"/>
                    <a:cs typeface="+mn-cs"/>
                  </a:rPr>
                  <a:t>的同次幂相等，应有： </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𝑓_1=𝑒</a:t>
                </a:r>
                <a:r>
                  <a:rPr lang="zh-CN" altLang="en-US" sz="1200" b="0" i="0" kern="1200">
                    <a:solidFill>
                      <a:schemeClr val="tx1"/>
                    </a:solidFill>
                    <a:effectLst/>
                    <a:latin typeface="Cambria Math" panose="02040503050406030204" pitchFamily="18" charset="0"/>
                    <a:ea typeface="Cambria Math" panose="02040503050406030204" pitchFamily="18" charset="0"/>
                    <a:cs typeface="+mn-cs"/>
                  </a:rPr>
                  <a:t>𝜏</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ℏ</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 𝐸</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𝑓</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_0=𝑒</a:t>
                </a:r>
                <a:r>
                  <a:rPr lang="zh-CN" altLang="en-US" sz="1200" b="0" i="0" kern="1200">
                    <a:solidFill>
                      <a:schemeClr val="tx1"/>
                    </a:solidFill>
                    <a:effectLst/>
                    <a:latin typeface="Cambria Math" panose="02040503050406030204" pitchFamily="18" charset="0"/>
                    <a:ea typeface="Cambria Math" panose="02040503050406030204" pitchFamily="18" charset="0"/>
                    <a:cs typeface="+mn-cs"/>
                  </a:rPr>
                  <a:t>𝜏</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a:t>
                </a:r>
                <a:r>
                  <a:rPr lang="en-US" altLang="zh-CN" sz="1200" b="1" i="0" kern="1200">
                    <a:solidFill>
                      <a:schemeClr val="tx1"/>
                    </a:solidFill>
                    <a:effectLst/>
                    <a:latin typeface="Cambria Math" panose="02040503050406030204" pitchFamily="18" charset="0"/>
                    <a:ea typeface="宋体" panose="02010600030101010101" pitchFamily="2" charset="-122"/>
                    <a:cs typeface="+mn-cs"/>
                  </a:rPr>
                  <a:t>ℏ</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𝑘</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 𝐸</a:t>
                </a:r>
                <a:r>
                  <a:rPr lang="zh-CN" altLang="zh-CN" sz="1200" b="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]=𝑒</a:t>
                </a:r>
                <a:r>
                  <a:rPr lang="zh-CN" altLang="en-US" sz="1200" b="0" i="0" kern="1200">
                    <a:solidFill>
                      <a:schemeClr val="tx1"/>
                    </a:solidFill>
                    <a:effectLst/>
                    <a:latin typeface="Cambria Math" panose="02040503050406030204" pitchFamily="18" charset="0"/>
                    <a:ea typeface="Cambria Math" panose="02040503050406030204" pitchFamily="18" charset="0"/>
                    <a:cs typeface="+mn-cs"/>
                  </a:rPr>
                  <a:t>𝜏</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𝐸𝑣(𝑘)</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en-US" altLang="zh-CN" sz="1200" kern="1200">
                    <a:solidFill>
                      <a:schemeClr val="tx1"/>
                    </a:solidFill>
                    <a:effectLst/>
                    <a:latin typeface="Arial" panose="020B0604020202020204" pitchFamily="34" charset="0"/>
                    <a:ea typeface="宋体" panose="02010600030101010101" pitchFamily="2" charset="-122"/>
                    <a:cs typeface="+mn-cs"/>
                  </a:rPr>
                  <a:t>		(4-45)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这里考虑到</a:t>
                </a:r>
                <a:r>
                  <a:rPr lang="en-US" altLang="zh-CN" sz="1200" i="1" kern="1200">
                    <a:solidFill>
                      <a:schemeClr val="tx1"/>
                    </a:solidFill>
                    <a:effectLst/>
                    <a:latin typeface="Arial" panose="020B0604020202020204" pitchFamily="34" charset="0"/>
                    <a:ea typeface="宋体" panose="02010600030101010101" pitchFamily="2" charset="-122"/>
                    <a:cs typeface="+mn-cs"/>
                  </a:rPr>
                  <a:t>f</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只是</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的函数，所以有：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en-US" altLang="zh-CN" sz="1200" kern="1200">
                    <a:solidFill>
                      <a:schemeClr val="tx1"/>
                    </a:solidFill>
                    <a:effectLst/>
                    <a:latin typeface="Arial" panose="020B0604020202020204" pitchFamily="34" charset="0"/>
                    <a:ea typeface="宋体" panose="02010600030101010101" pitchFamily="2" charset="-122"/>
                    <a:cs typeface="+mn-cs"/>
                  </a:rPr>
                  <a:t> 	(4-46)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72</a:t>
            </a:fld>
            <a:endParaRPr lang="en-US" altLang="zh-CN"/>
          </a:p>
        </p:txBody>
      </p:sp>
    </p:spTree>
    <p:extLst>
      <p:ext uri="{BB962C8B-B14F-4D97-AF65-F5344CB8AC3E}">
        <p14:creationId xmlns:p14="http://schemas.microsoft.com/office/powerpoint/2010/main" val="31203222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根据欧姆定律，电流与电场成正比，分布函数只需要考虑一次幂</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，所以电流密度可以表示为：</a:t>
                </a:r>
              </a:p>
              <a:p>
                <a:pP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b="1" i="1" smtClean="0">
                        <a:solidFill>
                          <a:srgbClr val="000000"/>
                        </a:solidFill>
                        <a:latin typeface="Cambria Math" panose="02040503050406030204" pitchFamily="18" charset="0"/>
                      </a:rPr>
                      <m:t>𝒋</m:t>
                    </m:r>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𝑞</m:t>
                    </m:r>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𝑓</m:t>
                        </m:r>
                        <m:r>
                          <a:rPr lang="zh-CN" altLang="en-US" b="1" i="1">
                            <a:solidFill>
                              <a:srgbClr val="000000"/>
                            </a:solidFill>
                            <a:latin typeface="Cambria Math" panose="02040503050406030204" pitchFamily="18" charset="0"/>
                          </a:rPr>
                          <m:t>𝝊</m:t>
                        </m:r>
                        <m:d>
                          <m:dPr>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𝒌</m:t>
                            </m:r>
                          </m:e>
                        </m:d>
                      </m:e>
                    </m:nary>
                    <m:r>
                      <a:rPr lang="zh-CN" altLang="en-US" i="1">
                        <a:solidFill>
                          <a:srgbClr val="000000"/>
                        </a:solidFill>
                        <a:latin typeface="Cambria Math" panose="02040503050406030204" pitchFamily="18" charset="0"/>
                      </a:rPr>
                      <m:t>𝑑</m:t>
                    </m:r>
                    <m:r>
                      <a:rPr lang="zh-CN" altLang="en-US" b="1" i="1">
                        <a:solidFill>
                          <a:srgbClr val="000000"/>
                        </a:solidFill>
                        <a:latin typeface="Cambria Math" panose="02040503050406030204" pitchFamily="18" charset="0"/>
                      </a:rPr>
                      <m:t>𝒌</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e>
                        </m:d>
                      </m:e>
                      <m:sup>
                        <m:r>
                          <a:rPr lang="zh-CN" altLang="en-US" i="1">
                            <a:solidFill>
                              <a:srgbClr val="000000"/>
                            </a:solidFill>
                            <a:latin typeface="Cambria Math" panose="02040503050406030204" pitchFamily="18" charset="0"/>
                          </a:rPr>
                          <m:t>3</m:t>
                        </m:r>
                      </m:sup>
                    </m:sSup>
                  </m:oMath>
                </a14:m>
                <a:br>
                  <a:rPr lang="zh-CN" altLang="en-US"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𝑞</m:t>
                      </m:r>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0</m:t>
                              </m:r>
                            </m:sub>
                          </m:sSub>
                          <m:r>
                            <a:rPr lang="zh-CN" altLang="en-US" b="1" i="1">
                              <a:solidFill>
                                <a:srgbClr val="000000"/>
                              </a:solidFill>
                              <a:latin typeface="Cambria Math" panose="02040503050406030204" pitchFamily="18" charset="0"/>
                            </a:rPr>
                            <m:t>𝝊</m:t>
                          </m:r>
                          <m:d>
                            <m:dPr>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𝒌</m:t>
                              </m:r>
                            </m:e>
                          </m:d>
                        </m:e>
                      </m:nary>
                      <m:r>
                        <a:rPr lang="zh-CN" altLang="en-US" i="1">
                          <a:solidFill>
                            <a:srgbClr val="000000"/>
                          </a:solidFill>
                          <a:latin typeface="Cambria Math" panose="02040503050406030204" pitchFamily="18" charset="0"/>
                        </a:rPr>
                        <m:t>𝑑</m:t>
                      </m:r>
                      <m:r>
                        <a:rPr lang="zh-CN" altLang="en-US" b="1" i="1">
                          <a:solidFill>
                            <a:srgbClr val="000000"/>
                          </a:solidFill>
                          <a:latin typeface="Cambria Math" panose="02040503050406030204" pitchFamily="18" charset="0"/>
                        </a:rPr>
                        <m:t>𝒌</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e>
                          </m:d>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𝑞</m:t>
                      </m:r>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1</m:t>
                              </m:r>
                            </m:sub>
                          </m:sSub>
                          <m:r>
                            <a:rPr lang="zh-CN" altLang="en-US" b="1" i="1">
                              <a:solidFill>
                                <a:srgbClr val="000000"/>
                              </a:solidFill>
                              <a:latin typeface="Cambria Math" panose="02040503050406030204" pitchFamily="18" charset="0"/>
                            </a:rPr>
                            <m:t>𝝊</m:t>
                          </m:r>
                          <m:d>
                            <m:dPr>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𝒌</m:t>
                              </m:r>
                            </m:e>
                          </m:d>
                        </m:e>
                      </m:nary>
                      <m:r>
                        <a:rPr lang="zh-CN" altLang="en-US" i="1">
                          <a:solidFill>
                            <a:srgbClr val="000000"/>
                          </a:solidFill>
                          <a:latin typeface="Cambria Math" panose="02040503050406030204" pitchFamily="18" charset="0"/>
                        </a:rPr>
                        <m:t>𝑑</m:t>
                      </m:r>
                      <m:r>
                        <a:rPr lang="zh-CN" altLang="en-US" b="1" i="1">
                          <a:solidFill>
                            <a:srgbClr val="000000"/>
                          </a:solidFill>
                          <a:latin typeface="Cambria Math" panose="02040503050406030204" pitchFamily="18" charset="0"/>
                        </a:rPr>
                        <m:t>𝒌</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e>
                          </m:d>
                        </m:e>
                        <m:sup>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根据欧姆定律，电流与电场成正比，分布函数只需要考虑一次幂</a:t>
                </a:r>
                <a:r>
                  <a:rPr lang="en-US" altLang="zh-CN" sz="1200" i="0" kern="1200">
                    <a:solidFill>
                      <a:schemeClr val="tx1"/>
                    </a:solidFill>
                    <a:effectLst/>
                    <a:latin typeface="Arial" panose="020B0604020202020204" pitchFamily="34" charset="0"/>
                    <a:ea typeface="宋体" panose="02010600030101010101" pitchFamily="2" charset="-122"/>
                    <a:cs typeface="+mn-cs"/>
                  </a:rPr>
                  <a:t>𝑓=𝑓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kern="1200">
                    <a:solidFill>
                      <a:schemeClr val="tx1"/>
                    </a:solidFill>
                    <a:effectLst/>
                    <a:latin typeface="Arial" panose="020B0604020202020204" pitchFamily="34" charset="0"/>
                    <a:ea typeface="宋体" panose="02010600030101010101" pitchFamily="2" charset="-122"/>
                    <a:cs typeface="+mn-cs"/>
                  </a:rPr>
                  <a:t>，所以电流密度可以表示为：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en-US" i="0">
                    <a:solidFill>
                      <a:srgbClr val="000000"/>
                    </a:solidFill>
                    <a:latin typeface="Cambria Math" panose="02040503050406030204" pitchFamily="18" charset="0"/>
                  </a:rPr>
                  <a:t>j=−𝑞∫▒2𝑓υ(k)  𝑑k/(2𝜋)^3</a:t>
                </a:r>
                <a:br>
                  <a:rPr lang="zh-CN" altLang="en-US" i="1">
                    <a:solidFill>
                      <a:srgbClr val="000000"/>
                    </a:solidFill>
                    <a:latin typeface="Cambria Math" panose="02040503050406030204" pitchFamily="18" charset="0"/>
                  </a:rPr>
                </a:br>
                <a:r>
                  <a:rPr lang="zh-CN" altLang="en-US" i="0">
                    <a:solidFill>
                      <a:srgbClr val="000000"/>
                    </a:solidFill>
                    <a:latin typeface="Cambria Math" panose="02040503050406030204" pitchFamily="18" charset="0"/>
                  </a:rPr>
                  <a:t>=−𝑞∫▒〖2𝑓_0 υ(k) 〗 𝑑k/(2𝜋)^3−𝑞∫▒〖2𝑓_1 υ(k) 〗 𝑑k/(2𝜋)^3</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73</a:t>
            </a:fld>
            <a:endParaRPr lang="en-US" altLang="zh-CN"/>
          </a:p>
        </p:txBody>
      </p:sp>
    </p:spTree>
    <p:extLst>
      <p:ext uri="{BB962C8B-B14F-4D97-AF65-F5344CB8AC3E}">
        <p14:creationId xmlns:p14="http://schemas.microsoft.com/office/powerpoint/2010/main" val="34172444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上式的第一项是平衡分布时的电流为</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a:t>
                </a:r>
              </a:p>
              <a:p>
                <a:r>
                  <a:rPr lang="en-US" altLang="zh-CN" dirty="0">
                    <a:solidFill>
                      <a:srgbClr val="000000"/>
                    </a:solidFill>
                  </a:rPr>
                  <a:t>		</a:t>
                </a:r>
                <a14:m>
                  <m:oMath xmlns:m="http://schemas.openxmlformats.org/officeDocument/2006/math">
                    <m:r>
                      <a:rPr lang="zh-CN" altLang="en-US" b="1" i="1" smtClean="0">
                        <a:solidFill>
                          <a:srgbClr val="000000"/>
                        </a:solidFill>
                        <a:latin typeface="Cambria Math" panose="02040503050406030204" pitchFamily="18" charset="0"/>
                      </a:rPr>
                      <m:t>𝒋</m:t>
                    </m:r>
                    <m:r>
                      <a:rPr lang="zh-CN" altLang="en-US" i="1" smtClean="0">
                        <a:solidFill>
                          <a:srgbClr val="000000"/>
                        </a:solidFill>
                        <a:latin typeface="Cambria Math" panose="02040503050406030204" pitchFamily="18" charset="0"/>
                      </a:rPr>
                      <m:t>=−2</m:t>
                    </m:r>
                    <m:sSup>
                      <m:sSupPr>
                        <m:ctrlPr>
                          <a:rPr lang="en-US" altLang="zh-CN" b="0" i="1" smtClean="0">
                            <a:solidFill>
                              <a:srgbClr val="000000"/>
                            </a:solidFill>
                            <a:latin typeface="Cambria Math" panose="02040503050406030204" pitchFamily="18" charset="0"/>
                          </a:rPr>
                        </m:ctrlPr>
                      </m:sSupPr>
                      <m:e>
                        <m:r>
                          <a:rPr lang="zh-CN" altLang="en-US" i="1" smtClean="0">
                            <a:solidFill>
                              <a:srgbClr val="000000"/>
                            </a:solidFill>
                            <a:latin typeface="Cambria Math" panose="02040503050406030204" pitchFamily="18" charset="0"/>
                          </a:rPr>
                          <m:t>𝑞</m:t>
                        </m:r>
                      </m:e>
                      <m:sup>
                        <m:r>
                          <a:rPr lang="en-US" altLang="zh-CN" b="0" i="1" smtClean="0">
                            <a:solidFill>
                              <a:srgbClr val="000000"/>
                            </a:solidFill>
                            <a:latin typeface="Cambria Math" panose="02040503050406030204" pitchFamily="18" charset="0"/>
                          </a:rPr>
                          <m:t>2</m:t>
                        </m:r>
                      </m:sup>
                    </m:sSup>
                    <m:nary>
                      <m:naryPr>
                        <m:subHide m:val="on"/>
                        <m:supHide m:val="on"/>
                        <m:ctrlPr>
                          <a:rPr lang="zh-CN" altLang="en-US" i="1">
                            <a:solidFill>
                              <a:srgbClr val="000000"/>
                            </a:solidFill>
                            <a:latin typeface="Cambria Math" panose="02040503050406030204" pitchFamily="18" charset="0"/>
                          </a:rPr>
                        </m:ctrlPr>
                      </m:naryPr>
                      <m:sub/>
                      <m:sup/>
                      <m:e>
                        <m:r>
                          <a:rPr lang="zh-CN" altLang="en-US" sz="1200" b="0" i="1" kern="1200" smtClean="0">
                            <a:solidFill>
                              <a:schemeClr val="tx1"/>
                            </a:solidFill>
                            <a:effectLst/>
                            <a:latin typeface="Cambria Math" panose="02040503050406030204" pitchFamily="18" charset="0"/>
                            <a:ea typeface="Cambria Math" panose="02040503050406030204" pitchFamily="18" charset="0"/>
                            <a:cs typeface="+mn-cs"/>
                          </a:rPr>
                          <m:t>𝜏</m:t>
                        </m:r>
                        <m:d>
                          <m:dPr>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dPr>
                          <m:e>
                            <m:r>
                              <a:rPr lang="zh-CN" altLang="en-US" b="1" i="1" smtClean="0">
                                <a:solidFill>
                                  <a:srgbClr val="000000"/>
                                </a:solidFill>
                                <a:latin typeface="Cambria Math" panose="02040503050406030204" pitchFamily="18" charset="0"/>
                              </a:rPr>
                              <m:t>𝒌</m:t>
                            </m:r>
                          </m:e>
                        </m:d>
                        <m:r>
                          <m:rPr>
                            <m:sty m:val="p"/>
                          </m:rPr>
                          <a:rPr lang="zh-CN" altLang="en-US" i="1">
                            <a:solidFill>
                              <a:srgbClr val="000000"/>
                            </a:solidFill>
                            <a:latin typeface="Cambria Math" panose="02040503050406030204" pitchFamily="18" charset="0"/>
                          </a:rPr>
                          <m:t>υ</m:t>
                        </m:r>
                        <m:d>
                          <m:dPr>
                            <m:ctrlPr>
                              <a:rPr lang="zh-CN" altLang="en-US" i="1">
                                <a:solidFill>
                                  <a:srgbClr val="000000"/>
                                </a:solidFill>
                                <a:latin typeface="Cambria Math" panose="02040503050406030204" pitchFamily="18" charset="0"/>
                              </a:rPr>
                            </m:ctrlPr>
                          </m:dPr>
                          <m:e>
                            <m:r>
                              <a:rPr lang="zh-CN" altLang="en-US" b="1" i="1" smtClean="0">
                                <a:solidFill>
                                  <a:srgbClr val="000000"/>
                                </a:solidFill>
                                <a:latin typeface="Cambria Math" panose="02040503050406030204" pitchFamily="18" charset="0"/>
                              </a:rPr>
                              <m:t>𝒌</m:t>
                            </m:r>
                          </m:e>
                        </m:d>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𝑣</m:t>
                        </m:r>
                        <m:d>
                          <m:dPr>
                            <m:ctrlPr>
                              <a:rPr lang="en-US" altLang="zh-CN" b="0" i="1" smtClean="0">
                                <a:solidFill>
                                  <a:srgbClr val="000000"/>
                                </a:solidFill>
                                <a:latin typeface="Cambria Math" panose="02040503050406030204" pitchFamily="18" charset="0"/>
                              </a:rPr>
                            </m:ctrlPr>
                          </m:dPr>
                          <m:e>
                            <m:r>
                              <a:rPr lang="zh-CN" altLang="en-US" b="1" i="1" smtClean="0">
                                <a:solidFill>
                                  <a:srgbClr val="000000"/>
                                </a:solidFill>
                                <a:latin typeface="Cambria Math" panose="02040503050406030204" pitchFamily="18" charset="0"/>
                              </a:rPr>
                              <m:t>𝒌</m:t>
                            </m:r>
                          </m:e>
                        </m:d>
                        <m:r>
                          <a:rPr lang="en-US" altLang="zh-CN" b="1" i="1" smtClean="0">
                            <a:solidFill>
                              <a:srgbClr val="000000"/>
                            </a:solidFill>
                            <a:latin typeface="Cambria Math" panose="02040503050406030204" pitchFamily="18" charset="0"/>
                          </a:rPr>
                          <m:t>𝑬</m:t>
                        </m:r>
                        <m:r>
                          <a:rPr lang="en-US" altLang="zh-CN" b="0" i="1" smtClean="0">
                            <a:solidFill>
                              <a:srgbClr val="000000"/>
                            </a:solidFill>
                            <a:latin typeface="Cambria Math" panose="02040503050406030204" pitchFamily="18" charset="0"/>
                          </a:rPr>
                          <m:t>]</m:t>
                        </m:r>
                        <m:f>
                          <m:f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en>
                        </m:f>
                      </m:e>
                    </m:nary>
                    <m:r>
                      <a:rPr lang="zh-CN" altLang="en-US" i="1">
                        <a:solidFill>
                          <a:srgbClr val="000000"/>
                        </a:solidFill>
                        <a:latin typeface="Cambria Math" panose="02040503050406030204" pitchFamily="18" charset="0"/>
                      </a:rPr>
                      <m:t>𝑑</m:t>
                    </m:r>
                    <m:r>
                      <a:rPr lang="zh-CN" altLang="en-US" b="1" i="1">
                        <a:solidFill>
                          <a:srgbClr val="000000"/>
                        </a:solidFill>
                        <a:latin typeface="Cambria Math" panose="02040503050406030204" pitchFamily="18" charset="0"/>
                      </a:rPr>
                      <m:t>𝒌</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e>
                        </m:d>
                      </m:e>
                      <m:sup>
                        <m:r>
                          <a:rPr lang="zh-CN" altLang="en-US" i="1">
                            <a:solidFill>
                              <a:srgbClr val="000000"/>
                            </a:solidFill>
                            <a:latin typeface="Cambria Math" panose="02040503050406030204" pitchFamily="18" charset="0"/>
                          </a:rPr>
                          <m:t>3</m:t>
                        </m:r>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br>
                  <a:rPr lang="zh-CN" altLang="en-US" i="1" dirty="0">
                    <a:solidFill>
                      <a:srgbClr val="000000"/>
                    </a:solidFill>
                    <a:latin typeface="Cambria Math" panose="02040503050406030204" pitchFamily="18" charset="0"/>
                  </a:rPr>
                </a:b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上式的第一项是平衡分布时的电流为</a:t>
                </a:r>
                <a:r>
                  <a:rPr lang="en-US" altLang="zh-CN" sz="1200" kern="12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，所以：</a:t>
                </a:r>
              </a:p>
              <a:p>
                <a:r>
                  <a:rPr lang="en-US" altLang="zh-CN">
                    <a:solidFill>
                      <a:srgbClr val="000000"/>
                    </a:solidFill>
                  </a:rPr>
                  <a:t>		</a:t>
                </a:r>
                <a:r>
                  <a:rPr lang="zh-CN" altLang="en-US" i="0">
                    <a:solidFill>
                      <a:srgbClr val="000000"/>
                    </a:solidFill>
                    <a:latin typeface="Cambria Math" panose="02040503050406030204" pitchFamily="18" charset="0"/>
                  </a:rPr>
                  <a:t>j=−</a:t>
                </a:r>
                <a:r>
                  <a:rPr lang="en-US" altLang="zh-CN" b="0" i="0">
                    <a:solidFill>
                      <a:srgbClr val="000000"/>
                    </a:solidFill>
                    <a:latin typeface="Cambria Math" panose="02040503050406030204" pitchFamily="18" charset="0"/>
                  </a:rPr>
                  <a:t>2</a:t>
                </a:r>
                <a:r>
                  <a:rPr lang="zh-CN" altLang="en-US" i="0">
                    <a:solidFill>
                      <a:srgbClr val="000000"/>
                    </a:solidFill>
                    <a:latin typeface="Cambria Math" panose="02040503050406030204" pitchFamily="18" charset="0"/>
                  </a:rPr>
                  <a:t>𝑞</a:t>
                </a:r>
                <a:r>
                  <a:rPr lang="en-US" altLang="zh-CN" b="0" i="0">
                    <a:solidFill>
                      <a:srgbClr val="000000"/>
                    </a:solidFill>
                    <a:latin typeface="Cambria Math" panose="02040503050406030204" pitchFamily="18" charset="0"/>
                  </a:rPr>
                  <a:t>^2</a:t>
                </a:r>
                <a:r>
                  <a:rPr lang="zh-CN" altLang="en-US" b="0" i="0">
                    <a:solidFill>
                      <a:srgbClr val="000000"/>
                    </a:solidFill>
                    <a:latin typeface="Cambria Math" panose="02040503050406030204" pitchFamily="18" charset="0"/>
                  </a:rPr>
                  <a:t> </a:t>
                </a:r>
                <a:r>
                  <a:rPr lang="zh-CN" altLang="en-US" i="0">
                    <a:solidFill>
                      <a:srgbClr val="000000"/>
                    </a:solidFill>
                    <a:latin typeface="Cambria Math" panose="02040503050406030204" pitchFamily="18" charset="0"/>
                  </a:rPr>
                  <a:t>∫▒〖</a:t>
                </a:r>
                <a:r>
                  <a:rPr lang="zh-CN" altLang="en-US" sz="1200" b="0" i="0" kern="1200">
                    <a:solidFill>
                      <a:schemeClr val="tx1"/>
                    </a:solidFill>
                    <a:effectLst/>
                    <a:latin typeface="Cambria Math" panose="02040503050406030204" pitchFamily="18" charset="0"/>
                    <a:ea typeface="Cambria Math" panose="02040503050406030204" pitchFamily="18" charset="0"/>
                    <a:cs typeface="+mn-cs"/>
                  </a:rPr>
                  <a:t>𝜏</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(𝑘)</a:t>
                </a:r>
                <a:r>
                  <a:rPr lang="zh-CN" altLang="en-US" i="0">
                    <a:solidFill>
                      <a:srgbClr val="000000"/>
                    </a:solidFill>
                    <a:latin typeface="Cambria Math" panose="02040503050406030204" pitchFamily="18" charset="0"/>
                  </a:rPr>
                  <a:t>υ(k)</a:t>
                </a:r>
                <a:r>
                  <a:rPr lang="en-US" altLang="zh-CN" b="0" i="0">
                    <a:solidFill>
                      <a:srgbClr val="000000"/>
                    </a:solidFill>
                    <a:latin typeface="Cambria Math" panose="02040503050406030204" pitchFamily="18" charset="0"/>
                  </a:rPr>
                  <a:t>[𝑣(𝑘)𝐸]</a:t>
                </a:r>
                <a:r>
                  <a:rPr lang="zh-CN" altLang="zh-CN" sz="1200" b="0" i="0" kern="1200">
                    <a:solidFill>
                      <a:schemeClr val="tx1"/>
                    </a:solidFill>
                    <a:effectLst/>
                    <a:latin typeface="Cambria Math" panose="02040503050406030204" pitchFamily="18" charset="0"/>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𝜕𝑓</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0</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en-US" sz="1200" i="0" kern="1200">
                    <a:solidFill>
                      <a:srgbClr val="000000"/>
                    </a:solidFill>
                    <a:effectLst/>
                    <a:latin typeface="Cambria Math" panose="02040503050406030204" pitchFamily="18" charset="0"/>
                    <a:ea typeface="宋体" panose="02010600030101010101" pitchFamily="2" charset="-122"/>
                    <a:cs typeface="+mn-cs"/>
                  </a:rPr>
                  <a:t>〗 </a:t>
                </a:r>
                <a:r>
                  <a:rPr lang="zh-CN" altLang="en-US" i="0">
                    <a:solidFill>
                      <a:srgbClr val="000000"/>
                    </a:solidFill>
                    <a:latin typeface="Cambria Math" panose="02040503050406030204" pitchFamily="18" charset="0"/>
                  </a:rPr>
                  <a:t>𝑑k/(2𝜋)^3</a:t>
                </a:r>
                <a:r>
                  <a:rPr lang="en-US" altLang="zh-CN" sz="1200" kern="1200">
                    <a:solidFill>
                      <a:schemeClr val="tx1"/>
                    </a:solidFill>
                    <a:effectLst/>
                    <a:latin typeface="Arial" panose="020B0604020202020204" pitchFamily="34" charset="0"/>
                    <a:ea typeface="宋体" panose="02010600030101010101" pitchFamily="2" charset="-122"/>
                    <a:cs typeface="+mn-cs"/>
                  </a:rPr>
                  <a:t>	(4-48)</a:t>
                </a:r>
                <a:br>
                  <a:rPr lang="zh-CN" altLang="en-US" i="1">
                    <a:solidFill>
                      <a:srgbClr val="000000"/>
                    </a:solidFill>
                    <a:latin typeface="Cambria Math" panose="02040503050406030204" pitchFamily="18" charset="0"/>
                  </a:rPr>
                </a:b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74</a:t>
            </a:fld>
            <a:endParaRPr lang="en-US" altLang="zh-CN"/>
          </a:p>
        </p:txBody>
      </p:sp>
    </p:spTree>
    <p:extLst>
      <p:ext uri="{BB962C8B-B14F-4D97-AF65-F5344CB8AC3E}">
        <p14:creationId xmlns:p14="http://schemas.microsoft.com/office/powerpoint/2010/main" val="41576446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由式可得欧姆定律的一般形式，用分量表示：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ary>
                      <m:naryPr>
                        <m:chr m:val="∑"/>
                        <m:sup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naryPr>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sub>
                      <m:sup/>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𝜎</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𝛼𝛽</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sub>
                        </m:sSub>
                      </m:e>
                    </m:nary>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    </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𝛼</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𝛽</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𝑦</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𝑧</m:t>
                        </m:r>
                      </m:e>
                    </m:d>
                  </m:oMath>
                </a14:m>
                <a:endParaRPr lang="en-US" altLang="zh-CN" dirty="0"/>
              </a:p>
              <a:p>
                <a:r>
                  <a:rPr lang="zh-CN" altLang="en-US" dirty="0"/>
                  <a:t>其中电导率</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𝜎</m:t>
                        </m:r>
                      </m:e>
                      <m:sub>
                        <m:r>
                          <a:rPr lang="zh-CN" altLang="en-US" b="0" i="1" smtClean="0">
                            <a:latin typeface="Cambria Math" panose="02040503050406030204" pitchFamily="18" charset="0"/>
                          </a:rPr>
                          <m:t>𝛼𝛽</m:t>
                        </m:r>
                      </m:sub>
                    </m:sSub>
                  </m:oMath>
                </a14:m>
                <a:r>
                  <a:rPr lang="zh-CN" altLang="en-US" dirty="0"/>
                  <a:t>见课件</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积分中的</a:t>
                </a:r>
                <a14:m>
                  <m:oMath xmlns:m="http://schemas.openxmlformats.org/officeDocument/2006/math">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Sub>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表明，由于分布函数的变化主要在费米能级</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smtClean="0">
                            <a:solidFill>
                              <a:schemeClr val="tx1"/>
                            </a:solidFill>
                            <a:effectLst/>
                            <a:latin typeface="Cambria Math" panose="02040503050406030204" pitchFamily="18" charset="0"/>
                            <a:ea typeface="宋体" panose="02010600030101010101" pitchFamily="2" charset="-122"/>
                            <a:cs typeface="+mn-cs"/>
                          </a:rPr>
                          <m:t>𝐹</m:t>
                        </m:r>
                      </m:sub>
                    </m:sSub>
                  </m:oMath>
                </a14:m>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附近，所以电导率决定于费米面附近情况。</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考虑各向同性，并且带电粒子具有单一有效质量</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𝑚</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的情况下，式</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给出的</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𝜎</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𝛼𝛽</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可以有比较简单的形式。</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在各向同性，有效质量近似条件下：</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0</m:t>
                        </m:r>
                      </m:sub>
                    </m:sSub>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见黄色公式。蓝色圈中的</a:t>
                </a:r>
                <a14:m>
                  <m:oMath xmlns:m="http://schemas.openxmlformats.org/officeDocument/2006/math">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zh-CN" altLang="en-US" sz="1200" i="1" kern="1200" smtClean="0">
                        <a:solidFill>
                          <a:schemeClr val="tx1"/>
                        </a:solidFill>
                        <a:latin typeface="Cambria Math" panose="02040503050406030204" pitchFamily="18" charset="0"/>
                        <a:ea typeface="宋体" panose="02010600030101010101" pitchFamily="2" charset="-122"/>
                        <a:cs typeface="+mn-cs"/>
                      </a:rPr>
                      <m:t>𝜇</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zh-CN" altLang="en-US" dirty="0"/>
                  <a:t>是电子的迁移率。</a:t>
                </a:r>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由式（</a:t>
                </a:r>
                <a:r>
                  <a:rPr lang="en-US" altLang="zh-CN" sz="1200" kern="1200">
                    <a:solidFill>
                      <a:schemeClr val="tx1"/>
                    </a:solidFill>
                    <a:effectLst/>
                    <a:latin typeface="Arial" panose="020B0604020202020204" pitchFamily="34" charset="0"/>
                    <a:ea typeface="宋体" panose="02010600030101010101" pitchFamily="2" charset="-122"/>
                    <a:cs typeface="+mn-cs"/>
                  </a:rPr>
                  <a:t>4-48</a:t>
                </a:r>
                <a:r>
                  <a:rPr lang="zh-CN" altLang="zh-CN" sz="1200" kern="1200">
                    <a:solidFill>
                      <a:schemeClr val="tx1"/>
                    </a:solidFill>
                    <a:effectLst/>
                    <a:latin typeface="Arial" panose="020B0604020202020204" pitchFamily="34" charset="0"/>
                    <a:ea typeface="宋体" panose="02010600030101010101" pitchFamily="2" charset="-122"/>
                    <a:cs typeface="+mn-cs"/>
                  </a:rPr>
                  <a:t>）可得欧姆定律的一般形式，用分量表示：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𝑗</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𝛼=</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_𝛽▒</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𝜎</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𝛼𝛽</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𝛽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𝛼,𝛽=𝑥,𝑦,𝑧)</a:t>
                </a:r>
                <a:endParaRPr lang="en-US" altLang="zh-CN"/>
              </a:p>
              <a:p>
                <a:r>
                  <a:rPr lang="zh-CN" altLang="en-US"/>
                  <a:t>其中电导率</a:t>
                </a:r>
                <a:r>
                  <a:rPr lang="zh-CN" altLang="en-US" i="0">
                    <a:latin typeface="Cambria Math" panose="02040503050406030204" pitchFamily="18" charset="0"/>
                  </a:rPr>
                  <a:t>𝜎</a:t>
                </a:r>
                <a:r>
                  <a:rPr lang="en-US" altLang="zh-CN" b="0" i="0">
                    <a:latin typeface="Cambria Math" panose="02040503050406030204" pitchFamily="18" charset="0"/>
                  </a:rPr>
                  <a:t>_</a:t>
                </a:r>
                <a:r>
                  <a:rPr lang="zh-CN" altLang="en-US" b="0" i="0">
                    <a:latin typeface="Cambria Math" panose="02040503050406030204" pitchFamily="18" charset="0"/>
                  </a:rPr>
                  <a:t>𝛼𝛽</a:t>
                </a:r>
                <a:r>
                  <a:rPr lang="zh-CN" altLang="en-US"/>
                  <a:t>见课件</a:t>
                </a:r>
                <a:endParaRPr lang="en-US" altLang="zh-CN"/>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积分中的</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0</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kern="1200">
                    <a:solidFill>
                      <a:schemeClr val="tx1"/>
                    </a:solidFill>
                    <a:effectLst/>
                    <a:latin typeface="Arial" panose="020B0604020202020204" pitchFamily="34" charset="0"/>
                    <a:ea typeface="宋体" panose="02010600030101010101" pitchFamily="2" charset="-122"/>
                    <a:cs typeface="+mn-cs"/>
                  </a:rPr>
                  <a:t>表明，由于分布函数的变化主要在费米能级</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F </a:t>
                </a:r>
                <a:r>
                  <a:rPr lang="zh-CN" altLang="zh-CN" sz="1200" kern="1200">
                    <a:solidFill>
                      <a:schemeClr val="tx1"/>
                    </a:solidFill>
                    <a:effectLst/>
                    <a:latin typeface="Arial" panose="020B0604020202020204" pitchFamily="34" charset="0"/>
                    <a:ea typeface="宋体" panose="02010600030101010101" pitchFamily="2" charset="-122"/>
                    <a:cs typeface="+mn-cs"/>
                  </a:rPr>
                  <a:t>附近，所以电导率决定于费米面附近情况。</a:t>
                </a:r>
              </a:p>
              <a:p>
                <a:r>
                  <a:rPr lang="zh-CN" altLang="zh-CN" sz="1200" kern="1200">
                    <a:solidFill>
                      <a:schemeClr val="tx1"/>
                    </a:solidFill>
                    <a:effectLst/>
                    <a:latin typeface="Arial" panose="020B0604020202020204" pitchFamily="34" charset="0"/>
                    <a:ea typeface="宋体" panose="02010600030101010101" pitchFamily="2" charset="-122"/>
                    <a:cs typeface="+mn-cs"/>
                  </a:rPr>
                  <a:t>考虑各向同性，并且带电粒子具有单一有效质量</a:t>
                </a:r>
                <a:r>
                  <a:rPr lang="en-US" altLang="zh-CN" sz="1200" i="1" kern="1200">
                    <a:solidFill>
                      <a:schemeClr val="tx1"/>
                    </a:solidFill>
                    <a:effectLst/>
                    <a:latin typeface="Arial" panose="020B0604020202020204" pitchFamily="34" charset="0"/>
                    <a:ea typeface="宋体" panose="02010600030101010101" pitchFamily="2" charset="-122"/>
                    <a:cs typeface="+mn-cs"/>
                  </a:rPr>
                  <a:t>m</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的情况下，式（</a:t>
                </a:r>
                <a:r>
                  <a:rPr lang="en-US" altLang="zh-CN" sz="1200" kern="1200">
                    <a:solidFill>
                      <a:schemeClr val="tx1"/>
                    </a:solidFill>
                    <a:effectLst/>
                    <a:latin typeface="Arial" panose="020B0604020202020204" pitchFamily="34" charset="0"/>
                    <a:ea typeface="宋体" panose="02010600030101010101" pitchFamily="2" charset="-122"/>
                    <a:cs typeface="+mn-cs"/>
                  </a:rPr>
                  <a:t>4-50</a:t>
                </a:r>
                <a:r>
                  <a:rPr lang="zh-CN" altLang="zh-CN" sz="1200" kern="1200">
                    <a:solidFill>
                      <a:schemeClr val="tx1"/>
                    </a:solidFill>
                    <a:effectLst/>
                    <a:latin typeface="Arial" panose="020B0604020202020204" pitchFamily="34" charset="0"/>
                    <a:ea typeface="宋体" panose="02010600030101010101" pitchFamily="2" charset="-122"/>
                    <a:cs typeface="+mn-cs"/>
                  </a:rPr>
                  <a:t>）给出的</a:t>
                </a:r>
                <a:r>
                  <a:rPr lang="en-US" altLang="zh-CN" sz="1200" i="0" kern="1200">
                    <a:solidFill>
                      <a:schemeClr val="tx1"/>
                    </a:solidFill>
                    <a:effectLst/>
                    <a:latin typeface="Arial" panose="020B0604020202020204" pitchFamily="34" charset="0"/>
                    <a:ea typeface="宋体" panose="02010600030101010101" pitchFamily="2" charset="-122"/>
                    <a:cs typeface="+mn-cs"/>
                  </a:rPr>
                  <a:t>𝜎</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𝛼𝛽</a:t>
                </a:r>
                <a:r>
                  <a:rPr lang="zh-CN" altLang="zh-CN" sz="1200" kern="1200">
                    <a:solidFill>
                      <a:schemeClr val="tx1"/>
                    </a:solidFill>
                    <a:effectLst/>
                    <a:latin typeface="Arial" panose="020B0604020202020204" pitchFamily="34" charset="0"/>
                    <a:ea typeface="宋体" panose="02010600030101010101" pitchFamily="2" charset="-122"/>
                    <a:cs typeface="+mn-cs"/>
                  </a:rPr>
                  <a:t>可以有比较简单的形式。</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en-US" sz="1200" kern="1200">
                    <a:solidFill>
                      <a:schemeClr val="tx1"/>
                    </a:solidFill>
                    <a:effectLst/>
                    <a:latin typeface="Arial" panose="020B0604020202020204" pitchFamily="34" charset="0"/>
                    <a:ea typeface="宋体" panose="02010600030101010101" pitchFamily="2" charset="-122"/>
                    <a:cs typeface="+mn-cs"/>
                  </a:rPr>
                  <a:t>在各向同性，有效质量近似条件下：</a:t>
                </a:r>
                <a:r>
                  <a:rPr lang="zh-CN" altLang="en-US" i="0">
                    <a:latin typeface="Cambria Math" panose="02040503050406030204" pitchFamily="18" charset="0"/>
                  </a:rPr>
                  <a:t>𝜎</a:t>
                </a:r>
                <a:r>
                  <a:rPr lang="en-US" altLang="zh-CN" b="0" i="0">
                    <a:latin typeface="Cambria Math" panose="02040503050406030204" pitchFamily="18" charset="0"/>
                  </a:rPr>
                  <a:t>_0</a:t>
                </a:r>
                <a:r>
                  <a:rPr lang="zh-CN" altLang="en-US" sz="1200" kern="1200">
                    <a:solidFill>
                      <a:schemeClr val="tx1"/>
                    </a:solidFill>
                    <a:effectLst/>
                    <a:latin typeface="Arial" panose="020B0604020202020204" pitchFamily="34" charset="0"/>
                    <a:ea typeface="宋体" panose="02010600030101010101" pitchFamily="2" charset="-122"/>
                    <a:cs typeface="+mn-cs"/>
                  </a:rPr>
                  <a:t>见黄色公式</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75</a:t>
            </a:fld>
            <a:endParaRPr lang="en-US" altLang="zh-CN"/>
          </a:p>
        </p:txBody>
      </p:sp>
    </p:spTree>
    <p:extLst>
      <p:ext uri="{BB962C8B-B14F-4D97-AF65-F5344CB8AC3E}">
        <p14:creationId xmlns:p14="http://schemas.microsoft.com/office/powerpoint/2010/main" val="36904228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本小节是半导体中载流子的输运过程。</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76</a:t>
            </a:fld>
            <a:endParaRPr lang="en-US" altLang="zh-CN"/>
          </a:p>
        </p:txBody>
      </p:sp>
    </p:spTree>
    <p:extLst>
      <p:ext uri="{BB962C8B-B14F-4D97-AF65-F5344CB8AC3E}">
        <p14:creationId xmlns:p14="http://schemas.microsoft.com/office/powerpoint/2010/main" val="11712430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通常用电阻率</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的大小来区分材料的导电特性。一般金属的电阻率</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&lt; 10</a:t>
            </a:r>
            <a:r>
              <a:rPr lang="en-US" altLang="zh-CN" sz="1200" kern="1200" baseline="300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6</a:t>
            </a:r>
            <a:r>
              <a:rPr lang="en-US" altLang="zh-CN" sz="1200" kern="1200">
                <a:solidFill>
                  <a:schemeClr val="tx1"/>
                </a:solidFill>
                <a:effectLst/>
                <a:latin typeface="Arial" panose="020B0604020202020204" pitchFamily="34" charset="0"/>
                <a:ea typeface="宋体" panose="02010600030101010101" pitchFamily="2" charset="-122"/>
                <a:cs typeface="+mn-cs"/>
              </a:rPr>
              <a:t> (Ω·cm)</a:t>
            </a:r>
            <a:r>
              <a:rPr lang="zh-CN" altLang="zh-CN" sz="1200" kern="1200">
                <a:solidFill>
                  <a:schemeClr val="tx1"/>
                </a:solidFill>
                <a:effectLst/>
                <a:latin typeface="Arial" panose="020B0604020202020204" pitchFamily="34" charset="0"/>
                <a:ea typeface="宋体" panose="02010600030101010101" pitchFamily="2" charset="-122"/>
                <a:cs typeface="+mn-cs"/>
              </a:rPr>
              <a:t>，绝缘体有</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&gt; 10</a:t>
            </a:r>
            <a:r>
              <a:rPr lang="en-US" altLang="zh-CN" sz="1200" kern="1200" baseline="30000">
                <a:solidFill>
                  <a:schemeClr val="tx1"/>
                </a:solidFill>
                <a:effectLst/>
                <a:latin typeface="Arial" panose="020B0604020202020204" pitchFamily="34" charset="0"/>
                <a:ea typeface="宋体" panose="02010600030101010101" pitchFamily="2" charset="-122"/>
                <a:cs typeface="+mn-cs"/>
              </a:rPr>
              <a:t>14 </a:t>
            </a:r>
            <a:r>
              <a:rPr lang="en-US" altLang="zh-CN" sz="1200" kern="1200">
                <a:solidFill>
                  <a:schemeClr val="tx1"/>
                </a:solidFill>
                <a:effectLst/>
                <a:latin typeface="Arial" panose="020B0604020202020204" pitchFamily="34" charset="0"/>
                <a:ea typeface="宋体" panose="02010600030101010101" pitchFamily="2" charset="-122"/>
                <a:cs typeface="+mn-cs"/>
              </a:rPr>
              <a:t>(Ω·cm)</a:t>
            </a:r>
            <a:r>
              <a:rPr lang="zh-CN" altLang="zh-CN" sz="1200" kern="1200">
                <a:solidFill>
                  <a:schemeClr val="tx1"/>
                </a:solidFill>
                <a:effectLst/>
                <a:latin typeface="Arial" panose="020B0604020202020204" pitchFamily="34" charset="0"/>
                <a:ea typeface="宋体" panose="02010600030101010101" pitchFamily="2" charset="-122"/>
                <a:cs typeface="+mn-cs"/>
              </a:rPr>
              <a:t>，介于它们之间的就是半导体。半导体材料在绝对零度不导电而室温具有导电性，它的导电机理与金属不同，金属中是自由电子导电，而半导体中有两种载流子参与导电，除了导带中的电子外，还有价带中的空穴；同时，与金属在温度增加时电阻率增大的特性相反，半导体的电阻率</a:t>
            </a:r>
            <a:r>
              <a:rPr lang="en-US" altLang="zh-CN" sz="1200" i="1"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随着温度增加而减小。</a:t>
            </a:r>
            <a:endParaRPr lang="zh-CN" altLang="en-US"/>
          </a:p>
          <a:p>
            <a:endParaRPr lang="zh-CN" altLang="en-US"/>
          </a:p>
        </p:txBody>
      </p:sp>
      <p:sp>
        <p:nvSpPr>
          <p:cNvPr id="4" name="灯片编号占位符 3"/>
          <p:cNvSpPr>
            <a:spLocks noGrp="1"/>
          </p:cNvSpPr>
          <p:nvPr>
            <p:ph type="sldNum" sz="quarter" idx="5"/>
          </p:nvPr>
        </p:nvSpPr>
        <p:spPr/>
        <p:txBody>
          <a:bodyPr/>
          <a:lstStyle/>
          <a:p>
            <a:fld id="{6BCBB6B0-0B25-4678-98E5-367EFF3824D3}" type="slidenum">
              <a:rPr lang="en-US" altLang="zh-CN" smtClean="0"/>
              <a:t>77</a:t>
            </a:fld>
            <a:endParaRPr lang="en-US" altLang="zh-CN"/>
          </a:p>
        </p:txBody>
      </p:sp>
    </p:spTree>
    <p:extLst>
      <p:ext uri="{BB962C8B-B14F-4D97-AF65-F5344CB8AC3E}">
        <p14:creationId xmlns:p14="http://schemas.microsoft.com/office/powerpoint/2010/main" val="23418110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半导体材料的基本晶体结构。</a:t>
            </a:r>
            <a:endParaRPr lang="zh-CN" altLang="en-US" b="0"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78</a:t>
            </a:fld>
            <a:endParaRPr lang="en-US" altLang="zh-CN"/>
          </a:p>
        </p:txBody>
      </p:sp>
    </p:spTree>
    <p:extLst>
      <p:ext uri="{BB962C8B-B14F-4D97-AF65-F5344CB8AC3E}">
        <p14:creationId xmlns:p14="http://schemas.microsoft.com/office/powerpoint/2010/main" val="27199893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先讲一下</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a:t>
            </a:r>
            <a:endParaRPr lang="zh-CN" altLang="en-US" b="0"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79</a:t>
            </a:fld>
            <a:endParaRPr lang="en-US" altLang="zh-CN"/>
          </a:p>
        </p:txBody>
      </p:sp>
    </p:spTree>
    <p:extLst>
      <p:ext uri="{BB962C8B-B14F-4D97-AF65-F5344CB8AC3E}">
        <p14:creationId xmlns:p14="http://schemas.microsoft.com/office/powerpoint/2010/main" val="254586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粒子的运动状态可以由描述该粒子本征态的波函数叠加而成的一个波包来表示，该波包空间分布在</a:t>
                </a:r>
                <a14:m>
                  <m:oMath xmlns:m="http://schemas.openxmlformats.org/officeDocument/2006/math">
                    <m:r>
                      <a:rPr lang="en-US" altLang="zh-CN" sz="1200" b="1" i="1" kern="1200" smtClean="0">
                        <a:solidFill>
                          <a:schemeClr val="tx1"/>
                        </a:solidFill>
                        <a:latin typeface="Cambria Math" panose="02040503050406030204" pitchFamily="18" charset="0"/>
                        <a:ea typeface="宋体" panose="02010600030101010101" pitchFamily="2" charset="-122"/>
                        <a:cs typeface="+mn-cs"/>
                      </a:rPr>
                      <m:t>𝒓</m:t>
                    </m:r>
                  </m:oMath>
                </a14:m>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0 </a:t>
                </a:r>
                <a:r>
                  <a:rPr lang="zh-CN" altLang="zh-CN" sz="1200" kern="1200" dirty="0">
                    <a:solidFill>
                      <a:schemeClr val="tx1"/>
                    </a:solidFill>
                    <a:effectLst/>
                    <a:latin typeface="Arial" panose="020B0604020202020204" pitchFamily="34" charset="0"/>
                    <a:ea typeface="宋体" panose="02010600030101010101" pitchFamily="2" charset="-122"/>
                    <a:cs typeface="+mn-cs"/>
                  </a:rPr>
                  <a:t>附近的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𝒓</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范围内，动量取值为</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ℏ</m:t>
                    </m:r>
                    <m:r>
                      <a:rPr lang="zh-CN" altLang="en-US" sz="1200" b="1" i="1" kern="1200">
                        <a:solidFill>
                          <a:schemeClr val="tx1"/>
                        </a:solidFill>
                        <a:latin typeface="Cambria Math" panose="02040503050406030204" pitchFamily="18" charset="0"/>
                        <a:ea typeface="宋体" panose="02010600030101010101" pitchFamily="2" charset="-122"/>
                        <a:cs typeface="+mn-cs"/>
                      </a:rPr>
                      <m:t>𝒌</m:t>
                    </m:r>
                    <m:r>
                      <a:rPr lang="en-US" altLang="zh-CN" sz="1200" b="0" i="1" kern="1200" baseline="-25000" smtClean="0">
                        <a:solidFill>
                          <a:schemeClr val="tx1"/>
                        </a:solidFill>
                        <a:latin typeface="Cambria Math" panose="02040503050406030204" pitchFamily="18" charset="0"/>
                        <a:ea typeface="宋体" panose="02010600030101010101" pitchFamily="2" charset="-122"/>
                        <a:cs typeface="+mn-cs"/>
                      </a:rPr>
                      <m:t>0</m:t>
                    </m:r>
                  </m:oMath>
                </a14:m>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附近</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ℏ</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b="1" i="1" kern="120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范围内。即该粒子的坐标与动量都只有近似的数值，其精确度由测不准原理所限制，</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𝒓</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与</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b="1" i="1" kern="120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满足测不准关系</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b="1" i="1" kern="1200">
                        <a:solidFill>
                          <a:schemeClr val="tx1"/>
                        </a:solidFill>
                        <a:effectLst/>
                        <a:latin typeface="Cambria Math" panose="02040503050406030204" pitchFamily="18" charset="0"/>
                        <a:ea typeface="宋体" panose="02010600030101010101" pitchFamily="2" charset="-122"/>
                        <a:cs typeface="+mn-cs"/>
                      </a:rPr>
                      <m:t>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b="1" i="1" kern="1200">
                        <a:solidFill>
                          <a:schemeClr val="tx1"/>
                        </a:solidFill>
                        <a:effectLst/>
                        <a:latin typeface="Cambria Math" panose="02040503050406030204" pitchFamily="18" charset="0"/>
                        <a:ea typeface="宋体" panose="02010600030101010101" pitchFamily="2" charset="-122"/>
                        <a:cs typeface="+mn-cs"/>
                      </a:rPr>
                      <m:t>𝒌</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或者</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b="1" i="1" kern="1200">
                        <a:solidFill>
                          <a:schemeClr val="tx1"/>
                        </a:solidFill>
                        <a:effectLst/>
                        <a:latin typeface="Cambria Math" panose="02040503050406030204" pitchFamily="18" charset="0"/>
                        <a:ea typeface="宋体" panose="02010600030101010101" pitchFamily="2" charset="-122"/>
                        <a:cs typeface="+mn-cs"/>
                      </a:rPr>
                      <m:t>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𝛥</m:t>
                    </m:r>
                    <m:r>
                      <a:rPr lang="en-US" altLang="zh-CN" sz="1200" b="1" i="1" kern="1200">
                        <a:solidFill>
                          <a:schemeClr val="tx1"/>
                        </a:solidFill>
                        <a:effectLst/>
                        <a:latin typeface="Cambria Math" panose="02040503050406030204" pitchFamily="18" charset="0"/>
                        <a:ea typeface="宋体" panose="02010600030101010101" pitchFamily="2" charset="-122"/>
                        <a:cs typeface="+mn-cs"/>
                      </a:rPr>
                      <m:t>𝒑</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1" i="1" kern="1200">
                        <a:solidFill>
                          <a:schemeClr val="tx1"/>
                        </a:solidFill>
                        <a:effectLst/>
                        <a:latin typeface="Cambria Math" panose="02040503050406030204" pitchFamily="18" charset="0"/>
                        <a:ea typeface="宋体" panose="02010600030101010101" pitchFamily="2" charset="-122"/>
                        <a:cs typeface="+mn-cs"/>
                      </a:rPr>
                      <m:t>𝒑</m:t>
                    </m:r>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r>
                      <a:rPr lang="en-US" altLang="zh-CN" sz="1200" b="1" i="1" kern="1200">
                        <a:solidFill>
                          <a:schemeClr val="tx1"/>
                        </a:solidFill>
                        <a:effectLst/>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）。分别定义波包中心</a:t>
                </a:r>
                <a14:m>
                  <m:oMath xmlns:m="http://schemas.openxmlformats.org/officeDocument/2006/math">
                    <m:r>
                      <a:rPr lang="en-US" altLang="zh-CN" sz="1200" b="1" i="1" kern="1200" smtClean="0">
                        <a:solidFill>
                          <a:schemeClr val="tx1"/>
                        </a:solidFill>
                        <a:latin typeface="Cambria Math" panose="02040503050406030204" pitchFamily="18" charset="0"/>
                        <a:ea typeface="宋体" panose="02010600030101010101" pitchFamily="2" charset="-122"/>
                        <a:cs typeface="+mn-cs"/>
                      </a:rPr>
                      <m:t>𝒓</m:t>
                    </m:r>
                  </m:oMath>
                </a14:m>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为该粒子的位置，动量中心 </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ℏ</m:t>
                    </m:r>
                    <m:r>
                      <a:rPr lang="zh-CN" altLang="en-US" sz="1200" b="1" i="1" kern="1200">
                        <a:solidFill>
                          <a:schemeClr val="tx1"/>
                        </a:solidFill>
                        <a:latin typeface="Cambria Math" panose="02040503050406030204" pitchFamily="18" charset="0"/>
                        <a:ea typeface="宋体" panose="02010600030101010101" pitchFamily="2" charset="-122"/>
                        <a:cs typeface="+mn-cs"/>
                      </a:rPr>
                      <m:t>𝒌</m:t>
                    </m:r>
                    <m:r>
                      <a:rPr lang="en-US" altLang="zh-CN" sz="1200" b="0" i="1" kern="1200" baseline="-25000" smtClean="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称为该粒子的动量。</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粒子的运动状态可以由描述该粒子本征态的波函数叠加而成的一个波包来表示，该波包空间分布在</a:t>
                </a:r>
                <a:r>
                  <a:rPr lang="en-US" altLang="zh-CN" sz="1200" b="1" i="1" kern="1200">
                    <a:solidFill>
                      <a:schemeClr val="tx1"/>
                    </a:solidFill>
                    <a:effectLst/>
                    <a:latin typeface="Arial" panose="020B0604020202020204" pitchFamily="34" charset="0"/>
                    <a:ea typeface="宋体" panose="02010600030101010101" pitchFamily="2" charset="-122"/>
                    <a:cs typeface="+mn-cs"/>
                  </a:rPr>
                  <a:t>r</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0 </a:t>
                </a:r>
                <a:r>
                  <a:rPr lang="zh-CN" altLang="zh-CN" sz="1200" kern="1200">
                    <a:solidFill>
                      <a:schemeClr val="tx1"/>
                    </a:solidFill>
                    <a:effectLst/>
                    <a:latin typeface="Arial" panose="020B0604020202020204" pitchFamily="34" charset="0"/>
                    <a:ea typeface="宋体" panose="02010600030101010101" pitchFamily="2" charset="-122"/>
                    <a:cs typeface="+mn-cs"/>
                  </a:rPr>
                  <a:t>附近的</a:t>
                </a:r>
                <a:r>
                  <a:rPr lang="en-US" altLang="zh-CN" sz="1200" kern="1200">
                    <a:solidFill>
                      <a:schemeClr val="tx1"/>
                    </a:solidFill>
                    <a:effectLst/>
                    <a:latin typeface="Arial" panose="020B0604020202020204" pitchFamily="34" charset="0"/>
                    <a:ea typeface="宋体" panose="02010600030101010101" pitchFamily="2" charset="-122"/>
                    <a:cs typeface="+mn-cs"/>
                  </a:rPr>
                  <a:t>D</a:t>
                </a:r>
                <a:r>
                  <a:rPr lang="en-US" altLang="zh-CN" sz="1200" b="1" i="1" kern="1200">
                    <a:solidFill>
                      <a:schemeClr val="tx1"/>
                    </a:solidFill>
                    <a:effectLst/>
                    <a:latin typeface="Arial" panose="020B0604020202020204" pitchFamily="34" charset="0"/>
                    <a:ea typeface="宋体" panose="02010600030101010101" pitchFamily="2" charset="-122"/>
                    <a:cs typeface="+mn-cs"/>
                  </a:rPr>
                  <a:t>r</a:t>
                </a:r>
                <a:r>
                  <a:rPr lang="zh-CN" altLang="zh-CN" sz="1200" kern="1200">
                    <a:solidFill>
                      <a:schemeClr val="tx1"/>
                    </a:solidFill>
                    <a:effectLst/>
                    <a:latin typeface="Arial" panose="020B0604020202020204" pitchFamily="34" charset="0"/>
                    <a:ea typeface="宋体" panose="02010600030101010101" pitchFamily="2" charset="-122"/>
                    <a:cs typeface="+mn-cs"/>
                  </a:rPr>
                  <a:t>范围内，动量取值为</a:t>
                </a:r>
                <a:r>
                  <a:rPr lang="en-US" altLang="zh-CN" sz="1200" i="1" kern="1200">
                    <a:solidFill>
                      <a:schemeClr val="tx1"/>
                    </a:solidFill>
                    <a:effectLst/>
                    <a:latin typeface="Arial" panose="020B0604020202020204" pitchFamily="34" charset="0"/>
                    <a:ea typeface="宋体" panose="02010600030101010101" pitchFamily="2" charset="-122"/>
                    <a:cs typeface="+mn-cs"/>
                  </a:rPr>
                  <a:t>ħ</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0 </a:t>
                </a:r>
                <a:r>
                  <a:rPr lang="zh-CN" altLang="zh-CN" sz="1200" kern="1200">
                    <a:solidFill>
                      <a:schemeClr val="tx1"/>
                    </a:solidFill>
                    <a:effectLst/>
                    <a:latin typeface="Arial" panose="020B0604020202020204" pitchFamily="34" charset="0"/>
                    <a:ea typeface="宋体" panose="02010600030101010101" pitchFamily="2" charset="-122"/>
                    <a:cs typeface="+mn-cs"/>
                  </a:rPr>
                  <a:t>附近</a:t>
                </a:r>
                <a:r>
                  <a:rPr lang="en-US" altLang="zh-CN" sz="1200" i="1" kern="1200">
                    <a:solidFill>
                      <a:schemeClr val="tx1"/>
                    </a:solidFill>
                    <a:effectLst/>
                    <a:latin typeface="Arial" panose="020B0604020202020204" pitchFamily="34" charset="0"/>
                    <a:ea typeface="宋体" panose="02010600030101010101" pitchFamily="2" charset="-122"/>
                    <a:cs typeface="+mn-cs"/>
                  </a:rPr>
                  <a:t>ħ</a:t>
                </a:r>
                <a:r>
                  <a:rPr lang="en-US" altLang="zh-CN" sz="1200" kern="120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范围内。即该粒子的坐标与动量都只有近似的数值，其精确度由测不准原理所限制，</a:t>
                </a:r>
                <a:r>
                  <a:rPr lang="en-US" altLang="zh-CN" sz="1200" kern="1200">
                    <a:solidFill>
                      <a:schemeClr val="tx1"/>
                    </a:solidFill>
                    <a:effectLst/>
                    <a:latin typeface="Arial" panose="020B0604020202020204" pitchFamily="34" charset="0"/>
                    <a:ea typeface="宋体" panose="02010600030101010101" pitchFamily="2" charset="-122"/>
                    <a:cs typeface="+mn-cs"/>
                  </a:rPr>
                  <a:t>D</a:t>
                </a:r>
                <a:r>
                  <a:rPr lang="en-US" altLang="zh-CN" sz="1200" b="1" i="1" kern="1200">
                    <a:solidFill>
                      <a:schemeClr val="tx1"/>
                    </a:solidFill>
                    <a:effectLst/>
                    <a:latin typeface="Arial" panose="020B0604020202020204" pitchFamily="34" charset="0"/>
                    <a:ea typeface="宋体" panose="02010600030101010101" pitchFamily="2" charset="-122"/>
                    <a:cs typeface="+mn-cs"/>
                  </a:rPr>
                  <a:t>r</a:t>
                </a:r>
                <a:r>
                  <a:rPr lang="zh-CN" altLang="zh-CN" sz="1200" kern="1200">
                    <a:solidFill>
                      <a:schemeClr val="tx1"/>
                    </a:solidFill>
                    <a:effectLst/>
                    <a:latin typeface="Arial" panose="020B0604020202020204" pitchFamily="34" charset="0"/>
                    <a:ea typeface="宋体" panose="02010600030101010101" pitchFamily="2" charset="-122"/>
                    <a:cs typeface="+mn-cs"/>
                  </a:rPr>
                  <a:t>与</a:t>
                </a:r>
                <a:r>
                  <a:rPr lang="en-US" altLang="zh-CN" sz="1200" kern="1200">
                    <a:solidFill>
                      <a:schemeClr val="tx1"/>
                    </a:solidFill>
                    <a:effectLst/>
                    <a:latin typeface="Arial" panose="020B0604020202020204" pitchFamily="34" charset="0"/>
                    <a:ea typeface="宋体" panose="02010600030101010101" pitchFamily="2" charset="-122"/>
                    <a:cs typeface="+mn-cs"/>
                  </a:rPr>
                  <a:t>D</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zh-CN" altLang="zh-CN" sz="1200" kern="1200">
                    <a:solidFill>
                      <a:schemeClr val="tx1"/>
                    </a:solidFill>
                    <a:effectLst/>
                    <a:latin typeface="Arial" panose="020B0604020202020204" pitchFamily="34" charset="0"/>
                    <a:ea typeface="宋体" panose="02010600030101010101" pitchFamily="2" charset="-122"/>
                    <a:cs typeface="+mn-cs"/>
                  </a:rPr>
                  <a:t>满足测不准关系</a:t>
                </a:r>
                <a:r>
                  <a:rPr lang="en-US" altLang="zh-CN" sz="1200" i="0" kern="1200">
                    <a:solidFill>
                      <a:schemeClr val="tx1"/>
                    </a:solidFill>
                    <a:effectLst/>
                    <a:latin typeface="Cambria Math" panose="02040503050406030204" pitchFamily="18" charset="0"/>
                    <a:ea typeface="宋体" panose="02010600030101010101" pitchFamily="2" charset="-122"/>
                    <a:cs typeface="+mn-cs"/>
                  </a:rPr>
                  <a:t>𝛥𝑟⋅𝛥𝑘≥1</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a:t>
                </a:r>
                <a:r>
                  <a:rPr lang="zh-CN" altLang="zh-CN" sz="1200" kern="1200">
                    <a:solidFill>
                      <a:schemeClr val="tx1"/>
                    </a:solidFill>
                    <a:effectLst/>
                    <a:latin typeface="Arial" panose="020B0604020202020204" pitchFamily="34" charset="0"/>
                    <a:ea typeface="宋体" panose="02010600030101010101" pitchFamily="2" charset="-122"/>
                    <a:cs typeface="+mn-cs"/>
                  </a:rPr>
                  <a:t>或者</a:t>
                </a:r>
                <a:r>
                  <a:rPr lang="en-US" altLang="zh-CN" sz="1200" i="0" kern="1200">
                    <a:solidFill>
                      <a:schemeClr val="tx1"/>
                    </a:solidFill>
                    <a:effectLst/>
                    <a:latin typeface="Cambria Math" panose="02040503050406030204" pitchFamily="18" charset="0"/>
                    <a:ea typeface="宋体" panose="02010600030101010101" pitchFamily="2" charset="-122"/>
                    <a:cs typeface="+mn-cs"/>
                  </a:rPr>
                  <a:t>𝛥𝑟⋅𝛥𝑝≥ℏ</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2</a:t>
                </a:r>
                <a:r>
                  <a:rPr lang="zh-CN" altLang="zh-CN" sz="120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𝑝=ℏ𝑘</a:t>
                </a:r>
                <a:r>
                  <a:rPr lang="zh-CN" altLang="zh-CN" sz="1200" kern="1200">
                    <a:solidFill>
                      <a:schemeClr val="tx1"/>
                    </a:solidFill>
                    <a:effectLst/>
                    <a:latin typeface="Arial" panose="020B0604020202020204" pitchFamily="34" charset="0"/>
                    <a:ea typeface="宋体" panose="02010600030101010101" pitchFamily="2" charset="-122"/>
                    <a:cs typeface="+mn-cs"/>
                  </a:rPr>
                  <a:t>）。分别定义波包中心 </a:t>
                </a:r>
                <a:r>
                  <a:rPr lang="en-US" altLang="zh-CN" sz="1200" b="1" i="1" kern="1200">
                    <a:solidFill>
                      <a:schemeClr val="tx1"/>
                    </a:solidFill>
                    <a:effectLst/>
                    <a:latin typeface="Arial" panose="020B0604020202020204" pitchFamily="34" charset="0"/>
                    <a:ea typeface="宋体" panose="02010600030101010101" pitchFamily="2" charset="-122"/>
                    <a:cs typeface="+mn-cs"/>
                  </a:rPr>
                  <a:t>r</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为该粒子的位置，动量中心 </a:t>
                </a:r>
                <a:r>
                  <a:rPr lang="en-US" altLang="zh-CN" sz="1200" i="1" kern="1200">
                    <a:solidFill>
                      <a:schemeClr val="tx1"/>
                    </a:solidFill>
                    <a:effectLst/>
                    <a:latin typeface="Arial" panose="020B0604020202020204" pitchFamily="34" charset="0"/>
                    <a:ea typeface="宋体" panose="02010600030101010101" pitchFamily="2" charset="-122"/>
                    <a:cs typeface="+mn-cs"/>
                  </a:rPr>
                  <a:t>ħ</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称为该粒子的动量。</a:t>
                </a:r>
                <a:endParaRPr lang="zh-CN" altLang="en-US"/>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a:t>
            </a:fld>
            <a:endParaRPr lang="en-US" altLang="zh-CN"/>
          </a:p>
        </p:txBody>
      </p:sp>
    </p:spTree>
    <p:extLst>
      <p:ext uri="{BB962C8B-B14F-4D97-AF65-F5344CB8AC3E}">
        <p14:creationId xmlns:p14="http://schemas.microsoft.com/office/powerpoint/2010/main" val="25681554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首先</a:t>
                </a:r>
                <a:r>
                  <a:rPr lang="zh-CN" altLang="zh-CN" sz="1200" kern="1200" dirty="0">
                    <a:solidFill>
                      <a:schemeClr val="tx1"/>
                    </a:solidFill>
                    <a:effectLst/>
                    <a:latin typeface="Arial" panose="020B0604020202020204" pitchFamily="34" charset="0"/>
                    <a:ea typeface="宋体" panose="02010600030101010101" pitchFamily="2" charset="-122"/>
                    <a:cs typeface="+mn-cs"/>
                  </a:rPr>
                  <a:t>分析导带中电子的分布（填充）情况。能量在</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之间的电子数：</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𝑑𝑁</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分析导带中电子的分布（填充）情况。从式（</a:t>
                </a:r>
                <a:r>
                  <a:rPr lang="en-US" altLang="zh-CN" sz="1200" kern="1200">
                    <a:solidFill>
                      <a:schemeClr val="tx1"/>
                    </a:solidFill>
                    <a:effectLst/>
                    <a:latin typeface="Arial" panose="020B0604020202020204" pitchFamily="34" charset="0"/>
                    <a:ea typeface="宋体" panose="02010600030101010101" pitchFamily="2" charset="-122"/>
                    <a:cs typeface="+mn-cs"/>
                  </a:rPr>
                  <a:t>3-144</a:t>
                </a:r>
                <a:r>
                  <a:rPr lang="zh-CN" altLang="zh-CN" sz="1200" kern="1200">
                    <a:solidFill>
                      <a:schemeClr val="tx1"/>
                    </a:solidFill>
                    <a:effectLst/>
                    <a:latin typeface="Arial" panose="020B0604020202020204" pitchFamily="34" charset="0"/>
                    <a:ea typeface="宋体" panose="02010600030101010101" pitchFamily="2" charset="-122"/>
                    <a:cs typeface="+mn-cs"/>
                  </a:rPr>
                  <a:t>）得知，能量在</a:t>
                </a:r>
                <a:r>
                  <a:rPr lang="en-US" altLang="zh-CN" sz="1200" i="0" kern="1200">
                    <a:solidFill>
                      <a:schemeClr val="tx1"/>
                    </a:solidFill>
                    <a:effectLst/>
                    <a:latin typeface="Arial" panose="020B0604020202020204" pitchFamily="34" charset="0"/>
                    <a:ea typeface="宋体" panose="02010600030101010101" pitchFamily="2" charset="-122"/>
                    <a:cs typeface="+mn-cs"/>
                  </a:rPr>
                  <a:t>𝐸∼𝐸+𝑑𝐸</a:t>
                </a:r>
                <a:r>
                  <a:rPr lang="zh-CN" altLang="zh-CN" sz="1200" kern="1200">
                    <a:solidFill>
                      <a:schemeClr val="tx1"/>
                    </a:solidFill>
                    <a:effectLst/>
                    <a:latin typeface="Arial" panose="020B0604020202020204" pitchFamily="34" charset="0"/>
                    <a:ea typeface="宋体" panose="02010600030101010101" pitchFamily="2" charset="-122"/>
                    <a:cs typeface="+mn-cs"/>
                  </a:rPr>
                  <a:t>之间的电子数：</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𝑑𝑁=𝑓</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𝐸)𝑁</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𝐸)𝑑𝐸</a:t>
                </a:r>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80</a:t>
            </a:fld>
            <a:endParaRPr lang="en-US" altLang="zh-CN"/>
          </a:p>
        </p:txBody>
      </p:sp>
    </p:spTree>
    <p:extLst>
      <p:ext uri="{BB962C8B-B14F-4D97-AF65-F5344CB8AC3E}">
        <p14:creationId xmlns:p14="http://schemas.microsoft.com/office/powerpoint/2010/main" val="3277423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是由费米分布函数</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和能态密度</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同时决定的。</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是由费米分布函数</a:t>
                </a:r>
                <a:r>
                  <a:rPr lang="en-US" altLang="zh-CN" sz="1200" i="0" kern="1200">
                    <a:solidFill>
                      <a:schemeClr val="tx1"/>
                    </a:solidFill>
                    <a:effectLst/>
                    <a:latin typeface="Arial" panose="020B0604020202020204" pitchFamily="34" charset="0"/>
                    <a:ea typeface="宋体" panose="02010600030101010101" pitchFamily="2" charset="-122"/>
                    <a:cs typeface="+mn-cs"/>
                  </a:rPr>
                  <a:t>𝑓</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kern="1200">
                    <a:solidFill>
                      <a:schemeClr val="tx1"/>
                    </a:solidFill>
                    <a:effectLst/>
                    <a:latin typeface="Arial" panose="020B0604020202020204" pitchFamily="34" charset="0"/>
                    <a:ea typeface="宋体" panose="02010600030101010101" pitchFamily="2" charset="-122"/>
                    <a:cs typeface="+mn-cs"/>
                  </a:rPr>
                  <a:t>和能态密度</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kern="1200">
                    <a:solidFill>
                      <a:schemeClr val="tx1"/>
                    </a:solidFill>
                    <a:effectLst/>
                    <a:latin typeface="Arial" panose="020B0604020202020204" pitchFamily="34" charset="0"/>
                    <a:ea typeface="宋体" panose="02010600030101010101" pitchFamily="2" charset="-122"/>
                    <a:cs typeface="+mn-cs"/>
                  </a:rPr>
                  <a:t>同时决定的。</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81</a:t>
            </a:fld>
            <a:endParaRPr lang="en-US" altLang="zh-CN"/>
          </a:p>
        </p:txBody>
      </p:sp>
    </p:spTree>
    <p:extLst>
      <p:ext uri="{BB962C8B-B14F-4D97-AF65-F5344CB8AC3E}">
        <p14:creationId xmlns:p14="http://schemas.microsoft.com/office/powerpoint/2010/main" val="36451077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第三章中分析了，在布里渊区附近</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oMath>
                </a14:m>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仍然抛物线关系。</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第三章中分析了，在布里渊区附近</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𝐸−𝑘</a:t>
                </a:r>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仍然抛物线关系。</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82</a:t>
            </a:fld>
            <a:endParaRPr lang="en-US" altLang="zh-CN"/>
          </a:p>
        </p:txBody>
      </p:sp>
    </p:spTree>
    <p:extLst>
      <p:ext uri="{BB962C8B-B14F-4D97-AF65-F5344CB8AC3E}">
        <p14:creationId xmlns:p14="http://schemas.microsoft.com/office/powerpoint/2010/main" val="20814321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第三章中分析了，在布里渊区附近</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oMath>
                </a14:m>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仍然抛物线关系。</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第三章中分析了，在布里渊区附近</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𝐸−𝑘</a:t>
                </a:r>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仍然抛物线关系。</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83</a:t>
            </a:fld>
            <a:endParaRPr lang="en-US" altLang="zh-CN"/>
          </a:p>
        </p:txBody>
      </p:sp>
    </p:spTree>
    <p:extLst>
      <p:ext uri="{BB962C8B-B14F-4D97-AF65-F5344CB8AC3E}">
        <p14:creationId xmlns:p14="http://schemas.microsoft.com/office/powerpoint/2010/main" val="39738778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第三章中分析了，在布里渊区附近</a:t>
                </a:r>
                <a14:m>
                  <m:oMath xmlns:m="http://schemas.openxmlformats.org/officeDocument/2006/math">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oMath>
                </a14:m>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仍然抛物线关系。</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第三章中分析了，在布里渊区附近</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𝐸−𝑘</a:t>
                </a:r>
                <a:r>
                  <a:rPr kumimoji="0" lang="zh-CN" altLang="en-US" sz="1200" b="0"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仍然抛物线关系。</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84</a:t>
            </a:fld>
            <a:endParaRPr lang="en-US" altLang="zh-CN"/>
          </a:p>
        </p:txBody>
      </p:sp>
    </p:spTree>
    <p:extLst>
      <p:ext uri="{BB962C8B-B14F-4D97-AF65-F5344CB8AC3E}">
        <p14:creationId xmlns:p14="http://schemas.microsoft.com/office/powerpoint/2010/main" val="32914560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导带底的</a:t>
                </a:r>
                <a:r>
                  <a:rPr lang="zh-CN" altLang="en-US" sz="1200" kern="1200" dirty="0">
                    <a:solidFill>
                      <a:schemeClr val="tx1"/>
                    </a:solidFill>
                    <a:effectLst/>
                    <a:latin typeface="Arial" panose="020B0604020202020204" pitchFamily="34" charset="0"/>
                    <a:ea typeface="宋体" panose="02010600030101010101" pitchFamily="2" charset="-122"/>
                    <a:cs typeface="+mn-cs"/>
                  </a:rPr>
                  <a:t>附近的态密度，用</a:t>
                </a:r>
                <a14:m>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e>
                        </m:d>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oMath>
                </a14:m>
                <a:r>
                  <a:rPr lang="zh-CN" altLang="en-US" dirty="0"/>
                  <a:t>置换</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𝑁</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𝑉</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𝜋</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e>
                          </m:d>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3</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中的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oMath>
                </a14:m>
                <a:r>
                  <a:rPr lang="zh-CN" altLang="en-US" dirty="0"/>
                  <a:t>即可。</a:t>
                </a: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导带底的</a:t>
                </a:r>
                <a:r>
                  <a:rPr lang="zh-CN" altLang="en-US" sz="1200" kern="1200" dirty="0">
                    <a:solidFill>
                      <a:schemeClr val="tx1"/>
                    </a:solidFill>
                    <a:effectLst/>
                    <a:latin typeface="Arial" panose="020B0604020202020204" pitchFamily="34" charset="0"/>
                    <a:ea typeface="宋体" panose="02010600030101010101" pitchFamily="2" charset="-122"/>
                    <a:cs typeface="+mn-cs"/>
                  </a:rPr>
                  <a:t>附近的态密度，用</a:t>
                </a:r>
                <a:r>
                  <a:rPr lang="zh-CN" altLang="en-US" sz="1200" i="0" kern="1200">
                    <a:solidFill>
                      <a:schemeClr val="tx1"/>
                    </a:solidFill>
                    <a:latin typeface="Arial" panose="020B0604020202020204" pitchFamily="34" charset="0"/>
                    <a:ea typeface="宋体" panose="02010600030101010101" pitchFamily="2" charset="-122"/>
                    <a:cs typeface="+mn-cs"/>
                  </a:rPr>
                  <a:t>(𝐸−𝐸_− )^(1∕2)</a:t>
                </a:r>
                <a:r>
                  <a:rPr lang="zh-CN" altLang="en-US" dirty="0"/>
                  <a:t>置换</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𝑁(𝐸)=𝑉/(2𝜋^2 ) (2𝑚/ℏ^2 )^(3∕2) 𝐸^(1∕2)</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中的</a:t>
                </a:r>
                <a:r>
                  <a:rPr lang="zh-CN" altLang="en-US" sz="1200" i="0" kern="1200">
                    <a:solidFill>
                      <a:schemeClr val="tx1"/>
                    </a:solidFill>
                    <a:latin typeface="Cambria Math" panose="02040503050406030204" pitchFamily="18" charset="0"/>
                    <a:ea typeface="宋体" panose="02010600030101010101" pitchFamily="2" charset="-122"/>
                    <a:cs typeface="+mn-cs"/>
                  </a:rPr>
                  <a:t>𝐸</a:t>
                </a:r>
                <a:r>
                  <a:rPr lang="zh-CN" altLang="en-US" dirty="0"/>
                  <a:t>即可。</a:t>
                </a:r>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85</a:t>
            </a:fld>
            <a:endParaRPr lang="en-US" altLang="zh-CN"/>
          </a:p>
        </p:txBody>
      </p:sp>
    </p:spTree>
    <p:extLst>
      <p:ext uri="{BB962C8B-B14F-4D97-AF65-F5344CB8AC3E}">
        <p14:creationId xmlns:p14="http://schemas.microsoft.com/office/powerpoint/2010/main" val="18438700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于是可得</a:t>
                </a:r>
                <a:r>
                  <a:rPr lang="zh-CN" altLang="zh-CN" sz="1200" kern="1200" dirty="0">
                    <a:solidFill>
                      <a:schemeClr val="tx1"/>
                    </a:solidFill>
                    <a:effectLst/>
                    <a:latin typeface="Arial" panose="020B0604020202020204" pitchFamily="34" charset="0"/>
                    <a:ea typeface="宋体" panose="02010600030101010101" pitchFamily="2" charset="-122"/>
                    <a:cs typeface="+mn-cs"/>
                  </a:rPr>
                  <a:t>导带底附近的能态密度可以表示为：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𝑉</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up>
                                </m:sSup>
                              </m:den>
                            </m:f>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3/2</m:t>
                        </m:r>
                      </m:sup>
                    </m:sSup>
                    <m:rad>
                      <m:radPr>
                        <m:deg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radPr>
                      <m:deg/>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e>
                    </m:rad>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4</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3/2</m:t>
                            </m:r>
                          </m:sup>
                        </m:sSup>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h</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den>
                    </m:f>
                    <m:rad>
                      <m:radPr>
                        <m:deg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radPr>
                      <m:deg/>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e>
                    </m:ra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即为电子在导带底的有效质量。</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空穴可以看成有效质量为</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的带正电荷的粒子，同理它的能态密度可以用下式表示：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4</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3/2</m:t>
                            </m:r>
                          </m:sup>
                        </m:sSup>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h</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den>
                    </m:f>
                    <m:rad>
                      <m:radPr>
                        <m:deg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radPr>
                      <m:deg/>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ra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为价带顶能级。因为越高的电子能级对于空穴来说则是能量越低（即越高能级处电子越不容易填入，越容易形成空穴），所以价带顶能级</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是最低的空穴能级，价带中的空穴能级随着电子能级的降低相应增加，空穴的态密度也随之增加。</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由式（</a:t>
                </a:r>
                <a:r>
                  <a:rPr lang="en-US" altLang="zh-CN" sz="1200" kern="1200">
                    <a:solidFill>
                      <a:schemeClr val="tx1"/>
                    </a:solidFill>
                    <a:effectLst/>
                    <a:latin typeface="Arial" panose="020B0604020202020204" pitchFamily="34" charset="0"/>
                    <a:ea typeface="宋体" panose="02010600030101010101" pitchFamily="2" charset="-122"/>
                    <a:cs typeface="+mn-cs"/>
                  </a:rPr>
                  <a:t>3-31</a:t>
                </a:r>
                <a:r>
                  <a:rPr lang="zh-CN" altLang="zh-CN" sz="1200" kern="1200">
                    <a:solidFill>
                      <a:schemeClr val="tx1"/>
                    </a:solidFill>
                    <a:effectLst/>
                    <a:latin typeface="Arial" panose="020B0604020202020204" pitchFamily="34" charset="0"/>
                    <a:ea typeface="宋体" panose="02010600030101010101" pitchFamily="2" charset="-122"/>
                    <a:cs typeface="+mn-cs"/>
                  </a:rPr>
                  <a:t>）可知导带底附近的能态密度可以表示为：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𝐸)=𝑉</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2𝜋</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2𝑚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3/2</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4𝜋(2𝑚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ℎ</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(4-65)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i="0" kern="1200">
                    <a:solidFill>
                      <a:schemeClr val="tx1"/>
                    </a:solidFill>
                    <a:effectLst/>
                    <a:latin typeface="Arial" panose="020B0604020202020204" pitchFamily="34" charset="0"/>
                    <a:ea typeface="宋体" panose="02010600030101010101" pitchFamily="2" charset="-122"/>
                    <a:cs typeface="+mn-cs"/>
                  </a:rPr>
                  <a:t>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即为电子在导带底的有效质量。</a:t>
                </a:r>
              </a:p>
              <a:p>
                <a:r>
                  <a:rPr lang="zh-CN" altLang="zh-CN" sz="1200" kern="1200">
                    <a:solidFill>
                      <a:schemeClr val="tx1"/>
                    </a:solidFill>
                    <a:effectLst/>
                    <a:latin typeface="Arial" panose="020B0604020202020204" pitchFamily="34" charset="0"/>
                    <a:ea typeface="宋体" panose="02010600030101010101" pitchFamily="2" charset="-122"/>
                    <a:cs typeface="+mn-cs"/>
                  </a:rPr>
                  <a:t>空穴可以看成有效质量为</a:t>
                </a:r>
                <a:r>
                  <a:rPr lang="en-US" altLang="zh-CN" sz="1200" i="0" kern="1200">
                    <a:solidFill>
                      <a:schemeClr val="tx1"/>
                    </a:solidFill>
                    <a:effectLst/>
                    <a:latin typeface="Arial" panose="020B0604020202020204" pitchFamily="34" charset="0"/>
                    <a:ea typeface="宋体" panose="02010600030101010101" pitchFamily="2" charset="-122"/>
                    <a:cs typeface="+mn-cs"/>
                  </a:rPr>
                  <a:t>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的带正电荷的粒子，同理它的能态密度可以用下式表示：</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4𝜋(2𝑚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ℎ</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(4-66)</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为价带顶能级。因为越高的电子能级对于空穴来说则是能量越低（即越高能级处电子越不容易填入，越容易形成空穴），所以价带顶能级</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是最低的空穴能级，价带中的空穴能级随着电子能级的降低相应增加，空穴的态密度也随之增加。</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86</a:t>
            </a:fld>
            <a:endParaRPr lang="en-US" altLang="zh-CN"/>
          </a:p>
        </p:txBody>
      </p:sp>
    </p:spTree>
    <p:extLst>
      <p:ext uri="{BB962C8B-B14F-4D97-AF65-F5344CB8AC3E}">
        <p14:creationId xmlns:p14="http://schemas.microsoft.com/office/powerpoint/2010/main" val="39675277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由于导带中电子和价带中空穴的分布概率随能量</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按玻尔兹曼规律迅速减少，电子和空穴主要集中在导带底或价带顶附近几个</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𝑇</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的能量范围内。这里通过能态密度计算电子和空穴的浓度。</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由于导带中电子和价带中空穴的分布概率随能量</a:t>
                </a:r>
                <a:r>
                  <a:rPr lang="en-US" altLang="zh-CN" sz="1200" i="0" kern="1200">
                    <a:solidFill>
                      <a:schemeClr val="tx1"/>
                    </a:solidFill>
                    <a:effectLst/>
                    <a:latin typeface="Arial" panose="020B0604020202020204" pitchFamily="34" charset="0"/>
                    <a:ea typeface="宋体" panose="02010600030101010101" pitchFamily="2" charset="-122"/>
                    <a:cs typeface="+mn-cs"/>
                  </a:rPr>
                  <a:t>𝐸−𝐸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kern="1200">
                    <a:solidFill>
                      <a:schemeClr val="tx1"/>
                    </a:solidFill>
                    <a:effectLst/>
                    <a:latin typeface="Arial" panose="020B0604020202020204" pitchFamily="34" charset="0"/>
                    <a:ea typeface="宋体" panose="02010600030101010101" pitchFamily="2" charset="-122"/>
                    <a:cs typeface="+mn-cs"/>
                  </a:rPr>
                  <a:t>按玻尔兹曼规律迅速减少，电子和空穴主要集中在导带底或价带顶附近几个</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B</a:t>
                </a:r>
                <a:r>
                  <a:rPr lang="en-US" altLang="zh-CN" sz="1200" i="1" kern="1200">
                    <a:solidFill>
                      <a:schemeClr val="tx1"/>
                    </a:solidFill>
                    <a:effectLst/>
                    <a:latin typeface="Arial" panose="020B0604020202020204" pitchFamily="34" charset="0"/>
                    <a:ea typeface="宋体" panose="02010600030101010101" pitchFamily="2" charset="-122"/>
                    <a:cs typeface="+mn-cs"/>
                  </a:rPr>
                  <a:t>T</a:t>
                </a:r>
                <a:r>
                  <a:rPr lang="zh-CN" altLang="zh-CN" sz="1200" kern="1200">
                    <a:solidFill>
                      <a:schemeClr val="tx1"/>
                    </a:solidFill>
                    <a:effectLst/>
                    <a:latin typeface="Arial" panose="020B0604020202020204" pitchFamily="34" charset="0"/>
                    <a:ea typeface="宋体" panose="02010600030101010101" pitchFamily="2" charset="-122"/>
                    <a:cs typeface="+mn-cs"/>
                  </a:rPr>
                  <a:t>的能量范围内。这里通过能态密度计算电子和空穴的浓度。</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87</a:t>
            </a:fld>
            <a:endParaRPr lang="en-US" altLang="zh-CN"/>
          </a:p>
        </p:txBody>
      </p:sp>
    </p:spTree>
    <p:extLst>
      <p:ext uri="{BB962C8B-B14F-4D97-AF65-F5344CB8AC3E}">
        <p14:creationId xmlns:p14="http://schemas.microsoft.com/office/powerpoint/2010/main" val="945092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于是</a:t>
                </a:r>
                <a:r>
                  <a:rPr lang="zh-CN" altLang="zh-CN" sz="1200" kern="1200" dirty="0">
                    <a:solidFill>
                      <a:schemeClr val="tx1"/>
                    </a:solidFill>
                    <a:effectLst/>
                    <a:latin typeface="Arial" panose="020B0604020202020204" pitchFamily="34" charset="0"/>
                    <a:ea typeface="宋体" panose="02010600030101010101" pitchFamily="2" charset="-122"/>
                    <a:cs typeface="+mn-cs"/>
                  </a:rPr>
                  <a:t>电子的浓度：</a:t>
                </a:r>
              </a:p>
              <a:p>
                <a:pP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nary>
                      <m:nary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naryPr>
                      <m: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e>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nary>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4</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3/2</m:t>
                            </m:r>
                          </m:sup>
                        </m:sSup>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h</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den>
                    </m:f>
                    <m:nary>
                      <m:nary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naryPr>
                      <m: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e>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rad>
                          <m:radPr>
                            <m:deg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radPr>
                          <m:deg/>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rad>
                      </m:e>
                    </m:nary>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oMath>
                </a14:m>
                <a:br>
                  <a:rPr lang="zh-CN" altLang="zh-CN" sz="1200" kern="1200" dirty="0">
                    <a:solidFill>
                      <a:schemeClr val="tx1"/>
                    </a:solidFill>
                    <a:effectLst/>
                    <a:latin typeface="Arial" panose="020B0604020202020204" pitchFamily="34" charset="0"/>
                    <a:ea typeface="宋体" panose="02010600030101010101" pitchFamily="2" charset="-122"/>
                    <a:cs typeface="+mn-cs"/>
                  </a:rPr>
                </a:br>
                <a14:m>
                  <m:oMathPara xmlns:m="http://schemas.openxmlformats.org/officeDocument/2006/math">
                    <m:oMathParaPr>
                      <m:jc m:val="centerGroup"/>
                    </m:oMathParaPr>
                    <m:oMath xmlns:m="http://schemas.openxmlformats.org/officeDocument/2006/math">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4</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3/2</m:t>
                              </m:r>
                            </m:sup>
                          </m:sSup>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h</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den>
                      </m:f>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nary>
                        <m:nary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naryPr>
                        <m: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e>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rad>
                            <m:radPr>
                              <m:degHide m:val="on"/>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radPr>
                            <m:deg/>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rad>
                        </m:e>
                      </m:nary>
                      <m:r>
                        <a:rPr lang="en-US" altLang="zh-CN" sz="1200" i="1" kern="1200">
                          <a:solidFill>
                            <a:schemeClr val="tx1"/>
                          </a:solidFill>
                          <a:effectLst/>
                          <a:latin typeface="Cambria Math" panose="02040503050406030204" pitchFamily="18" charset="0"/>
                          <a:ea typeface="宋体" panose="02010600030101010101" pitchFamily="2" charset="-122"/>
                          <a:cs typeface="+mn-cs"/>
                        </a:rPr>
                        <m:t>𝑑𝐸</m:t>
                      </m:r>
                    </m:oMath>
                  </m:oMathPara>
                </a14:m>
                <a:br>
                  <a:rPr lang="zh-CN" altLang="zh-CN" sz="1200" kern="1200" dirty="0">
                    <a:solidFill>
                      <a:schemeClr val="tx1"/>
                    </a:solidFill>
                    <a:effectLst/>
                    <a:latin typeface="Arial" panose="020B0604020202020204" pitchFamily="34" charset="0"/>
                    <a:ea typeface="宋体" panose="02010600030101010101" pitchFamily="2" charset="-122"/>
                    <a:cs typeface="+mn-cs"/>
                  </a:rPr>
                </a:br>
                <a14:m>
                  <m:oMath xmlns:m="http://schemas.openxmlformats.org/officeDocument/2006/math">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4</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3/2</m:t>
                            </m:r>
                          </m:sup>
                        </m:sSup>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h</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den>
                    </m:f>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nary>
                      <m:nary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naryPr>
                      <m:sub>
                        <m:r>
                          <a:rPr lang="en-US" altLang="zh-CN" sz="1200" i="1" kern="1200">
                            <a:solidFill>
                              <a:schemeClr val="tx1"/>
                            </a:solidFill>
                            <a:effectLst/>
                            <a:latin typeface="Cambria Math" panose="02040503050406030204" pitchFamily="18" charset="0"/>
                            <a:ea typeface="宋体" panose="02010600030101010101" pitchFamily="2" charset="-122"/>
                            <a:cs typeface="+mn-cs"/>
                          </a:rPr>
                          <m:t>0</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e>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𝜉</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1/2</m:t>
                            </m:r>
                          </m:sup>
                        </m:s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𝜉</m:t>
                            </m:r>
                          </m:sup>
                        </m:sSup>
                      </m:e>
                    </m:nary>
                    <m:r>
                      <a:rPr lang="en-US" altLang="zh-CN" sz="1200" i="1" kern="1200">
                        <a:solidFill>
                          <a:schemeClr val="tx1"/>
                        </a:solidFill>
                        <a:effectLst/>
                        <a:latin typeface="Cambria Math" panose="02040503050406030204" pitchFamily="18" charset="0"/>
                        <a:ea typeface="宋体" panose="02010600030101010101" pitchFamily="2" charset="-122"/>
                        <a:cs typeface="+mn-cs"/>
                      </a:rPr>
                      <m:t>𝑑</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𝜉</m:t>
                    </m:r>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2(2</m:t>
                        </m:r>
                        <m:r>
                          <a:rPr lang="en-US" altLang="zh-CN" sz="1200" i="1" kern="1200">
                            <a:solidFill>
                              <a:schemeClr val="tx1"/>
                            </a:solidFill>
                            <a:effectLst/>
                            <a:latin typeface="Cambria Math" panose="02040503050406030204" pitchFamily="18" charset="0"/>
                            <a:ea typeface="宋体" panose="02010600030101010101" pitchFamily="2" charset="-122"/>
                            <a:cs typeface="+mn-cs"/>
                          </a:rPr>
                          <m:t>𝜋</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3/2</m:t>
                            </m:r>
                          </m:sup>
                        </m:sSup>
                      </m:num>
                      <m:den>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h</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sup>
                        </m:sSup>
                      </m:den>
                    </m:f>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电子的浓度：</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_</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^∞▒〖𝑓(𝐸)〗</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(𝐸)𝑑𝐸</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4𝜋(2𝑚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ℎ</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_</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𝑑𝐸</a:t>
                </a:r>
                <a:br>
                  <a:rPr lang="zh-CN" altLang="zh-CN" sz="1200" kern="1200">
                    <a:solidFill>
                      <a:schemeClr val="tx1"/>
                    </a:solidFill>
                    <a:effectLst/>
                    <a:latin typeface="Arial" panose="020B0604020202020204" pitchFamily="34" charset="0"/>
                    <a:ea typeface="宋体" panose="02010600030101010101" pitchFamily="2" charset="-122"/>
                    <a:cs typeface="+mn-cs"/>
                  </a:rPr>
                </a:b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4𝜋(2𝑚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ℎ</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_</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𝑑𝐸</a:t>
                </a:r>
                <a:br>
                  <a:rPr lang="zh-CN" altLang="zh-CN" sz="1200" kern="1200">
                    <a:solidFill>
                      <a:schemeClr val="tx1"/>
                    </a:solidFill>
                    <a:effectLst/>
                    <a:latin typeface="Arial" panose="020B0604020202020204" pitchFamily="34" charset="0"/>
                    <a:ea typeface="宋体" panose="02010600030101010101" pitchFamily="2" charset="-122"/>
                    <a:cs typeface="+mn-cs"/>
                  </a:rPr>
                </a:b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4𝜋(2𝑚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ℎ</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_0^∞▒〖𝜉</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1/2</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−𝜉</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 𝑑𝜉</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2(2𝜋𝑚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3/2</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ℎ</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3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(4-67)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88</a:t>
            </a:fld>
            <a:endParaRPr lang="en-US" altLang="zh-CN"/>
          </a:p>
        </p:txBody>
      </p:sp>
    </p:spTree>
    <p:extLst>
      <p:ext uri="{BB962C8B-B14F-4D97-AF65-F5344CB8AC3E}">
        <p14:creationId xmlns:p14="http://schemas.microsoft.com/office/powerpoint/2010/main" val="38785015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定义有效能级密度：</a:t>
                </a:r>
                <a:endParaRPr kumimoji="0" lang="en-US" altLang="zh-CN"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𝑚</m:t>
                                      </m:r>
                                    </m:e>
                                    <m:sub>
                                      <m:r>
                                        <m:rPr>
                                          <m:nor/>
                                        </m:rPr>
                                        <a:rPr lang="zh-CN" altLang="en-US" sz="1200" i="1" kern="1200">
                                          <a:solidFill>
                                            <a:schemeClr val="tx1"/>
                                          </a:solidFill>
                                          <a:latin typeface="Arial" panose="020B0604020202020204" pitchFamily="34"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𝐵</m:t>
                                      </m:r>
                                    </m:sub>
                                  </m:sSub>
                                  <m:r>
                                    <a:rPr lang="zh-CN" altLang="en-US" sz="1200" i="1" kern="1200">
                                      <a:solidFill>
                                        <a:schemeClr val="tx1"/>
                                      </a:solidFill>
                                      <a:latin typeface="Cambria Math" panose="02040503050406030204" pitchFamily="18" charset="0"/>
                                      <a:ea typeface="宋体" panose="02010600030101010101" pitchFamily="2" charset="-122"/>
                                      <a:cs typeface="+mn-cs"/>
                                    </a:rPr>
                                    <m:t>𝑇</m:t>
                                  </m:r>
                                </m:e>
                              </m:d>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3</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h</m:t>
                              </m:r>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den>
                      </m:f>
                    </m:oMath>
                  </m:oMathPara>
                </a14:m>
                <a:endPar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定义有效能级密度：</a:t>
                </a:r>
                <a:endParaRPr kumimoji="0" lang="en-US" altLang="zh-CN"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𝑁_−=(2(2𝜋𝑚_"−" ^∗ 𝑘_𝐵 𝑇)^(3∕2))/ℎ^3 </a:t>
                </a:r>
                <a:endPar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89</a:t>
            </a:fld>
            <a:endParaRPr lang="en-US" altLang="zh-CN"/>
          </a:p>
        </p:txBody>
      </p:sp>
    </p:spTree>
    <p:extLst>
      <p:ext uri="{BB962C8B-B14F-4D97-AF65-F5344CB8AC3E}">
        <p14:creationId xmlns:p14="http://schemas.microsoft.com/office/powerpoint/2010/main" val="662675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在晶体中，组成波包的本征态是布洛赫函数。由于波包中含有能量不同的本征态，因此，描述波包时必须用含时间项的布洛赫函数。与</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baseline="-25000" smtClean="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相邻近的各</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状态的波函数：</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𝑟</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d>
                          <m:dPr>
                            <m:begChr m:val="["/>
                            <m:end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𝑟</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d>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ℏ</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e>
                        </m:d>
                      </m:sup>
                    </m:sSup>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𝑢</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𝑟</m:t>
                        </m:r>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为了简单起见，我们先考虑</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𝜓</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𝑟</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𝑡</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只是</a:t>
                </a:r>
                <a:r>
                  <a:rPr lang="en-US" altLang="zh-CN" sz="1200" kern="1200" baseline="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𝑥</m:t>
                    </m:r>
                    <m:r>
                      <a:rPr lang="en-US" altLang="zh-CN" sz="1200" b="1"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的函数的情况。把各</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状态叠加起来就可以组成与量子态</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baseline="-25000" smtClean="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相对应的波包：</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i="1" smtClean="0">
                        <a:solidFill>
                          <a:srgbClr val="000000"/>
                        </a:solidFill>
                        <a:latin typeface="Cambria Math" panose="02040503050406030204" pitchFamily="18" charset="0"/>
                      </a:rPr>
                      <m:t>𝜓</m:t>
                    </m:r>
                    <m:d>
                      <m:dPr>
                        <m:ctrlPr>
                          <a:rPr lang="zh-CN" altLang="en-US" i="1" smtClean="0">
                            <a:solidFill>
                              <a:srgbClr val="000000"/>
                            </a:solidFill>
                            <a:latin typeface="Cambria Math" panose="02040503050406030204" pitchFamily="18" charset="0"/>
                          </a:rPr>
                        </m:ctrlPr>
                      </m:dPr>
                      <m:e>
                        <m:r>
                          <a:rPr lang="zh-CN" altLang="en-US" i="1" smtClean="0">
                            <a:solidFill>
                              <a:srgbClr val="000000"/>
                            </a:solidFill>
                            <a:latin typeface="Cambria Math" panose="02040503050406030204" pitchFamily="18" charset="0"/>
                          </a:rPr>
                          <m:t>𝑥</m:t>
                        </m:r>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𝑡</m:t>
                        </m:r>
                      </m:e>
                    </m:d>
                    <m:r>
                      <a:rPr lang="zh-CN" altLang="en-US" i="1" smtClean="0">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𝑥</m:t>
                                </m:r>
                              </m:sub>
                            </m:sSub>
                          </m:num>
                          <m:den>
                            <m:r>
                              <a:rPr lang="zh-CN" altLang="en-US" i="1">
                                <a:solidFill>
                                  <a:srgbClr val="000000"/>
                                </a:solidFill>
                                <a:latin typeface="Cambria Math" panose="02040503050406030204" pitchFamily="18" charset="0"/>
                              </a:rPr>
                              <m:t>2</m:t>
                            </m:r>
                          </m:den>
                        </m:f>
                      </m:sub>
                      <m:sup>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𝑥</m:t>
                                </m:r>
                              </m:sub>
                            </m:sSub>
                          </m:num>
                          <m:den>
                            <m:r>
                              <a:rPr lang="zh-CN" altLang="en-US" i="1">
                                <a:solidFill>
                                  <a:srgbClr val="000000"/>
                                </a:solidFill>
                                <a:latin typeface="Cambria Math" panose="02040503050406030204" pitchFamily="18" charset="0"/>
                              </a:rPr>
                              <m:t>2</m:t>
                            </m:r>
                          </m:den>
                        </m:f>
                      </m:sup>
                      <m:e>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𝑥</m:t>
                            </m:r>
                          </m:sub>
                        </m:sSub>
                      </m:e>
                    </m:nary>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𝑦</m:t>
                                </m:r>
                              </m:sub>
                            </m:sSub>
                          </m:num>
                          <m:den>
                            <m:r>
                              <a:rPr lang="zh-CN" altLang="en-US" i="1">
                                <a:solidFill>
                                  <a:srgbClr val="000000"/>
                                </a:solidFill>
                                <a:latin typeface="Cambria Math" panose="02040503050406030204" pitchFamily="18" charset="0"/>
                              </a:rPr>
                              <m:t>2</m:t>
                            </m:r>
                          </m:den>
                        </m:f>
                      </m:sub>
                      <m:sup>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𝑦</m:t>
                                </m:r>
                              </m:sub>
                            </m:sSub>
                          </m:num>
                          <m:den>
                            <m:r>
                              <a:rPr lang="zh-CN" altLang="en-US" i="1">
                                <a:solidFill>
                                  <a:srgbClr val="000000"/>
                                </a:solidFill>
                                <a:latin typeface="Cambria Math" panose="02040503050406030204" pitchFamily="18" charset="0"/>
                              </a:rPr>
                              <m:t>2</m:t>
                            </m:r>
                          </m:den>
                        </m:f>
                      </m:sup>
                      <m:e>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𝑦</m:t>
                            </m:r>
                          </m:sub>
                        </m:sSub>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𝑧</m:t>
                                    </m:r>
                                  </m:sub>
                                </m:sSub>
                              </m:num>
                              <m:den>
                                <m:r>
                                  <a:rPr lang="zh-CN" altLang="en-US" i="1">
                                    <a:solidFill>
                                      <a:srgbClr val="000000"/>
                                    </a:solidFill>
                                    <a:latin typeface="Cambria Math" panose="02040503050406030204" pitchFamily="18" charset="0"/>
                                  </a:rPr>
                                  <m:t>2</m:t>
                                </m:r>
                              </m:den>
                            </m:f>
                          </m:sub>
                          <m:sup>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𝑧</m:t>
                                    </m:r>
                                  </m:sub>
                                </m:sSub>
                              </m:num>
                              <m:den>
                                <m:r>
                                  <a:rPr lang="zh-CN" altLang="en-US" i="1">
                                    <a:solidFill>
                                      <a:srgbClr val="000000"/>
                                    </a:solidFill>
                                    <a:latin typeface="Cambria Math" panose="02040503050406030204" pitchFamily="18" charset="0"/>
                                  </a:rPr>
                                  <m:t>2</m:t>
                                </m:r>
                              </m:den>
                            </m:f>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𝜓</m:t>
                                </m:r>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𝑘</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𝑧</m:t>
                                </m:r>
                              </m:sub>
                            </m:sSub>
                          </m:e>
                        </m:nary>
                      </m:e>
                    </m:nary>
                  </m:oMath>
                </a14:m>
                <a:endParaRPr lang="en-US" altLang="zh-CN" i="1" dirty="0">
                  <a:solidFill>
                    <a:srgbClr val="000000"/>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𝑘</m:t>
                      </m:r>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smtClean="0">
                          <a:solidFill>
                            <a:srgbClr val="000000"/>
                          </a:solidFill>
                          <a:latin typeface="Cambria Math" panose="02040503050406030204" pitchFamily="18" charset="0"/>
                        </a:rPr>
                        <m:t>𝑘</m:t>
                      </m:r>
                    </m:oMath>
                  </m:oMathPara>
                </a14:m>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在晶体中，组成波包的本征态是布洛赫函数。由于波包中含有能量不同的本征态，因此，描述波包时必须用含时间项的布洛赫函数。与</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相邻近的各</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 </a:t>
                </a:r>
                <a:r>
                  <a:rPr lang="zh-CN" altLang="zh-CN" sz="1200" kern="1200">
                    <a:solidFill>
                      <a:schemeClr val="tx1"/>
                    </a:solidFill>
                    <a:effectLst/>
                    <a:latin typeface="Arial" panose="020B0604020202020204" pitchFamily="34" charset="0"/>
                    <a:ea typeface="宋体" panose="02010600030101010101" pitchFamily="2" charset="-122"/>
                    <a:cs typeface="+mn-cs"/>
                  </a:rPr>
                  <a:t>状态的波函数：</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 (𝑟,𝑡)=𝑒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𝑘′⋅𝑟−𝐸</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ℏ 𝑡] </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𝑢</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𝑟)</a:t>
                </a:r>
                <a:r>
                  <a:rPr lang="en-US" altLang="zh-CN" sz="1200" kern="1200">
                    <a:solidFill>
                      <a:schemeClr val="tx1"/>
                    </a:solidFill>
                    <a:effectLst/>
                    <a:latin typeface="Arial" panose="020B0604020202020204" pitchFamily="34" charset="0"/>
                    <a:ea typeface="宋体" panose="02010600030101010101" pitchFamily="2" charset="-122"/>
                    <a:cs typeface="+mn-cs"/>
                  </a:rPr>
                  <a:t> 	(4-2)</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为了简单起见，我们先考虑</a:t>
                </a:r>
                <a:r>
                  <a:rPr lang="en-US" altLang="zh-CN" sz="1200" i="0" kern="1200">
                    <a:solidFill>
                      <a:schemeClr val="tx1"/>
                    </a:solidFill>
                    <a:effectLst/>
                    <a:latin typeface="Arial" panose="020B0604020202020204" pitchFamily="34" charset="0"/>
                    <a:ea typeface="宋体" panose="02010600030101010101" pitchFamily="2" charset="-122"/>
                    <a:cs typeface="+mn-cs"/>
                  </a:rPr>
                  <a:t>𝜓</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 (𝑟,𝑡)</a:t>
                </a:r>
                <a:r>
                  <a:rPr lang="zh-CN" altLang="zh-CN" sz="1200" kern="1200">
                    <a:solidFill>
                      <a:schemeClr val="tx1"/>
                    </a:solidFill>
                    <a:effectLst/>
                    <a:latin typeface="Arial" panose="020B0604020202020204" pitchFamily="34" charset="0"/>
                    <a:ea typeface="宋体" panose="02010600030101010101" pitchFamily="2" charset="-122"/>
                    <a:cs typeface="+mn-cs"/>
                  </a:rPr>
                  <a:t>只是</a:t>
                </a:r>
                <a:r>
                  <a:rPr lang="en-US" altLang="zh-CN" sz="1200" b="1" i="1" kern="1200">
                    <a:solidFill>
                      <a:schemeClr val="tx1"/>
                    </a:solidFill>
                    <a:effectLst/>
                    <a:latin typeface="Arial" panose="020B0604020202020204" pitchFamily="34" charset="0"/>
                    <a:ea typeface="宋体" panose="02010600030101010101" pitchFamily="2" charset="-122"/>
                    <a:cs typeface="+mn-cs"/>
                  </a:rPr>
                  <a:t>x</a:t>
                </a:r>
                <a:r>
                  <a:rPr lang="zh-CN" altLang="zh-CN" sz="1200" kern="1200">
                    <a:solidFill>
                      <a:schemeClr val="tx1"/>
                    </a:solidFill>
                    <a:effectLst/>
                    <a:latin typeface="Arial" panose="020B0604020202020204" pitchFamily="34" charset="0"/>
                    <a:ea typeface="宋体" panose="02010600030101010101" pitchFamily="2" charset="-122"/>
                    <a:cs typeface="+mn-cs"/>
                  </a:rPr>
                  <a:t>的函数的情况。把各</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状态叠加起来就可以组成与量子态</a:t>
                </a:r>
                <a:r>
                  <a:rPr lang="en-US" altLang="zh-CN" sz="1200" b="1" i="1" kern="1200">
                    <a:solidFill>
                      <a:schemeClr val="tx1"/>
                    </a:solidFill>
                    <a:effectLst/>
                    <a:latin typeface="Arial" panose="020B0604020202020204" pitchFamily="34" charset="0"/>
                    <a:ea typeface="宋体" panose="02010600030101010101" pitchFamily="2" charset="-122"/>
                    <a:cs typeface="+mn-cs"/>
                  </a:rPr>
                  <a:t>k</a:t>
                </a:r>
                <a:r>
                  <a:rPr lang="en-US" altLang="zh-CN" sz="1200" kern="1200" baseline="-25000">
                    <a:solidFill>
                      <a:schemeClr val="tx1"/>
                    </a:solidFill>
                    <a:effectLst/>
                    <a:latin typeface="Arial" panose="020B0604020202020204" pitchFamily="34" charset="0"/>
                    <a:ea typeface="宋体" panose="02010600030101010101" pitchFamily="2" charset="-122"/>
                    <a:cs typeface="+mn-cs"/>
                  </a:rPr>
                  <a:t>0</a:t>
                </a:r>
                <a:r>
                  <a:rPr lang="zh-CN" altLang="zh-CN" sz="1200" kern="1200">
                    <a:solidFill>
                      <a:schemeClr val="tx1"/>
                    </a:solidFill>
                    <a:effectLst/>
                    <a:latin typeface="Arial" panose="020B0604020202020204" pitchFamily="34" charset="0"/>
                    <a:ea typeface="宋体" panose="02010600030101010101" pitchFamily="2" charset="-122"/>
                    <a:cs typeface="+mn-cs"/>
                  </a:rPr>
                  <a:t>相对应的波包：</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zh-CN" altLang="en-US" i="0">
                    <a:solidFill>
                      <a:srgbClr val="000000"/>
                    </a:solidFill>
                    <a:latin typeface="Cambria Math" panose="02040503050406030204" pitchFamily="18" charset="0"/>
                  </a:rPr>
                  <a:t>𝜓(𝑥,𝑡)=∫_(−Δ𝑘_𝑥/2)^(Δ𝑘_𝑥/2)▒〖𝑑𝑘_𝑥 〗 ∫_(−Δ𝑘_𝑦/2)^(Δ𝑘_𝑦/2)▒〖𝑑𝑘_𝑦 ∫_(−Δ𝑘_𝑧/2)^(Δ𝑘_𝑧/2)▒〖𝜓_(𝑘_0+Δ𝑘) (𝑥,𝑡)𝑑𝑘_𝑧 〗〗</a:t>
                </a:r>
                <a:endParaRPr lang="zh-CN" alt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i="0">
                    <a:solidFill>
                      <a:srgbClr val="000000"/>
                    </a:solidFill>
                    <a:latin typeface="Cambria Math" panose="02040503050406030204" pitchFamily="18" charset="0"/>
                  </a:rPr>
                  <a:t>k′=k_0+Δk</a:t>
                </a:r>
                <a:endParaRPr lang="zh-CN" altLang="en-US"/>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9</a:t>
            </a:fld>
            <a:endParaRPr lang="en-US" altLang="zh-CN"/>
          </a:p>
        </p:txBody>
      </p:sp>
    </p:spTree>
    <p:extLst>
      <p:ext uri="{BB962C8B-B14F-4D97-AF65-F5344CB8AC3E}">
        <p14:creationId xmlns:p14="http://schemas.microsoft.com/office/powerpoint/2010/main" val="42381676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这表明，在计算导带电子数时可以等效地用导带底能级</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oMath>
                </a14:m>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代替整个导带，导带的电子数就如同在导带底</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oMath>
                </a14:m>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处集中了</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oMath>
                </a14:m>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个能态所含有的电子数。</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这表明，在计算导带电子数时可以等效地用导带底能级</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代替整个导带，导带的电子数就如同在导带底</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处集中了</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𝑁</a:t>
                </a:r>
                <a:r>
                  <a:rPr lang="zh-CN" altLang="zh-CN" sz="1200" b="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a:t>
                </a: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个能态所含有的电子数。</a:t>
                </a:r>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90</a:t>
            </a:fld>
            <a:endParaRPr lang="en-US" altLang="zh-CN"/>
          </a:p>
        </p:txBody>
      </p:sp>
    </p:spTree>
    <p:extLst>
      <p:ext uri="{BB962C8B-B14F-4D97-AF65-F5344CB8AC3E}">
        <p14:creationId xmlns:p14="http://schemas.microsoft.com/office/powerpoint/2010/main" val="16448591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同样的推导，可得出，价带顶空穴的浓度：</a:t>
                </a:r>
                <a:endParaRPr lang="en-US" altLang="zh-CN" dirty="0"/>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𝑝</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m:t>
                              </m:r>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𝐵</m:t>
                                  </m:r>
                                </m:sub>
                              </m:sSub>
                            </m:den>
                          </m:f>
                          <m:r>
                            <a:rPr lang="zh-CN" altLang="en-US" sz="1200" i="1" kern="1200">
                              <a:solidFill>
                                <a:schemeClr val="tx1"/>
                              </a:solidFill>
                              <a:latin typeface="Cambria Math" panose="02040503050406030204" pitchFamily="18" charset="0"/>
                              <a:ea typeface="宋体" panose="02010600030101010101" pitchFamily="2" charset="-122"/>
                              <a:cs typeface="+mn-cs"/>
                            </a:rPr>
                            <m:t>𝑇</m:t>
                          </m:r>
                        </m:sup>
                      </m:sSup>
                    </m:oMath>
                  </m:oMathPara>
                </a14:m>
                <a:endParaRPr lang="en-US" altLang="zh-CN" sz="1200" i="1" kern="1200" dirty="0">
                  <a:solidFill>
                    <a:schemeClr val="tx1"/>
                  </a:solidFill>
                  <a:latin typeface="Arial" panose="020B0604020202020204" pitchFamily="34" charset="0"/>
                  <a:ea typeface="宋体" panose="02010600030101010101" pitchFamily="2" charset="-122"/>
                  <a:cs typeface="+mn-cs"/>
                </a:endParaRPr>
              </a:p>
              <a:p>
                <a:r>
                  <a:rPr lang="zh-CN" altLang="en-US" dirty="0"/>
                  <a:t>定义</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oMath>
                </a14:m>
                <a:r>
                  <a:rPr lang="zh-CN" altLang="en-US" dirty="0"/>
                  <a:t>为价带顶的有效能级密度。</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这表明，在计算价带空穴数时可以等效地用价带顶能级</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sub>
                    </m:sSub>
                  </m:oMath>
                </a14:m>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代替整个价带，价带的空穴数就如同在价带顶</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sub>
                    </m:sSub>
                  </m:oMath>
                </a14:m>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处集中了</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𝑁</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m:t>
                        </m:r>
                      </m:sub>
                    </m:sSub>
                  </m:oMath>
                </a14:m>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个能态所含有的空穴数</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同样的推导，可得出，价带顶空穴的浓度：</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𝑝=𝑁_+ 𝑒^(−(𝐸_𝐹^ −𝐸_+  )∕𝑘_𝐵  𝑇)</a:t>
                </a:r>
                <a:endParaRPr lang="en-US" altLang="zh-CN" sz="1200" i="1" kern="1200" dirty="0">
                  <a:solidFill>
                    <a:schemeClr val="tx1"/>
                  </a:solidFill>
                  <a:latin typeface="Arial" panose="020B0604020202020204" pitchFamily="34" charset="0"/>
                  <a:ea typeface="宋体" panose="02010600030101010101" pitchFamily="2" charset="-122"/>
                  <a:cs typeface="+mn-cs"/>
                </a:endParaRPr>
              </a:p>
              <a:p>
                <a:r>
                  <a:rPr lang="zh-CN" altLang="en-US" dirty="0"/>
                  <a:t>定义</a:t>
                </a:r>
                <a:r>
                  <a:rPr lang="zh-CN" altLang="en-US" sz="1200" i="0" kern="1200">
                    <a:solidFill>
                      <a:schemeClr val="tx1"/>
                    </a:solidFill>
                    <a:latin typeface="Cambria Math" panose="02040503050406030204" pitchFamily="18" charset="0"/>
                    <a:ea typeface="宋体" panose="02010600030101010101" pitchFamily="2" charset="-122"/>
                    <a:cs typeface="+mn-cs"/>
                  </a:rPr>
                  <a:t>𝑁_+</a:t>
                </a:r>
                <a:r>
                  <a:rPr lang="zh-CN" altLang="en-US" dirty="0"/>
                  <a:t>为价带顶的有效能级密度。</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这表明，在计算价带空穴数时可以等效地用价带顶能级</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a:t>
                </a: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代替整个价带，价带的空穴数就如同在价带顶</a:t>
                </a:r>
                <a:r>
                  <a:rPr lang="en-US" altLang="zh-CN" sz="1200" i="0" kern="1200">
                    <a:solidFill>
                      <a:schemeClr val="tx1"/>
                    </a:solidFill>
                    <a:effectLst/>
                    <a:latin typeface="Cambria Math" panose="02040503050406030204" pitchFamily="18" charset="0"/>
                    <a:ea typeface="宋体" panose="02010600030101010101" pitchFamily="2" charset="-122"/>
                    <a:cs typeface="+mn-cs"/>
                  </a:rPr>
                  <a:t>𝐸</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a:t>
                </a: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处集中了</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𝑁</a:t>
                </a:r>
                <a:r>
                  <a:rPr lang="zh-CN" altLang="zh-CN" sz="1200" b="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b="0" i="0" kern="1200">
                    <a:solidFill>
                      <a:schemeClr val="tx1"/>
                    </a:solidFill>
                    <a:effectLst/>
                    <a:latin typeface="Cambria Math" panose="02040503050406030204" pitchFamily="18" charset="0"/>
                    <a:ea typeface="宋体" panose="02010600030101010101" pitchFamily="2" charset="-122"/>
                    <a:cs typeface="+mn-cs"/>
                  </a:rPr>
                  <a:t>+</a:t>
                </a:r>
                <a:r>
                  <a:rPr kumimoji="1"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个能态所含有的空穴数</a:t>
                </a:r>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91</a:t>
            </a:fld>
            <a:endParaRPr lang="en-US" altLang="zh-CN"/>
          </a:p>
        </p:txBody>
      </p:sp>
    </p:spTree>
    <p:extLst>
      <p:ext uri="{BB962C8B-B14F-4D97-AF65-F5344CB8AC3E}">
        <p14:creationId xmlns:p14="http://schemas.microsoft.com/office/powerpoint/2010/main" val="100145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可以看出，费米能级</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联系着电子、空穴的浓度，</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升高，电子浓度增高、空穴浓度降低，</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降低则反之。</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可以看出，费米能级</a:t>
                </a:r>
                <a:r>
                  <a:rPr lang="en-US" altLang="zh-CN" sz="1200" b="0" i="0" kern="1200">
                    <a:solidFill>
                      <a:schemeClr val="tx1"/>
                    </a:solidFill>
                    <a:latin typeface="Cambria Math" panose="02040503050406030204" pitchFamily="18" charset="0"/>
                    <a:ea typeface="宋体" panose="02010600030101010101" pitchFamily="2" charset="-122"/>
                    <a:cs typeface="+mn-cs"/>
                  </a:rPr>
                  <a:t>𝐸</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en-US" altLang="zh-CN" sz="1200" b="0" i="0" kern="1200">
                    <a:solidFill>
                      <a:schemeClr val="tx1"/>
                    </a:solidFill>
                    <a:latin typeface="Cambria Math" panose="02040503050406030204" pitchFamily="18" charset="0"/>
                    <a:ea typeface="宋体" panose="02010600030101010101" pitchFamily="2" charset="-122"/>
                    <a:cs typeface="+mn-cs"/>
                  </a:rPr>
                  <a:t>𝐹</a:t>
                </a:r>
                <a:r>
                  <a:rPr lang="zh-CN" altLang="zh-CN" sz="1200" kern="1200" dirty="0">
                    <a:solidFill>
                      <a:schemeClr val="tx1"/>
                    </a:solidFill>
                    <a:effectLst/>
                    <a:latin typeface="Arial" panose="020B0604020202020204" pitchFamily="34" charset="0"/>
                    <a:ea typeface="宋体" panose="02010600030101010101" pitchFamily="2" charset="-122"/>
                    <a:cs typeface="+mn-cs"/>
                  </a:rPr>
                  <a:t>联系着电子、空穴的浓度，</a:t>
                </a:r>
                <a:r>
                  <a:rPr lang="en-US" altLang="zh-CN" sz="1200" b="0" i="0" kern="1200">
                    <a:solidFill>
                      <a:schemeClr val="tx1"/>
                    </a:solidFill>
                    <a:latin typeface="Cambria Math" panose="02040503050406030204" pitchFamily="18" charset="0"/>
                    <a:ea typeface="宋体" panose="02010600030101010101" pitchFamily="2" charset="-122"/>
                    <a:cs typeface="+mn-cs"/>
                  </a:rPr>
                  <a:t>𝐸</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en-US" altLang="zh-CN" sz="1200" b="0" i="0" kern="1200">
                    <a:solidFill>
                      <a:schemeClr val="tx1"/>
                    </a:solidFill>
                    <a:latin typeface="Cambria Math" panose="02040503050406030204" pitchFamily="18" charset="0"/>
                    <a:ea typeface="宋体" panose="02010600030101010101" pitchFamily="2" charset="-122"/>
                    <a:cs typeface="+mn-cs"/>
                  </a:rPr>
                  <a:t>𝐹</a:t>
                </a:r>
                <a:r>
                  <a:rPr lang="zh-CN" altLang="zh-CN" sz="1200" kern="1200" dirty="0">
                    <a:solidFill>
                      <a:schemeClr val="tx1"/>
                    </a:solidFill>
                    <a:effectLst/>
                    <a:latin typeface="Arial" panose="020B0604020202020204" pitchFamily="34" charset="0"/>
                    <a:ea typeface="宋体" panose="02010600030101010101" pitchFamily="2" charset="-122"/>
                    <a:cs typeface="+mn-cs"/>
                  </a:rPr>
                  <a:t>升高，电子浓度增高、空穴浓度降低，</a:t>
                </a:r>
                <a:r>
                  <a:rPr lang="en-US" altLang="zh-CN" sz="1200" b="0" i="0" kern="1200">
                    <a:solidFill>
                      <a:schemeClr val="tx1"/>
                    </a:solidFill>
                    <a:latin typeface="Cambria Math" panose="02040503050406030204" pitchFamily="18" charset="0"/>
                    <a:ea typeface="宋体" panose="02010600030101010101" pitchFamily="2" charset="-122"/>
                    <a:cs typeface="+mn-cs"/>
                  </a:rPr>
                  <a:t>𝐸</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en-US" altLang="zh-CN" sz="1200" b="0" i="0" kern="1200">
                    <a:solidFill>
                      <a:schemeClr val="tx1"/>
                    </a:solidFill>
                    <a:latin typeface="Cambria Math" panose="02040503050406030204" pitchFamily="18" charset="0"/>
                    <a:ea typeface="宋体" panose="02010600030101010101" pitchFamily="2" charset="-122"/>
                    <a:cs typeface="+mn-cs"/>
                  </a:rPr>
                  <a:t>𝐹</a:t>
                </a:r>
                <a:r>
                  <a:rPr lang="zh-CN" altLang="zh-CN" sz="1200" kern="1200" dirty="0">
                    <a:solidFill>
                      <a:schemeClr val="tx1"/>
                    </a:solidFill>
                    <a:effectLst/>
                    <a:latin typeface="Arial" panose="020B0604020202020204" pitchFamily="34" charset="0"/>
                    <a:ea typeface="宋体" panose="02010600030101010101" pitchFamily="2" charset="-122"/>
                    <a:cs typeface="+mn-cs"/>
                  </a:rPr>
                  <a:t>降低则反之。</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92</a:t>
            </a:fld>
            <a:endParaRPr lang="en-US" altLang="zh-CN"/>
          </a:p>
        </p:txBody>
      </p:sp>
    </p:spTree>
    <p:extLst>
      <p:ext uri="{BB962C8B-B14F-4D97-AF65-F5344CB8AC3E}">
        <p14:creationId xmlns:p14="http://schemas.microsoft.com/office/powerpoint/2010/main" val="29080399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有：</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𝑛𝑝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𝑒𝑥𝑝</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den>
                        </m:f>
                      </m:e>
                    </m:d>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𝑒𝑥𝑝</m:t>
                    </m:r>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𝑔</m:t>
                                </m:r>
                              </m:sub>
                            </m:sSub>
                          </m:num>
                          <m:den>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den>
                        </m:f>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𝑔</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为禁带宽度：</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𝑔</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由</a:t>
                </a:r>
                <a:r>
                  <a:rPr lang="zh-CN" altLang="en-US" sz="1200" kern="1200" dirty="0">
                    <a:solidFill>
                      <a:schemeClr val="tx1"/>
                    </a:solidFill>
                    <a:effectLst/>
                    <a:latin typeface="Arial" panose="020B0604020202020204" pitchFamily="34" charset="0"/>
                    <a:ea typeface="宋体" panose="02010600030101010101" pitchFamily="2" charset="-122"/>
                    <a:cs typeface="+mn-cs"/>
                  </a:rPr>
                  <a:t>上</a:t>
                </a:r>
                <a:r>
                  <a:rPr lang="zh-CN" altLang="zh-CN" sz="1200" kern="1200" dirty="0">
                    <a:solidFill>
                      <a:schemeClr val="tx1"/>
                    </a:solidFill>
                    <a:effectLst/>
                    <a:latin typeface="Arial" panose="020B0604020202020204" pitchFamily="34" charset="0"/>
                    <a:ea typeface="宋体" panose="02010600030101010101" pitchFamily="2" charset="-122"/>
                    <a:cs typeface="+mn-cs"/>
                  </a:rPr>
                  <a:t>式可知，虽然费米能级</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联系着半导体中电子、空穴各自的浓度，但两种载流子浓度的乘积是一个仅与半导体材料的禁带宽度</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𝑔</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及温度有关的量，而与半导体的费米能级</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无关。在一定温度下，材料的带隙不变，两种载流子浓度的乘积将是一个常数。这就意味着导带中的电子越多，价带中的空穴就越少；反之亦然。</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有：</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𝑛𝑝=𝑁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𝑒𝑥𝑝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𝑒𝑥𝑝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𝑔</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(4-74)</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这里</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g</a:t>
                </a:r>
                <a:r>
                  <a:rPr lang="zh-CN" altLang="zh-CN" sz="1200" kern="1200">
                    <a:solidFill>
                      <a:schemeClr val="tx1"/>
                    </a:solidFill>
                    <a:effectLst/>
                    <a:latin typeface="Arial" panose="020B0604020202020204" pitchFamily="34" charset="0"/>
                    <a:ea typeface="宋体" panose="02010600030101010101" pitchFamily="2" charset="-122"/>
                    <a:cs typeface="+mn-cs"/>
                  </a:rPr>
                  <a:t>为禁带宽度：</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𝑔=𝐸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(4-75)</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由式（</a:t>
                </a:r>
                <a:r>
                  <a:rPr lang="en-US" altLang="zh-CN" sz="1200" kern="1200">
                    <a:solidFill>
                      <a:schemeClr val="tx1"/>
                    </a:solidFill>
                    <a:effectLst/>
                    <a:latin typeface="Arial" panose="020B0604020202020204" pitchFamily="34" charset="0"/>
                    <a:ea typeface="宋体" panose="02010600030101010101" pitchFamily="2" charset="-122"/>
                    <a:cs typeface="+mn-cs"/>
                  </a:rPr>
                  <a:t>4-74</a:t>
                </a:r>
                <a:r>
                  <a:rPr lang="zh-CN" altLang="zh-CN" sz="1200" kern="1200">
                    <a:solidFill>
                      <a:schemeClr val="tx1"/>
                    </a:solidFill>
                    <a:effectLst/>
                    <a:latin typeface="Arial" panose="020B0604020202020204" pitchFamily="34" charset="0"/>
                    <a:ea typeface="宋体" panose="02010600030101010101" pitchFamily="2" charset="-122"/>
                    <a:cs typeface="+mn-cs"/>
                  </a:rPr>
                  <a:t>）可知，虽然费米能级</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F </a:t>
                </a:r>
                <a:r>
                  <a:rPr lang="zh-CN" altLang="zh-CN" sz="1200" kern="1200">
                    <a:solidFill>
                      <a:schemeClr val="tx1"/>
                    </a:solidFill>
                    <a:effectLst/>
                    <a:latin typeface="Arial" panose="020B0604020202020204" pitchFamily="34" charset="0"/>
                    <a:ea typeface="宋体" panose="02010600030101010101" pitchFamily="2" charset="-122"/>
                    <a:cs typeface="+mn-cs"/>
                  </a:rPr>
                  <a:t>联系着半导体中电子、空穴各自的浓度，但两种载流子浓度的乘积是一个仅与半导体材料的禁带宽度</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g</a:t>
                </a:r>
                <a:r>
                  <a:rPr lang="zh-CN" altLang="zh-CN" sz="1200" kern="1200">
                    <a:solidFill>
                      <a:schemeClr val="tx1"/>
                    </a:solidFill>
                    <a:effectLst/>
                    <a:latin typeface="Arial" panose="020B0604020202020204" pitchFamily="34" charset="0"/>
                    <a:ea typeface="宋体" panose="02010600030101010101" pitchFamily="2" charset="-122"/>
                    <a:cs typeface="+mn-cs"/>
                  </a:rPr>
                  <a:t>及温度有关的量，而与半导体的费米能级</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F</a:t>
                </a:r>
                <a:r>
                  <a:rPr lang="zh-CN" altLang="zh-CN" sz="1200" kern="1200">
                    <a:solidFill>
                      <a:schemeClr val="tx1"/>
                    </a:solidFill>
                    <a:effectLst/>
                    <a:latin typeface="Arial" panose="020B0604020202020204" pitchFamily="34" charset="0"/>
                    <a:ea typeface="宋体" panose="02010600030101010101" pitchFamily="2" charset="-122"/>
                    <a:cs typeface="+mn-cs"/>
                  </a:rPr>
                  <a:t>无关。在一定温度下，材料的带隙不变，两种载流子浓度的乘积将是一个常数。这就意味着导带中的电子越多，价带中的空穴就越少；反之亦然。</a:t>
                </a: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93</a:t>
            </a:fld>
            <a:endParaRPr lang="en-US" altLang="zh-CN"/>
          </a:p>
        </p:txBody>
      </p:sp>
    </p:spTree>
    <p:extLst>
      <p:ext uri="{BB962C8B-B14F-4D97-AF65-F5344CB8AC3E}">
        <p14:creationId xmlns:p14="http://schemas.microsoft.com/office/powerpoint/2010/main" val="18703801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本小节讲本征激发。</a:t>
            </a:r>
          </a:p>
        </p:txBody>
      </p:sp>
      <p:sp>
        <p:nvSpPr>
          <p:cNvPr id="4" name="灯片编号占位符 3"/>
          <p:cNvSpPr>
            <a:spLocks noGrp="1"/>
          </p:cNvSpPr>
          <p:nvPr>
            <p:ph type="sldNum" sz="quarter" idx="5"/>
          </p:nvPr>
        </p:nvSpPr>
        <p:spPr/>
        <p:txBody>
          <a:bodyPr/>
          <a:lstStyle/>
          <a:p>
            <a:fld id="{6BCBB6B0-0B25-4678-98E5-367EFF3824D3}" type="slidenum">
              <a:rPr lang="en-US" altLang="zh-CN" smtClean="0"/>
              <a:t>94</a:t>
            </a:fld>
            <a:endParaRPr lang="en-US" altLang="zh-CN"/>
          </a:p>
        </p:txBody>
      </p:sp>
    </p:spTree>
    <p:extLst>
      <p:ext uri="{BB962C8B-B14F-4D97-AF65-F5344CB8AC3E}">
        <p14:creationId xmlns:p14="http://schemas.microsoft.com/office/powerpoint/2010/main" val="36898163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要具体求得半导体中载流子电子和空穴的浓度，需要确定费米能级</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不仅与半导体的晶体结构有关，而且还与杂质原子有关。</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我们将无杂质及缺陷的半导体称为本征半导体，这时半导体的</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和载流子浓度完全取决于半导体本身的性质。</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要具体求得半导体中载流子电子和空穴的浓度，需要确定费米能级</a:t>
                </a:r>
                <a:r>
                  <a:rPr lang="en-US" altLang="zh-CN" sz="1200" b="0" i="0" kern="1200">
                    <a:solidFill>
                      <a:schemeClr val="tx1"/>
                    </a:solidFill>
                    <a:latin typeface="Cambria Math" panose="02040503050406030204" pitchFamily="18" charset="0"/>
                    <a:ea typeface="宋体" panose="02010600030101010101" pitchFamily="2" charset="-122"/>
                    <a:cs typeface="+mn-cs"/>
                  </a:rPr>
                  <a:t>𝐸</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en-US" altLang="zh-CN" sz="1200" b="0" i="0" kern="1200">
                    <a:solidFill>
                      <a:schemeClr val="tx1"/>
                    </a:solidFill>
                    <a:latin typeface="Cambria Math" panose="02040503050406030204" pitchFamily="18" charset="0"/>
                    <a:ea typeface="宋体" panose="02010600030101010101" pitchFamily="2" charset="-122"/>
                    <a:cs typeface="+mn-cs"/>
                  </a:rPr>
                  <a:t>𝐹</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𝐸</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en-US" altLang="zh-CN" sz="1200" b="0" i="0" kern="1200">
                    <a:solidFill>
                      <a:schemeClr val="tx1"/>
                    </a:solidFill>
                    <a:latin typeface="Cambria Math" panose="02040503050406030204" pitchFamily="18" charset="0"/>
                    <a:ea typeface="宋体" panose="02010600030101010101" pitchFamily="2" charset="-122"/>
                    <a:cs typeface="+mn-cs"/>
                  </a:rPr>
                  <a:t>𝐹</a:t>
                </a:r>
                <a:r>
                  <a:rPr lang="zh-CN" altLang="zh-CN" sz="1200" kern="1200" dirty="0">
                    <a:solidFill>
                      <a:schemeClr val="tx1"/>
                    </a:solidFill>
                    <a:effectLst/>
                    <a:latin typeface="Arial" panose="020B0604020202020204" pitchFamily="34" charset="0"/>
                    <a:ea typeface="宋体" panose="02010600030101010101" pitchFamily="2" charset="-122"/>
                    <a:cs typeface="+mn-cs"/>
                  </a:rPr>
                  <a:t>不仅与半导体的晶体结构有关，而且还与杂质原子有关。</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我们将无杂质及缺陷的半导体称为本征半导体，这时半导体的</a:t>
                </a:r>
                <a:r>
                  <a:rPr lang="en-US" altLang="zh-CN" sz="1200" b="0" i="0" kern="1200">
                    <a:solidFill>
                      <a:schemeClr val="tx1"/>
                    </a:solidFill>
                    <a:latin typeface="Cambria Math" panose="02040503050406030204" pitchFamily="18" charset="0"/>
                    <a:ea typeface="宋体" panose="02010600030101010101" pitchFamily="2" charset="-122"/>
                    <a:cs typeface="+mn-cs"/>
                  </a:rPr>
                  <a:t>𝐸</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en-US" altLang="zh-CN" sz="1200" b="0" i="0" kern="1200">
                    <a:solidFill>
                      <a:schemeClr val="tx1"/>
                    </a:solidFill>
                    <a:latin typeface="Cambria Math" panose="02040503050406030204" pitchFamily="18" charset="0"/>
                    <a:ea typeface="宋体" panose="02010600030101010101" pitchFamily="2" charset="-122"/>
                    <a:cs typeface="+mn-cs"/>
                  </a:rPr>
                  <a:t>𝐹</a:t>
                </a:r>
                <a:r>
                  <a:rPr lang="zh-CN" altLang="zh-CN" sz="1200" kern="1200" dirty="0">
                    <a:solidFill>
                      <a:schemeClr val="tx1"/>
                    </a:solidFill>
                    <a:effectLst/>
                    <a:latin typeface="Arial" panose="020B0604020202020204" pitchFamily="34" charset="0"/>
                    <a:ea typeface="宋体" panose="02010600030101010101" pitchFamily="2" charset="-122"/>
                    <a:cs typeface="+mn-cs"/>
                  </a:rPr>
                  <a:t>和载流子浓度完全取决于半导体本身的性质。</a:t>
                </a:r>
                <a:endParaRPr lang="zh-CN" altLang="en-US" dirty="0"/>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95</a:t>
            </a:fld>
            <a:endParaRPr lang="en-US" altLang="zh-CN"/>
          </a:p>
        </p:txBody>
      </p:sp>
    </p:spTree>
    <p:extLst>
      <p:ext uri="{BB962C8B-B14F-4D97-AF65-F5344CB8AC3E}">
        <p14:creationId xmlns:p14="http://schemas.microsoft.com/office/powerpoint/2010/main" val="28484594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在高纯半导体材料中，当温度较高时电子受热激发，从价带跃迁到导带，价带产生空穴，导带产生电子，热激发产生的电子数目等于空穴数目：</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𝑝</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d>
                          <m:d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dPr>
                          <m:e>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e>
                        </m:d>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1/2</m:t>
                        </m:r>
                      </m:sup>
                    </m:sSup>
                    <m:sSup>
                      <m:s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𝑒</m:t>
                        </m:r>
                      </m:e>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𝑔</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sup>
                    </m:s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在高纯半导体材料中，当温度较高时电子受热激发，从价带跃迁到导带，价带产生空穴，导带产生电子，热激发产生的电子数目等于空穴数目：</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𝑖=𝑛=𝑝=</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1/2</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𝑒</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𝑔/2𝑘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a:t>
                </a:r>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96</a:t>
            </a:fld>
            <a:endParaRPr lang="en-US" altLang="zh-CN"/>
          </a:p>
        </p:txBody>
      </p:sp>
    </p:spTree>
    <p:extLst>
      <p:ext uri="{BB962C8B-B14F-4D97-AF65-F5344CB8AC3E}">
        <p14:creationId xmlns:p14="http://schemas.microsoft.com/office/powerpoint/2010/main" val="3507319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这种电子和空穴统称为本征载流子</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。本征载流子浓度</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与温度有关，温度越高，数目越大；同时，也与带隙宽度有关。根据载流子浓度与温度的关系，反过来也可以求得带隙</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𝑔</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这种电子和空穴统称为本征载流子</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𝑛</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。本征载流子浓度</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𝑛</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与温度有关，温度越高，数目越大；同时，也与带隙宽度有关。根据载流子浓度与温度的关系，反过来也可以求得带隙</a:t>
                </a:r>
                <a:r>
                  <a:rPr lang="en-US" altLang="zh-CN" sz="1200" b="0" i="0" kern="1200">
                    <a:solidFill>
                      <a:schemeClr val="tx1"/>
                    </a:solidFill>
                    <a:latin typeface="Cambria Math" panose="02040503050406030204" pitchFamily="18" charset="0"/>
                    <a:ea typeface="宋体" panose="02010600030101010101" pitchFamily="2" charset="-122"/>
                    <a:cs typeface="+mn-cs"/>
                  </a:rPr>
                  <a:t>𝐸</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en-US" altLang="zh-CN" sz="1200" b="0" i="0" kern="1200">
                    <a:solidFill>
                      <a:schemeClr val="tx1"/>
                    </a:solidFill>
                    <a:latin typeface="Cambria Math" panose="02040503050406030204" pitchFamily="18" charset="0"/>
                    <a:ea typeface="宋体" panose="02010600030101010101" pitchFamily="2" charset="-122"/>
                    <a:cs typeface="+mn-cs"/>
                  </a:rPr>
                  <a:t>𝑔</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97</a:t>
            </a:fld>
            <a:endParaRPr lang="en-US" altLang="zh-CN"/>
          </a:p>
        </p:txBody>
      </p:sp>
    </p:spTree>
    <p:extLst>
      <p:ext uri="{BB962C8B-B14F-4D97-AF65-F5344CB8AC3E}">
        <p14:creationId xmlns:p14="http://schemas.microsoft.com/office/powerpoint/2010/main" val="33688097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可以求出本征状态下的费米能级：</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br>
                  <a:rPr lang="zh-CN" altLang="zh-CN" sz="1200" kern="1200" dirty="0">
                    <a:solidFill>
                      <a:schemeClr val="tx1"/>
                    </a:solidFill>
                    <a:effectLst/>
                    <a:latin typeface="Arial" panose="020B0604020202020204" pitchFamily="34" charset="0"/>
                    <a:ea typeface="宋体" panose="02010600030101010101" pitchFamily="2" charset="-122"/>
                    <a:cs typeface="+mn-cs"/>
                  </a:rPr>
                </a:br>
                <a14:m>
                  <m:oMath xmlns:m="http://schemas.openxmlformats.org/officeDocument/2006/math">
                    <m:r>
                      <m:rPr>
                        <m:nor/>
                      </m:rPr>
                      <a:rPr lang="en-US" altLang="zh-CN" sz="1200" kern="1200">
                        <a:solidFill>
                          <a:schemeClr val="tx1"/>
                        </a:solidFill>
                        <a:effectLst/>
                        <a:latin typeface="Arial" panose="020B0604020202020204" pitchFamily="34" charset="0"/>
                        <a:ea typeface="宋体" panose="02010600030101010101" pitchFamily="2" charset="-122"/>
                        <a:cs typeface="+mn-cs"/>
                      </a:rPr>
                      <m:t>     </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den>
                    </m:f>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𝑁</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3</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4</m:t>
                        </m:r>
                      </m:den>
                    </m:f>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𝑇</m:t>
                    </m:r>
                    <m:func>
                      <m:func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uncPr>
                      <m:fName>
                        <m:r>
                          <a:rPr lang="en-US" altLang="zh-CN" sz="1200" i="1" kern="1200">
                            <a:solidFill>
                              <a:schemeClr val="tx1"/>
                            </a:solidFill>
                            <a:effectLst/>
                            <a:latin typeface="Cambria Math" panose="02040503050406030204" pitchFamily="18" charset="0"/>
                            <a:ea typeface="宋体" panose="02010600030101010101" pitchFamily="2" charset="-122"/>
                            <a:cs typeface="+mn-cs"/>
                          </a:rPr>
                          <m:t>𝑙𝑛</m:t>
                        </m:r>
                      </m:fName>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e>
                    </m:func>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在一般情况下，由于</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𝑘</m:t>
                        </m:r>
                      </m:e>
                      <m: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𝐵</m:t>
                        </m:r>
                      </m:sub>
                    </m:sSub>
                    <m:r>
                      <a:rPr lang="en-US" altLang="zh-CN" sz="1200" b="0" i="1" kern="1200" smtClean="0">
                        <a:solidFill>
                          <a:schemeClr val="tx1"/>
                        </a:solidFill>
                        <a:effectLst/>
                        <a:latin typeface="Cambria Math" panose="02040503050406030204" pitchFamily="18" charset="0"/>
                        <a:ea typeface="宋体" panose="02010600030101010101" pitchFamily="2" charset="-122"/>
                        <a:cs typeface="+mn-cs"/>
                      </a:rPr>
                      <m:t>𝑇</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较小，且</a:t>
                </a:r>
                <a14:m>
                  <m:oMath xmlns:m="http://schemas.openxmlformats.org/officeDocument/2006/math">
                    <m:sSubSup>
                      <m:sSubSup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sSubSup>
                      <m:sSubSup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相差不大，所以，本征半导体的费米能</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近似在带隙的中间。</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𝐹𝑖</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f>
                      <m:f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fPr>
                      <m:num>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num>
                      <m:den>
                        <m:r>
                          <a:rPr lang="en-US" altLang="zh-CN" sz="1200" i="1" kern="1200">
                            <a:solidFill>
                              <a:schemeClr val="tx1"/>
                            </a:solidFill>
                            <a:effectLst/>
                            <a:latin typeface="Cambria Math" panose="02040503050406030204" pitchFamily="18" charset="0"/>
                            <a:ea typeface="宋体" panose="02010600030101010101" pitchFamily="2" charset="-122"/>
                            <a:cs typeface="+mn-cs"/>
                          </a:rPr>
                          <m:t>2</m:t>
                        </m:r>
                      </m:den>
                    </m:f>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𝐸</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a:solidFill>
                      <a:schemeClr val="tx1"/>
                    </a:solidFill>
                    <a:effectLst/>
                    <a:latin typeface="Arial" panose="020B0604020202020204" pitchFamily="34" charset="0"/>
                    <a:ea typeface="宋体" panose="02010600030101010101" pitchFamily="2" charset="-122"/>
                    <a:cs typeface="+mn-cs"/>
                  </a:rPr>
                  <a:t>则可以求出本征状态下的费米能级：</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br>
                  <a:rPr lang="zh-CN" altLang="zh-CN" sz="1200" kern="1200">
                    <a:solidFill>
                      <a:schemeClr val="tx1"/>
                    </a:solidFill>
                    <a:effectLst/>
                    <a:latin typeface="Arial" panose="020B0604020202020204" pitchFamily="34" charset="0"/>
                    <a:ea typeface="宋体" panose="02010600030101010101" pitchFamily="2" charset="-122"/>
                    <a:cs typeface="+mn-cs"/>
                  </a:rPr>
                </a:b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+/𝑁</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+)+3</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4</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𝐵 𝑇 𝑙𝑛</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(4-77)</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r>
                  <a:rPr lang="zh-CN" altLang="zh-CN" sz="1200" kern="1200">
                    <a:solidFill>
                      <a:schemeClr val="tx1"/>
                    </a:solidFill>
                    <a:effectLst/>
                    <a:latin typeface="Arial" panose="020B0604020202020204" pitchFamily="34" charset="0"/>
                    <a:ea typeface="宋体" panose="02010600030101010101" pitchFamily="2" charset="-122"/>
                    <a:cs typeface="+mn-cs"/>
                  </a:rPr>
                  <a:t>在一般情况下，由于</a:t>
                </a:r>
                <a:r>
                  <a:rPr lang="en-US" altLang="zh-CN" sz="1200" i="1" kern="1200">
                    <a:solidFill>
                      <a:schemeClr val="tx1"/>
                    </a:solidFill>
                    <a:effectLst/>
                    <a:latin typeface="Arial" panose="020B0604020202020204" pitchFamily="34" charset="0"/>
                    <a:ea typeface="宋体" panose="02010600030101010101" pitchFamily="2" charset="-122"/>
                    <a:cs typeface="+mn-cs"/>
                  </a:rPr>
                  <a:t>k</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B</a:t>
                </a:r>
                <a:r>
                  <a:rPr lang="en-US" altLang="zh-CN" sz="1200" i="1" kern="1200">
                    <a:solidFill>
                      <a:schemeClr val="tx1"/>
                    </a:solidFill>
                    <a:effectLst/>
                    <a:latin typeface="Arial" panose="020B0604020202020204" pitchFamily="34" charset="0"/>
                    <a:ea typeface="宋体" panose="02010600030101010101" pitchFamily="2" charset="-122"/>
                    <a:cs typeface="+mn-cs"/>
                  </a:rPr>
                  <a:t>T</a:t>
                </a:r>
                <a:r>
                  <a:rPr lang="zh-CN" altLang="zh-CN" sz="1200" kern="1200">
                    <a:solidFill>
                      <a:schemeClr val="tx1"/>
                    </a:solidFill>
                    <a:effectLst/>
                    <a:latin typeface="Arial" panose="020B0604020202020204" pitchFamily="34" charset="0"/>
                    <a:ea typeface="宋体" panose="02010600030101010101" pitchFamily="2" charset="-122"/>
                    <a:cs typeface="+mn-cs"/>
                  </a:rPr>
                  <a:t>较小，且</a:t>
                </a:r>
                <a:r>
                  <a:rPr lang="en-US" altLang="zh-CN" sz="1200" i="1" kern="1200">
                    <a:solidFill>
                      <a:schemeClr val="tx1"/>
                    </a:solidFill>
                    <a:effectLst/>
                    <a:latin typeface="Arial" panose="020B0604020202020204" pitchFamily="34" charset="0"/>
                    <a:ea typeface="宋体" panose="02010600030101010101" pitchFamily="2" charset="-122"/>
                    <a:cs typeface="+mn-cs"/>
                  </a:rPr>
                  <a:t>m</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h</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和</a:t>
                </a:r>
                <a:r>
                  <a:rPr lang="en-US" altLang="zh-CN" sz="1200" i="1" kern="1200">
                    <a:solidFill>
                      <a:schemeClr val="tx1"/>
                    </a:solidFill>
                    <a:effectLst/>
                    <a:latin typeface="Arial" panose="020B0604020202020204" pitchFamily="34" charset="0"/>
                    <a:ea typeface="宋体" panose="02010600030101010101" pitchFamily="2" charset="-122"/>
                    <a:cs typeface="+mn-cs"/>
                  </a:rPr>
                  <a:t>m</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e</a:t>
                </a: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zh-CN" sz="1200" kern="1200">
                    <a:solidFill>
                      <a:schemeClr val="tx1"/>
                    </a:solidFill>
                    <a:effectLst/>
                    <a:latin typeface="Arial" panose="020B0604020202020204" pitchFamily="34" charset="0"/>
                    <a:ea typeface="宋体" panose="02010600030101010101" pitchFamily="2" charset="-122"/>
                    <a:cs typeface="+mn-cs"/>
                  </a:rPr>
                  <a:t>相差不大，所以，本征半导体的费米能</a:t>
                </a:r>
                <a:r>
                  <a:rPr lang="en-US" altLang="zh-CN" sz="1200" i="1" kern="1200">
                    <a:solidFill>
                      <a:schemeClr val="tx1"/>
                    </a:solidFill>
                    <a:effectLst/>
                    <a:latin typeface="Arial" panose="020B0604020202020204" pitchFamily="34" charset="0"/>
                    <a:ea typeface="宋体" panose="02010600030101010101" pitchFamily="2" charset="-122"/>
                    <a:cs typeface="+mn-cs"/>
                  </a:rPr>
                  <a:t>E</a:t>
                </a:r>
                <a:r>
                  <a:rPr lang="en-US" altLang="zh-CN" sz="1200" i="1" kern="1200" baseline="-25000">
                    <a:solidFill>
                      <a:schemeClr val="tx1"/>
                    </a:solidFill>
                    <a:effectLst/>
                    <a:latin typeface="Arial" panose="020B0604020202020204" pitchFamily="34" charset="0"/>
                    <a:ea typeface="宋体" panose="02010600030101010101" pitchFamily="2" charset="-122"/>
                    <a:cs typeface="+mn-cs"/>
                  </a:rPr>
                  <a:t>Fi</a:t>
                </a:r>
                <a:r>
                  <a:rPr lang="zh-CN" altLang="zh-CN" sz="1200" kern="1200">
                    <a:solidFill>
                      <a:schemeClr val="tx1"/>
                    </a:solidFill>
                    <a:effectLst/>
                    <a:latin typeface="Arial" panose="020B0604020202020204" pitchFamily="34" charset="0"/>
                    <a:ea typeface="宋体" panose="02010600030101010101" pitchFamily="2" charset="-122"/>
                    <a:cs typeface="+mn-cs"/>
                  </a:rPr>
                  <a:t>近似地在带隙的中间。</a:t>
                </a:r>
              </a:p>
              <a:p>
                <a:r>
                  <a:rPr lang="en-US" altLang="zh-CN" sz="120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𝐹𝑖≈1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2(𝐸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−+𝐸</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 	(4-78)</a:t>
                </a:r>
                <a:endParaRPr lang="zh-CN" altLang="zh-CN" sz="1200" kern="1200">
                  <a:solidFill>
                    <a:schemeClr val="tx1"/>
                  </a:solidFill>
                  <a:effectLst/>
                  <a:latin typeface="Arial" panose="020B0604020202020204" pitchFamily="34" charset="0"/>
                  <a:ea typeface="宋体" panose="02010600030101010101" pitchFamily="2" charset="-122"/>
                  <a:cs typeface="+mn-cs"/>
                </a:endParaRPr>
              </a:p>
              <a:p>
                <a:endParaRPr lang="zh-CN" altLang="en-US"/>
              </a:p>
            </p:txBody>
          </p:sp>
        </mc:Fallback>
      </mc:AlternateContent>
      <p:sp>
        <p:nvSpPr>
          <p:cNvPr id="4" name="灯片编号占位符 3"/>
          <p:cNvSpPr>
            <a:spLocks noGrp="1"/>
          </p:cNvSpPr>
          <p:nvPr>
            <p:ph type="sldNum" sz="quarter" idx="5"/>
          </p:nvPr>
        </p:nvSpPr>
        <p:spPr/>
        <p:txBody>
          <a:bodyPr/>
          <a:lstStyle/>
          <a:p>
            <a:fld id="{6BCBB6B0-0B25-4678-98E5-367EFF3824D3}" type="slidenum">
              <a:rPr lang="en-US" altLang="zh-CN" smtClean="0"/>
              <a:t>98</a:t>
            </a:fld>
            <a:endParaRPr lang="en-US" altLang="zh-CN"/>
          </a:p>
        </p:txBody>
      </p:sp>
    </p:spTree>
    <p:extLst>
      <p:ext uri="{BB962C8B-B14F-4D97-AF65-F5344CB8AC3E}">
        <p14:creationId xmlns:p14="http://schemas.microsoft.com/office/powerpoint/2010/main" val="2588302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本节讲述</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lang="zh-CN" altLang="en-US" b="0" dirty="0"/>
          </a:p>
        </p:txBody>
      </p:sp>
      <p:sp>
        <p:nvSpPr>
          <p:cNvPr id="4" name="灯片编号占位符 3"/>
          <p:cNvSpPr>
            <a:spLocks noGrp="1"/>
          </p:cNvSpPr>
          <p:nvPr>
            <p:ph type="sldNum" sz="quarter" idx="5"/>
          </p:nvPr>
        </p:nvSpPr>
        <p:spPr/>
        <p:txBody>
          <a:bodyPr/>
          <a:lstStyle/>
          <a:p>
            <a:fld id="{6BCBB6B0-0B25-4678-98E5-367EFF3824D3}" type="slidenum">
              <a:rPr lang="en-US" altLang="zh-CN" smtClean="0"/>
              <a:t>99</a:t>
            </a:fld>
            <a:endParaRPr lang="en-US" altLang="zh-CN"/>
          </a:p>
        </p:txBody>
      </p:sp>
    </p:spTree>
    <p:extLst>
      <p:ext uri="{BB962C8B-B14F-4D97-AF65-F5344CB8AC3E}">
        <p14:creationId xmlns:p14="http://schemas.microsoft.com/office/powerpoint/2010/main" val="337934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fld id="{BBF8C59F-0D77-4A6E-AFAA-B1555818FD26}"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8C2893A5-DE4C-4E19-9D9A-4B10789040BE}" type="slidenum">
              <a:rPr lang="en-US" altLang="zh-CN"/>
              <a:t>‹#›</a:t>
            </a:fld>
            <a:endParaRPr lang="en-US" altLang="zh-CN"/>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fld id="{BECE9F8B-E7B7-4A51-8331-0A8E6A93909B}"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FD97C400-9BC2-4916-B89A-C4DF1E14C987}" type="slidenum">
              <a:rPr lang="en-US" altLang="zh-CN"/>
              <a:t>‹#›</a:t>
            </a:fld>
            <a:endParaRPr lang="en-US" altLang="zh-CN"/>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fld id="{0901987B-5EB2-4C66-A750-137279B6DA53}"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641636C5-B7C1-4997-B684-A30AE782D65F}" type="slidenum">
              <a:rPr lang="en-US" altLang="zh-CN"/>
              <a:t>‹#›</a:t>
            </a:fld>
            <a:endParaRPr lang="en-US" altLang="zh-CN"/>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fld id="{28FD8792-D38E-4843-B1B8-3ABACDF703FD}"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4D7F0CFB-C9EC-4777-B1F4-1CE16F1973F1}" type="slidenum">
              <a:rPr lang="en-US" altLang="zh-CN"/>
              <a:t>‹#›</a:t>
            </a:fld>
            <a:endParaRPr lang="en-US" altLang="zh-CN"/>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fld id="{3090A5E2-43C7-42D9-81EA-EC526321EF15}"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BBB3C8F4-EBD9-4DA3-BD7D-6592412E4F30}" type="slidenum">
              <a:rPr lang="en-US" altLang="zh-CN"/>
              <a:t>‹#›</a:t>
            </a:fld>
            <a:endParaRPr lang="en-US" altLang="zh-CN"/>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fld id="{ABAD8A8C-BA1D-485A-8B8E-A87F43891CA4}"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DAE2D6DB-DC00-444C-8316-84E57F746ABC}" type="slidenum">
              <a:rPr lang="en-US" altLang="zh-CN"/>
              <a:t>‹#›</a:t>
            </a:fld>
            <a:endParaRPr lang="en-US" altLang="zh-CN"/>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752600"/>
            <a:ext cx="4194175" cy="4270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52600"/>
            <a:ext cx="4194175" cy="4270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fld id="{E44D3716-C092-4B13-8CD5-5579245C815F}" type="datetime1">
              <a:rPr lang="zh-CN" altLang="en-US" smtClean="0"/>
              <a:t>2023/8/15</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7" name="Rectangle 6"/>
          <p:cNvSpPr>
            <a:spLocks noGrp="1" noChangeArrowheads="1"/>
          </p:cNvSpPr>
          <p:nvPr>
            <p:ph type="sldNum" sz="quarter" idx="12"/>
          </p:nvPr>
        </p:nvSpPr>
        <p:spPr/>
        <p:txBody>
          <a:bodyPr/>
          <a:lstStyle>
            <a:lvl1pPr>
              <a:defRPr/>
            </a:lvl1pPr>
          </a:lstStyle>
          <a:p>
            <a:fld id="{1E71DC82-2995-4A3E-8381-9F20C043B5FC}" type="slidenum">
              <a:rPr lang="en-US" altLang="zh-CN"/>
              <a:t>‹#›</a:t>
            </a:fld>
            <a:endParaRPr lang="en-US" altLang="zh-CN"/>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fld id="{997D6E79-5830-42E7-976D-F6FC233BC20C}" type="datetime1">
              <a:rPr lang="zh-CN" altLang="en-US" smtClean="0"/>
              <a:t>2023/8/15</a:t>
            </a:fld>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9" name="Rectangle 6"/>
          <p:cNvSpPr>
            <a:spLocks noGrp="1" noChangeArrowheads="1"/>
          </p:cNvSpPr>
          <p:nvPr>
            <p:ph type="sldNum" sz="quarter" idx="12"/>
          </p:nvPr>
        </p:nvSpPr>
        <p:spPr/>
        <p:txBody>
          <a:bodyPr/>
          <a:lstStyle>
            <a:lvl1pPr>
              <a:defRPr/>
            </a:lvl1pPr>
          </a:lstStyle>
          <a:p>
            <a:fld id="{6B334FBE-3A62-4C00-B157-0F31A888DD90}" type="slidenum">
              <a:rPr lang="en-US" altLang="zh-CN"/>
              <a:t>‹#›</a:t>
            </a:fld>
            <a:endParaRPr lang="en-US" altLang="zh-CN"/>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fld id="{95C178C0-C502-44CC-A352-A6825C8848BD}" type="datetime1">
              <a:rPr lang="zh-CN" altLang="en-US" smtClean="0"/>
              <a:t>2023/8/15</a:t>
            </a:fld>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5" name="Rectangle 6"/>
          <p:cNvSpPr>
            <a:spLocks noGrp="1" noChangeArrowheads="1"/>
          </p:cNvSpPr>
          <p:nvPr>
            <p:ph type="sldNum" sz="quarter" idx="12"/>
          </p:nvPr>
        </p:nvSpPr>
        <p:spPr/>
        <p:txBody>
          <a:bodyPr/>
          <a:lstStyle>
            <a:lvl1pPr>
              <a:defRPr/>
            </a:lvl1pPr>
          </a:lstStyle>
          <a:p>
            <a:fld id="{3DB61557-12A9-4A36-97B0-4B5DCA2C7EC1}" type="slidenum">
              <a:rPr lang="en-US" altLang="zh-CN"/>
              <a:t>‹#›</a:t>
            </a:fld>
            <a:endParaRPr lang="en-US" altLang="zh-CN"/>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1DBF7522-DEB6-4FB7-94F1-C2B881600259}" type="datetime1">
              <a:rPr lang="zh-CN" altLang="en-US" smtClean="0"/>
              <a:t>2023/8/15</a:t>
            </a:fld>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4" name="Rectangle 6"/>
          <p:cNvSpPr>
            <a:spLocks noGrp="1" noChangeArrowheads="1"/>
          </p:cNvSpPr>
          <p:nvPr>
            <p:ph type="sldNum" sz="quarter" idx="12"/>
          </p:nvPr>
        </p:nvSpPr>
        <p:spPr/>
        <p:txBody>
          <a:bodyPr/>
          <a:lstStyle>
            <a:lvl1pPr>
              <a:defRPr/>
            </a:lvl1pPr>
          </a:lstStyle>
          <a:p>
            <a:fld id="{FD1D0BB3-8AA4-4E8F-82FF-A462335BE845}" type="slidenum">
              <a:rPr lang="en-US" altLang="zh-CN"/>
              <a:t>‹#›</a:t>
            </a:fld>
            <a:endParaRPr lang="en-US" altLang="zh-CN"/>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E6580AAC-92AC-41EB-AEE1-6E9A3BAAF988}" type="datetime1">
              <a:rPr lang="zh-CN" altLang="en-US" smtClean="0"/>
              <a:t>2023/8/15</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7" name="Rectangle 6"/>
          <p:cNvSpPr>
            <a:spLocks noGrp="1" noChangeArrowheads="1"/>
          </p:cNvSpPr>
          <p:nvPr>
            <p:ph type="sldNum" sz="quarter" idx="12"/>
          </p:nvPr>
        </p:nvSpPr>
        <p:spPr/>
        <p:txBody>
          <a:bodyPr/>
          <a:lstStyle>
            <a:lvl1pPr>
              <a:defRPr/>
            </a:lvl1pPr>
          </a:lstStyle>
          <a:p>
            <a:fld id="{5A4273BC-D79C-4EA2-B881-070F5BEC3D0B}" type="slidenum">
              <a:rPr lang="en-US" altLang="zh-CN"/>
              <a:t>‹#›</a:t>
            </a:fld>
            <a:endParaRPr lang="en-US" altLang="zh-CN"/>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fld id="{660332B2-7454-4BA0-9655-C281A4DB0609}"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CCA72E37-5E25-4EBB-A75C-C4AA3C5ACA03}" type="slidenum">
              <a:rPr lang="en-US" altLang="zh-CN"/>
              <a:t>‹#›</a:t>
            </a:fld>
            <a:endParaRPr lang="en-US" altLang="zh-CN"/>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EAC2E71C-07A4-495F-961D-7639C92EABEA}" type="datetime1">
              <a:rPr lang="zh-CN" altLang="en-US" smtClean="0"/>
              <a:t>2023/8/15</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7" name="Rectangle 6"/>
          <p:cNvSpPr>
            <a:spLocks noGrp="1" noChangeArrowheads="1"/>
          </p:cNvSpPr>
          <p:nvPr>
            <p:ph type="sldNum" sz="quarter" idx="12"/>
          </p:nvPr>
        </p:nvSpPr>
        <p:spPr/>
        <p:txBody>
          <a:bodyPr/>
          <a:lstStyle>
            <a:lvl1pPr>
              <a:defRPr/>
            </a:lvl1pPr>
          </a:lstStyle>
          <a:p>
            <a:fld id="{2C9EDFEC-724C-48A3-B766-7815CF9DAB6F}" type="slidenum">
              <a:rPr lang="en-US" altLang="zh-CN"/>
              <a:t>‹#›</a:t>
            </a:fld>
            <a:endParaRPr lang="en-US" altLang="zh-CN"/>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fld id="{1DB1865A-899A-4FC7-82DE-C54C502D3286}"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525CA38D-27EE-47F8-BF57-C1D83FBC7A18}" type="slidenum">
              <a:rPr lang="en-US" altLang="zh-CN"/>
              <a:t>‹#›</a:t>
            </a:fld>
            <a:endParaRPr lang="en-US" altLang="zh-CN"/>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381000"/>
            <a:ext cx="2135187" cy="5641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381000"/>
            <a:ext cx="6253163" cy="5641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fld id="{005805D7-9533-436A-A55F-504EBA2B62B5}"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E83F90F2-96AF-451A-89DF-A11434E737CE}" type="slidenum">
              <a:rPr lang="en-US" altLang="zh-CN"/>
              <a:t>‹#›</a:t>
            </a:fld>
            <a:endParaRPr lang="en-US" altLang="zh-CN"/>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65564870-B99A-4BFA-A271-D2F50F14A659}" type="datetime1">
              <a:rPr lang="zh-CN" altLang="en-US" smtClean="0"/>
              <a:t>2023/8/15</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BEBFF992-4790-46CB-9565-9571BA5E1FE3}" type="slidenum">
              <a:rPr lang="zh-CN" altLang="en-US"/>
              <a:pPr/>
              <a:t>‹#›</a:t>
            </a:fld>
            <a:endParaRPr lang="zh-CN" altLang="en-US"/>
          </a:p>
        </p:txBody>
      </p:sp>
    </p:spTree>
    <p:extLst>
      <p:ext uri="{BB962C8B-B14F-4D97-AF65-F5344CB8AC3E}">
        <p14:creationId xmlns:p14="http://schemas.microsoft.com/office/powerpoint/2010/main" val="192635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048B8426-CBC9-49B1-870F-CCC6FB564C9C}" type="datetime1">
              <a:rPr lang="zh-CN" altLang="en-US" smtClean="0"/>
              <a:t>2023/8/15</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C3C39E01-96F5-4E0B-B40A-62FFEB218A76}" type="slidenum">
              <a:rPr lang="zh-CN" altLang="en-US"/>
              <a:pPr/>
              <a:t>‹#›</a:t>
            </a:fld>
            <a:endParaRPr lang="zh-CN" altLang="en-US"/>
          </a:p>
        </p:txBody>
      </p:sp>
    </p:spTree>
    <p:extLst>
      <p:ext uri="{BB962C8B-B14F-4D97-AF65-F5344CB8AC3E}">
        <p14:creationId xmlns:p14="http://schemas.microsoft.com/office/powerpoint/2010/main" val="9555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8C069263-01CD-40E5-8598-CD0709A915E1}" type="datetime1">
              <a:rPr lang="zh-CN" altLang="en-US" smtClean="0"/>
              <a:t>2023/8/15</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CB3FBE01-5895-4F5A-BC4F-6A231189AEAC}" type="slidenum">
              <a:rPr lang="zh-CN" altLang="en-US"/>
              <a:pPr/>
              <a:t>‹#›</a:t>
            </a:fld>
            <a:endParaRPr lang="zh-CN" altLang="en-US"/>
          </a:p>
        </p:txBody>
      </p:sp>
    </p:spTree>
    <p:extLst>
      <p:ext uri="{BB962C8B-B14F-4D97-AF65-F5344CB8AC3E}">
        <p14:creationId xmlns:p14="http://schemas.microsoft.com/office/powerpoint/2010/main" val="16993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81928F08-ABCA-4322-BAC0-AB85323A2FEC}" type="datetime1">
              <a:rPr lang="zh-CN" altLang="en-US" smtClean="0"/>
              <a:t>2023/8/15</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2F5B9DC6-67D1-48DA-8526-863CF184FCFE}" type="slidenum">
              <a:rPr lang="zh-CN" altLang="en-US"/>
              <a:pPr/>
              <a:t>‹#›</a:t>
            </a:fld>
            <a:endParaRPr lang="zh-CN" altLang="en-US"/>
          </a:p>
        </p:txBody>
      </p:sp>
    </p:spTree>
    <p:extLst>
      <p:ext uri="{BB962C8B-B14F-4D97-AF65-F5344CB8AC3E}">
        <p14:creationId xmlns:p14="http://schemas.microsoft.com/office/powerpoint/2010/main" val="4581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7EE03A39-8AD6-43D7-B882-6DB7EAC6DA82}" type="datetime1">
              <a:rPr lang="zh-CN" altLang="en-US" smtClean="0"/>
              <a:t>2023/8/15</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14C3637C-5601-4A38-8BD6-C9E6C9F7F16C}" type="slidenum">
              <a:rPr lang="zh-CN" altLang="en-US"/>
              <a:pPr/>
              <a:t>‹#›</a:t>
            </a:fld>
            <a:endParaRPr lang="zh-CN" altLang="en-US"/>
          </a:p>
        </p:txBody>
      </p:sp>
    </p:spTree>
    <p:extLst>
      <p:ext uri="{BB962C8B-B14F-4D97-AF65-F5344CB8AC3E}">
        <p14:creationId xmlns:p14="http://schemas.microsoft.com/office/powerpoint/2010/main" val="335832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204C142A-39A7-49B4-885B-35F1BA7E614B}" type="datetime1">
              <a:rPr lang="zh-CN" altLang="en-US" smtClean="0"/>
              <a:t>2023/8/15</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13632C7F-DFA6-44D3-BA88-B97E4961BD64}" type="slidenum">
              <a:rPr lang="zh-CN" altLang="en-US"/>
              <a:pPr/>
              <a:t>‹#›</a:t>
            </a:fld>
            <a:endParaRPr lang="zh-CN" altLang="en-US"/>
          </a:p>
        </p:txBody>
      </p:sp>
    </p:spTree>
    <p:extLst>
      <p:ext uri="{BB962C8B-B14F-4D97-AF65-F5344CB8AC3E}">
        <p14:creationId xmlns:p14="http://schemas.microsoft.com/office/powerpoint/2010/main" val="99503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EDA70086-00C5-455D-AA5F-58F9D86B0637}" type="datetime1">
              <a:rPr lang="zh-CN" altLang="en-US" smtClean="0"/>
              <a:t>2023/8/15</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BD8223D9-D9DA-4C0B-9616-36644EEDABA8}" type="slidenum">
              <a:rPr lang="zh-CN" altLang="en-US"/>
              <a:pPr/>
              <a:t>‹#›</a:t>
            </a:fld>
            <a:endParaRPr lang="zh-CN" altLang="en-US"/>
          </a:p>
        </p:txBody>
      </p:sp>
    </p:spTree>
    <p:extLst>
      <p:ext uri="{BB962C8B-B14F-4D97-AF65-F5344CB8AC3E}">
        <p14:creationId xmlns:p14="http://schemas.microsoft.com/office/powerpoint/2010/main" val="102021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fld id="{2F5DB7E2-939E-41CA-A7C1-60D7157D7F3C}" type="datetime1">
              <a:rPr lang="zh-CN" altLang="en-US" smtClean="0"/>
              <a:t>2023/8/15</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6" name="Rectangle 6"/>
          <p:cNvSpPr>
            <a:spLocks noGrp="1" noChangeArrowheads="1"/>
          </p:cNvSpPr>
          <p:nvPr>
            <p:ph type="sldNum" sz="quarter" idx="12"/>
          </p:nvPr>
        </p:nvSpPr>
        <p:spPr/>
        <p:txBody>
          <a:bodyPr/>
          <a:lstStyle>
            <a:lvl1pPr>
              <a:defRPr/>
            </a:lvl1pPr>
          </a:lstStyle>
          <a:p>
            <a:fld id="{46C39BB3-86E1-4E14-A8A2-9FB249FBD145}" type="slidenum">
              <a:rPr lang="en-US" altLang="zh-CN"/>
              <a:t>‹#›</a:t>
            </a:fld>
            <a:endParaRPr lang="en-US" altLang="zh-CN"/>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B70606AD-9EE0-4939-9E5A-BE0983A4D94C}" type="datetime1">
              <a:rPr lang="zh-CN" altLang="en-US" smtClean="0"/>
              <a:t>2023/8/15</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8E7621EE-4B4E-4CAB-B236-62D6F7B92562}" type="slidenum">
              <a:rPr lang="zh-CN" altLang="en-US"/>
              <a:pPr/>
              <a:t>‹#›</a:t>
            </a:fld>
            <a:endParaRPr lang="zh-CN" altLang="en-US"/>
          </a:p>
        </p:txBody>
      </p:sp>
    </p:spTree>
    <p:extLst>
      <p:ext uri="{BB962C8B-B14F-4D97-AF65-F5344CB8AC3E}">
        <p14:creationId xmlns:p14="http://schemas.microsoft.com/office/powerpoint/2010/main" val="110079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2C72E00C-5E76-4D15-9712-978CADB89AD4}" type="datetime1">
              <a:rPr lang="zh-CN" altLang="en-US" smtClean="0"/>
              <a:t>2023/8/15</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80CD9061-AEC4-442E-8086-0AC1FB1BD698}" type="slidenum">
              <a:rPr lang="zh-CN" altLang="en-US"/>
              <a:pPr/>
              <a:t>‹#›</a:t>
            </a:fld>
            <a:endParaRPr lang="zh-CN" altLang="en-US"/>
          </a:p>
        </p:txBody>
      </p:sp>
    </p:spTree>
    <p:extLst>
      <p:ext uri="{BB962C8B-B14F-4D97-AF65-F5344CB8AC3E}">
        <p14:creationId xmlns:p14="http://schemas.microsoft.com/office/powerpoint/2010/main" val="8833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7C649EBE-AE0A-4B02-9773-DB92569651E1}" type="datetime1">
              <a:rPr lang="zh-CN" altLang="en-US" smtClean="0"/>
              <a:t>2023/8/15</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C0991DD1-62C2-489F-86F6-BCC37CBAB697}" type="slidenum">
              <a:rPr lang="zh-CN" altLang="en-US"/>
              <a:pPr/>
              <a:t>‹#›</a:t>
            </a:fld>
            <a:endParaRPr lang="zh-CN" altLang="en-US"/>
          </a:p>
        </p:txBody>
      </p:sp>
    </p:spTree>
    <p:extLst>
      <p:ext uri="{BB962C8B-B14F-4D97-AF65-F5344CB8AC3E}">
        <p14:creationId xmlns:p14="http://schemas.microsoft.com/office/powerpoint/2010/main" val="184392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24031B42-0AB3-45A5-9F60-179A0D86B0A4}" type="datetime1">
              <a:rPr lang="zh-CN" altLang="en-US" smtClean="0"/>
              <a:t>2023/8/15</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C04BA1F7-4E58-466D-B55D-770AAFE9C30A}" type="slidenum">
              <a:rPr lang="zh-CN" altLang="en-US"/>
              <a:pPr/>
              <a:t>‹#›</a:t>
            </a:fld>
            <a:endParaRPr lang="zh-CN" altLang="en-US"/>
          </a:p>
        </p:txBody>
      </p:sp>
    </p:spTree>
    <p:extLst>
      <p:ext uri="{BB962C8B-B14F-4D97-AF65-F5344CB8AC3E}">
        <p14:creationId xmlns:p14="http://schemas.microsoft.com/office/powerpoint/2010/main" val="392543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B6F1550-B96D-4ACA-B073-B24F89E5A77B}"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12458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EDDE8E-B5FF-4DF5-8EC9-44B771A96D2E}"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34648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2402C6C-5E22-4404-B28A-B4722593E793}"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74465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B61B889-B678-491C-85C7-8CDF509FF315}"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灯片编号占位符 6"/>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776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2F906D-2B1A-494D-A12E-6AEC6C57BCBF}"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9" name="灯片编号占位符 8"/>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96484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EE10C22-12B1-45B3-B98B-CC2A69DCDCB7}"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5" name="灯片编号占位符 4"/>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27079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fld id="{A1B4E28B-F7DD-4497-9192-1BD84599A451}" type="datetime1">
              <a:rPr lang="zh-CN" altLang="en-US" smtClean="0"/>
              <a:t>2023/8/15</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7" name="Rectangle 6"/>
          <p:cNvSpPr>
            <a:spLocks noGrp="1" noChangeArrowheads="1"/>
          </p:cNvSpPr>
          <p:nvPr>
            <p:ph type="sldNum" sz="quarter" idx="12"/>
          </p:nvPr>
        </p:nvSpPr>
        <p:spPr/>
        <p:txBody>
          <a:bodyPr/>
          <a:lstStyle>
            <a:lvl1pPr>
              <a:defRPr/>
            </a:lvl1pPr>
          </a:lstStyle>
          <a:p>
            <a:fld id="{AE0B1EE9-029C-4F05-B8A4-D7DCC16F291C}" type="slidenum">
              <a:rPr lang="en-US" altLang="zh-CN"/>
              <a:t>‹#›</a:t>
            </a:fld>
            <a:endParaRPr lang="en-US" altLang="zh-CN"/>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7D0B6D-824B-4889-99E2-258565712555}"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4" name="灯片编号占位符 3"/>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36529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559E92B-61E8-4DD6-96E3-8E2596C9F4EA}"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灯片编号占位符 6"/>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54163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7F4130-6D5F-4E41-8A5F-97D1296C726E}"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灯片编号占位符 6"/>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84094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DA4F698-EB56-415A-86EC-8AC8215418CE}"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1493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2A82E3-37F9-4AD1-A9BE-72412A815E5A}"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70953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6FE593C-A8DE-450A-836D-DAA8F0A62433}"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AC4831F-26AB-43DA-8EF9-63DE9F2731B5}"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230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FD3BAC2-428B-44AA-817D-67E014B6D947}"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54B40F-E36A-4FEB-A7BB-4CB52991632A}"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214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F41199C-8AF6-42F9-96E9-C635115F44B6}"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0A5E27A-533D-47F7-96BD-FAA3EFED317C}"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0952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08F6290-3BBF-4D35-BF01-4144FE9D0B1C}"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0AA026-95BD-44CB-B168-4B66435B552F}"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9193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378366C-BC79-4B0B-A53C-4BEECDF09270}"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C7986BB-7567-40A0-AF24-BFB48B2DFDE8}"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0506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fld id="{B32CC10B-4833-44A5-8685-9D8CC504C786}" type="datetime1">
              <a:rPr lang="zh-CN" altLang="en-US" smtClean="0"/>
              <a:t>2023/8/15</a:t>
            </a:fld>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9" name="Rectangle 6"/>
          <p:cNvSpPr>
            <a:spLocks noGrp="1" noChangeArrowheads="1"/>
          </p:cNvSpPr>
          <p:nvPr>
            <p:ph type="sldNum" sz="quarter" idx="12"/>
          </p:nvPr>
        </p:nvSpPr>
        <p:spPr/>
        <p:txBody>
          <a:bodyPr/>
          <a:lstStyle>
            <a:lvl1pPr>
              <a:defRPr/>
            </a:lvl1pPr>
          </a:lstStyle>
          <a:p>
            <a:fld id="{225D3B2C-24B6-475D-B611-A50FA17BBE81}" type="slidenum">
              <a:rPr lang="en-US" altLang="zh-CN"/>
              <a:t>‹#›</a:t>
            </a:fld>
            <a:endParaRPr lang="en-US" altLang="zh-CN"/>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4BCBF0A-E264-491C-B1A5-5D511BC1EC8E}"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59960FE-B977-469B-9F9C-D4D0E3D119E7}"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6141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70B62EC-B3BA-4FB8-9D05-7C7C51BC513E}"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6178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7BA9AF0-9A2E-4805-8A18-389EF59E92AA}"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4FC54CA-997B-4C85-B8F3-BA48004E957F}"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251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E3E8D2A-CADC-4D57-B250-D8F2A7DD6977}"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AF5C37-51A0-428D-B5D1-E6847A45364E}"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7137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56BBF21-5E51-43E4-A9F2-F095E6857576}"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C592D33-C61E-4E84-B01B-1C62528D62C3}"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2856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1E03093-2BA2-42DE-9C64-CBDA828C1FD8}"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73492DB-9D9D-444C-A590-7240DB4FE00B}"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4155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AC4831F-26AB-43DA-8EF9-63DE9F2731B5}"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242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54B40F-E36A-4FEB-A7BB-4CB52991632A}"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0780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0A5E27A-533D-47F7-96BD-FAA3EFED317C}"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856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0AA026-95BD-44CB-B168-4B66435B552F}"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0534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fld id="{029A80B3-376A-4ACF-B536-A425464C62C4}" type="datetime1">
              <a:rPr lang="zh-CN" altLang="en-US" smtClean="0"/>
              <a:t>2023/8/15</a:t>
            </a:fld>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5" name="Rectangle 6"/>
          <p:cNvSpPr>
            <a:spLocks noGrp="1" noChangeArrowheads="1"/>
          </p:cNvSpPr>
          <p:nvPr>
            <p:ph type="sldNum" sz="quarter" idx="12"/>
          </p:nvPr>
        </p:nvSpPr>
        <p:spPr/>
        <p:txBody>
          <a:bodyPr/>
          <a:lstStyle>
            <a:lvl1pPr>
              <a:defRPr/>
            </a:lvl1pPr>
          </a:lstStyle>
          <a:p>
            <a:fld id="{F41FE9FA-B58A-41FD-9FF8-9999F56325AA}" type="slidenum">
              <a:rPr lang="en-US" altLang="zh-CN"/>
              <a:t>‹#›</a:t>
            </a:fld>
            <a:endParaRPr lang="en-US" altLang="zh-CN"/>
          </a:p>
        </p:txBody>
      </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C7986BB-7567-40A0-AF24-BFB48B2DFDE8}"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6868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59960FE-B977-469B-9F9C-D4D0E3D119E7}"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5084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3682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4FC54CA-997B-4C85-B8F3-BA48004E957F}"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9091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AF5C37-51A0-428D-B5D1-E6847A45364E}"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2833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C592D33-C61E-4E84-B01B-1C62528D62C3}"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7248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73492DB-9D9D-444C-A590-7240DB4FE00B}"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4680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76343E0-CE9A-4579-99FD-6454D6DD683A}" type="datetime1">
              <a:rPr lang="zh-CN" altLang="en-US" smtClean="0"/>
              <a:t>2023/8/15</a:t>
            </a:fld>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4" name="Rectangle 6"/>
          <p:cNvSpPr>
            <a:spLocks noGrp="1" noChangeArrowheads="1"/>
          </p:cNvSpPr>
          <p:nvPr>
            <p:ph type="sldNum" sz="quarter" idx="12"/>
          </p:nvPr>
        </p:nvSpPr>
        <p:spPr/>
        <p:txBody>
          <a:bodyPr/>
          <a:lstStyle>
            <a:lvl1pPr>
              <a:defRPr/>
            </a:lvl1pPr>
          </a:lstStyle>
          <a:p>
            <a:fld id="{7A5FEA89-1944-4738-8DA0-CCE82EE30D40}" type="slidenum">
              <a:rPr lang="en-US" altLang="zh-CN"/>
              <a:t>‹#›</a:t>
            </a:fld>
            <a:endParaRPr lang="en-US" altLang="zh-CN"/>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E72E824F-DB98-4C3F-A5EB-A9C634F8155A}" type="datetime1">
              <a:rPr lang="zh-CN" altLang="en-US" smtClean="0"/>
              <a:t>2023/8/15</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7" name="Rectangle 6"/>
          <p:cNvSpPr>
            <a:spLocks noGrp="1" noChangeArrowheads="1"/>
          </p:cNvSpPr>
          <p:nvPr>
            <p:ph type="sldNum" sz="quarter" idx="12"/>
          </p:nvPr>
        </p:nvSpPr>
        <p:spPr/>
        <p:txBody>
          <a:bodyPr/>
          <a:lstStyle>
            <a:lvl1pPr>
              <a:defRPr/>
            </a:lvl1pPr>
          </a:lstStyle>
          <a:p>
            <a:fld id="{C8B41C3B-F992-42F2-ACA4-F8086115D9B6}" type="slidenum">
              <a:rPr lang="en-US" altLang="zh-CN"/>
              <a:t>‹#›</a:t>
            </a:fld>
            <a:endParaRPr lang="en-US" altLang="zh-CN"/>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ACE00DD7-5D5A-4779-A503-9F14937CCA53}" type="datetime1">
              <a:rPr lang="zh-CN" altLang="en-US" smtClean="0"/>
              <a:t>2023/8/15</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zh-CN" altLang="en-US"/>
              <a:t>清华大学电子工程系</a:t>
            </a:r>
            <a:r>
              <a:rPr lang="en-US" altLang="zh-CN"/>
              <a:t>/</a:t>
            </a:r>
            <a:r>
              <a:rPr lang="zh-CN" altLang="en-US"/>
              <a:t>黄翊东</a:t>
            </a:r>
            <a:endParaRPr lang="en-US" altLang="zh-CN"/>
          </a:p>
        </p:txBody>
      </p:sp>
      <p:sp>
        <p:nvSpPr>
          <p:cNvPr id="7" name="Rectangle 6"/>
          <p:cNvSpPr>
            <a:spLocks noGrp="1" noChangeArrowheads="1"/>
          </p:cNvSpPr>
          <p:nvPr>
            <p:ph type="sldNum" sz="quarter" idx="12"/>
          </p:nvPr>
        </p:nvSpPr>
        <p:spPr/>
        <p:txBody>
          <a:bodyPr/>
          <a:lstStyle>
            <a:lvl1pPr>
              <a:defRPr/>
            </a:lvl1pPr>
          </a:lstStyle>
          <a:p>
            <a:fld id="{7FA267AC-F8A4-487C-ACEB-76F05532D5FD}" type="slidenum">
              <a:rPr lang="en-US" altLang="zh-CN"/>
              <a:t>‹#›</a:t>
            </a:fld>
            <a:endParaRPr lang="en-US" altLang="zh-CN"/>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301625" y="6245225"/>
            <a:ext cx="2289175" cy="476250"/>
          </a:xfrm>
          <a:prstGeom prst="rect">
            <a:avLst/>
          </a:prstGeom>
          <a:ln>
            <a:miter lim="800000"/>
          </a:ln>
        </p:spPr>
        <p:txBody>
          <a:bodyPr vert="horz" wrap="square" lIns="91440" tIns="45720" rIns="91440" bIns="45720" numCol="1" anchor="t" anchorCtr="0" compatLnSpc="1"/>
          <a:lstStyle>
            <a:lvl1pPr>
              <a:defRPr sz="1400">
                <a:solidFill>
                  <a:schemeClr val="tx1"/>
                </a:solidFill>
                <a:latin typeface="+mn-lt"/>
                <a:ea typeface="楷体_GB2312" pitchFamily="49" charset="-122"/>
                <a:cs typeface="+mn-cs"/>
              </a:defRPr>
            </a:lvl1pPr>
          </a:lstStyle>
          <a:p>
            <a:pPr>
              <a:defRPr/>
            </a:pPr>
            <a:fld id="{090B15C3-381D-4D68-8412-247FB6867A0A}" type="datetime1">
              <a:rPr lang="zh-CN" altLang="en-US" smtClean="0"/>
              <a:t>2023/8/15</a:t>
            </a:fld>
            <a:endParaRPr lang="en-US" altLang="zh-CN"/>
          </a:p>
        </p:txBody>
      </p:sp>
      <p:sp>
        <p:nvSpPr>
          <p:cNvPr id="8"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lgn="ctr">
              <a:defRPr sz="1400">
                <a:solidFill>
                  <a:schemeClr val="tx1"/>
                </a:solidFill>
                <a:latin typeface="+mn-lt"/>
                <a:ea typeface="楷体_GB2312" pitchFamily="49" charset="-122"/>
                <a:cs typeface="+mn-cs"/>
              </a:defRPr>
            </a:lvl1pPr>
          </a:lstStyle>
          <a:p>
            <a:pPr>
              <a:defRPr/>
            </a:pPr>
            <a:r>
              <a:rPr lang="zh-CN" altLang="en-US"/>
              <a:t>清华大学电子工程系</a:t>
            </a:r>
            <a:r>
              <a:rPr lang="en-US" altLang="zh-CN"/>
              <a:t>/</a:t>
            </a:r>
            <a:r>
              <a:rPr lang="zh-CN" altLang="en-US"/>
              <a:t>黄翊东</a:t>
            </a:r>
            <a:endParaRPr lang="en-US" altLang="zh-CN"/>
          </a:p>
        </p:txBody>
      </p:sp>
      <p:sp>
        <p:nvSpPr>
          <p:cNvPr id="9" name="Rectangle 6"/>
          <p:cNvSpPr>
            <a:spLocks noGrp="1" noChangeArrowheads="1"/>
          </p:cNvSpPr>
          <p:nvPr>
            <p:ph type="sldNum" sz="quarter" idx="4"/>
          </p:nvPr>
        </p:nvSpPr>
        <p:spPr bwMode="auto">
          <a:xfrm>
            <a:off x="6553200" y="6245225"/>
            <a:ext cx="2289175" cy="476250"/>
          </a:xfrm>
          <a:prstGeom prst="rect">
            <a:avLst/>
          </a:prstGeom>
          <a:ln>
            <a:miter lim="800000"/>
          </a:ln>
        </p:spPr>
        <p:txBody>
          <a:bodyPr vert="horz" wrap="square" lIns="91440" tIns="45720" rIns="91440" bIns="45720" numCol="1" anchor="t" anchorCtr="0" compatLnSpc="1"/>
          <a:lstStyle>
            <a:lvl1pPr algn="r">
              <a:defRPr sz="1400">
                <a:solidFill>
                  <a:schemeClr val="tx1"/>
                </a:solidFill>
                <a:latin typeface="Arial" panose="020B0604020202020204" pitchFamily="34" charset="0"/>
              </a:defRPr>
            </a:lvl1pPr>
          </a:lstStyle>
          <a:p>
            <a:fld id="{B4BD004D-6D61-436F-BB34-418CA285BA22}"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hf hdr="0" dt="0"/>
  <p:txStyles>
    <p:titleStyle>
      <a:lvl1pPr algn="ctr" rtl="0" eaLnBrk="0" fontAlgn="base" hangingPunct="0">
        <a:spcBef>
          <a:spcPct val="0"/>
        </a:spcBef>
        <a:spcAft>
          <a:spcPct val="0"/>
        </a:spcAft>
        <a:defRPr sz="4400" b="1">
          <a:solidFill>
            <a:schemeClr val="tx2"/>
          </a:solidFill>
          <a:latin typeface="+mj-lt"/>
          <a:ea typeface="宋体" panose="02010600030101010101" pitchFamily="2" charset="-122"/>
          <a:cs typeface="+mj-cs"/>
        </a:defRPr>
      </a:lvl1pPr>
      <a:lvl2pPr algn="ctr" rtl="0" eaLnBrk="0" fontAlgn="base" hangingPunct="0">
        <a:spcBef>
          <a:spcPct val="0"/>
        </a:spcBef>
        <a:spcAft>
          <a:spcPct val="0"/>
        </a:spcAft>
        <a:defRPr sz="4400" b="1">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b="1">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Char char="•"/>
        <a:defRPr sz="2800" b="1">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b="1">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hlink"/>
        </a:buClr>
        <a:buSzPct val="115000"/>
        <a:buChar char="•"/>
        <a:defRPr sz="2000" b="1">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b="1">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folHlink"/>
        </a:buClr>
        <a:buFont typeface="Wingdings" panose="05000000000000000000" pitchFamily="2" charset="2"/>
        <a:buChar char="§"/>
        <a:defRPr sz="2000" b="1">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b="1">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b="1">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Rot="1" noChangeArrowheads="1"/>
          </p:cNvSpPr>
          <p:nvPr>
            <p:ph type="title"/>
          </p:nvPr>
        </p:nvSpPr>
        <p:spPr bwMode="auto">
          <a:xfrm>
            <a:off x="301625" y="3810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3075" name="Rectangle 3"/>
          <p:cNvSpPr>
            <a:spLocks noGrp="1" noRot="1" noChangeArrowheads="1"/>
          </p:cNvSpPr>
          <p:nvPr>
            <p:ph type="body" idx="1"/>
          </p:nvPr>
        </p:nvSpPr>
        <p:spPr bwMode="auto">
          <a:xfrm>
            <a:off x="301625" y="1752600"/>
            <a:ext cx="854075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50212" name="Rectangle 4"/>
          <p:cNvSpPr>
            <a:spLocks noGrp="1" noChangeArrowheads="1"/>
          </p:cNvSpPr>
          <p:nvPr>
            <p:ph type="dt" sz="half" idx="2"/>
          </p:nvPr>
        </p:nvSpPr>
        <p:spPr bwMode="auto">
          <a:xfrm>
            <a:off x="301625" y="6172200"/>
            <a:ext cx="2289175" cy="476250"/>
          </a:xfrm>
          <a:prstGeom prst="rect">
            <a:avLst/>
          </a:prstGeom>
          <a:noFill/>
          <a:ln w="9525">
            <a:noFill/>
            <a:miter lim="800000"/>
          </a:ln>
          <a:effectLst/>
        </p:spPr>
        <p:txBody>
          <a:bodyPr vert="horz" wrap="square" lIns="91440" tIns="45720" rIns="91440" bIns="45720" numCol="1" anchor="b" anchorCtr="0" compatLnSpc="1"/>
          <a:lstStyle>
            <a:lvl1pPr>
              <a:defRPr sz="1400" b="1">
                <a:solidFill>
                  <a:schemeClr val="tx1"/>
                </a:solidFill>
                <a:latin typeface="+mn-lt"/>
                <a:ea typeface="楷体_GB2312" pitchFamily="49" charset="-122"/>
                <a:cs typeface="+mn-cs"/>
              </a:defRPr>
            </a:lvl1pPr>
          </a:lstStyle>
          <a:p>
            <a:pPr>
              <a:defRPr/>
            </a:pPr>
            <a:fld id="{C7706518-2506-46B8-BE4A-B1DE81D1197C}" type="datetime1">
              <a:rPr lang="zh-CN" altLang="en-US" smtClean="0"/>
              <a:t>2023/8/15</a:t>
            </a:fld>
            <a:endParaRPr lang="en-US" altLang="zh-CN"/>
          </a:p>
        </p:txBody>
      </p:sp>
      <p:sp>
        <p:nvSpPr>
          <p:cNvPr id="350213" name="Rectangle 5"/>
          <p:cNvSpPr>
            <a:spLocks noGrp="1" noChangeArrowheads="1"/>
          </p:cNvSpPr>
          <p:nvPr>
            <p:ph type="ftr" sz="quarter" idx="3"/>
          </p:nvPr>
        </p:nvSpPr>
        <p:spPr bwMode="auto">
          <a:xfrm>
            <a:off x="3124200" y="6172200"/>
            <a:ext cx="2895600" cy="476250"/>
          </a:xfrm>
          <a:prstGeom prst="rect">
            <a:avLst/>
          </a:prstGeom>
          <a:noFill/>
          <a:ln w="9525">
            <a:noFill/>
            <a:miter lim="800000"/>
          </a:ln>
          <a:effectLst/>
        </p:spPr>
        <p:txBody>
          <a:bodyPr vert="horz" wrap="square" lIns="91440" tIns="45720" rIns="91440" bIns="45720" numCol="1" anchor="b" anchorCtr="1" compatLnSpc="1"/>
          <a:lstStyle>
            <a:lvl1pPr algn="ctr">
              <a:defRPr sz="1400" b="1">
                <a:solidFill>
                  <a:schemeClr val="tx1"/>
                </a:solidFill>
                <a:latin typeface="+mn-lt"/>
                <a:ea typeface="楷体_GB2312" pitchFamily="49" charset="-122"/>
                <a:cs typeface="+mn-cs"/>
              </a:defRPr>
            </a:lvl1pPr>
          </a:lstStyle>
          <a:p>
            <a:pPr>
              <a:defRPr/>
            </a:pPr>
            <a:r>
              <a:rPr lang="zh-CN" altLang="en-US"/>
              <a:t>清华大学电子工程系</a:t>
            </a:r>
            <a:r>
              <a:rPr lang="en-US" altLang="zh-CN"/>
              <a:t>/</a:t>
            </a:r>
            <a:r>
              <a:rPr lang="zh-CN" altLang="en-US"/>
              <a:t>黄翊东</a:t>
            </a:r>
            <a:endParaRPr lang="en-US" altLang="zh-CN"/>
          </a:p>
        </p:txBody>
      </p:sp>
      <p:sp>
        <p:nvSpPr>
          <p:cNvPr id="350214" name="Rectangle 6"/>
          <p:cNvSpPr>
            <a:spLocks noGrp="1" noChangeArrowheads="1"/>
          </p:cNvSpPr>
          <p:nvPr>
            <p:ph type="sldNum" sz="quarter" idx="4"/>
          </p:nvPr>
        </p:nvSpPr>
        <p:spPr bwMode="auto">
          <a:xfrm>
            <a:off x="6553200" y="6172200"/>
            <a:ext cx="2289175" cy="476250"/>
          </a:xfrm>
          <a:prstGeom prst="rect">
            <a:avLst/>
          </a:prstGeom>
          <a:noFill/>
          <a:ln w="9525">
            <a:noFill/>
            <a:miter lim="800000"/>
          </a:ln>
          <a:effectLst/>
        </p:spPr>
        <p:txBody>
          <a:bodyPr vert="horz" wrap="square" lIns="91440" tIns="45720" rIns="91440" bIns="45720" numCol="1" anchor="b" anchorCtr="0" compatLnSpc="1"/>
          <a:lstStyle>
            <a:lvl1pPr algn="r">
              <a:defRPr sz="1400">
                <a:solidFill>
                  <a:schemeClr val="tx1"/>
                </a:solidFill>
                <a:latin typeface="Arial" panose="020B0604020202020204" pitchFamily="34" charset="0"/>
              </a:defRPr>
            </a:lvl1pPr>
          </a:lstStyle>
          <a:p>
            <a:fld id="{205C921C-8C29-4397-9741-CEF12FD85337}"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hf hdr="0" dt="0"/>
  <p:txStyles>
    <p:titleStyle>
      <a:lvl1pPr algn="ctr" rtl="0" eaLnBrk="0" fontAlgn="base" hangingPunct="0">
        <a:spcBef>
          <a:spcPct val="0"/>
        </a:spcBef>
        <a:spcAft>
          <a:spcPct val="0"/>
        </a:spcAft>
        <a:defRPr sz="4400" b="1">
          <a:solidFill>
            <a:schemeClr val="tx2"/>
          </a:solidFill>
          <a:latin typeface="+mj-lt"/>
          <a:ea typeface="+mj-ea"/>
          <a:cs typeface="楷体_GB2312"/>
        </a:defRPr>
      </a:lvl1pPr>
      <a:lvl2pPr algn="ctr" rtl="0" eaLnBrk="0" fontAlgn="base" hangingPunct="0">
        <a:spcBef>
          <a:spcPct val="0"/>
        </a:spcBef>
        <a:spcAft>
          <a:spcPct val="0"/>
        </a:spcAft>
        <a:defRPr sz="4400" b="1">
          <a:solidFill>
            <a:schemeClr val="tx2"/>
          </a:solidFill>
          <a:latin typeface="Arial" panose="020B0604020202020204" pitchFamily="34" charset="0"/>
          <a:ea typeface="楷体_GB2312" pitchFamily="49" charset="-122"/>
          <a:cs typeface="楷体_GB2312"/>
        </a:defRPr>
      </a:lvl2pPr>
      <a:lvl3pPr algn="ctr" rtl="0" eaLnBrk="0" fontAlgn="base" hangingPunct="0">
        <a:spcBef>
          <a:spcPct val="0"/>
        </a:spcBef>
        <a:spcAft>
          <a:spcPct val="0"/>
        </a:spcAft>
        <a:defRPr sz="4400" b="1">
          <a:solidFill>
            <a:schemeClr val="tx2"/>
          </a:solidFill>
          <a:latin typeface="Arial" panose="020B0604020202020204" pitchFamily="34" charset="0"/>
          <a:ea typeface="楷体_GB2312" pitchFamily="49" charset="-122"/>
          <a:cs typeface="楷体_GB2312"/>
        </a:defRPr>
      </a:lvl3pPr>
      <a:lvl4pPr algn="ctr" rtl="0" eaLnBrk="0" fontAlgn="base" hangingPunct="0">
        <a:spcBef>
          <a:spcPct val="0"/>
        </a:spcBef>
        <a:spcAft>
          <a:spcPct val="0"/>
        </a:spcAft>
        <a:defRPr sz="4400" b="1">
          <a:solidFill>
            <a:schemeClr val="tx2"/>
          </a:solidFill>
          <a:latin typeface="Arial" panose="020B0604020202020204" pitchFamily="34" charset="0"/>
          <a:ea typeface="楷体_GB2312" pitchFamily="49" charset="-122"/>
          <a:cs typeface="楷体_GB2312"/>
        </a:defRPr>
      </a:lvl4pPr>
      <a:lvl5pPr algn="ctr" rtl="0" eaLnBrk="0" fontAlgn="base" hangingPunct="0">
        <a:spcBef>
          <a:spcPct val="0"/>
        </a:spcBef>
        <a:spcAft>
          <a:spcPct val="0"/>
        </a:spcAft>
        <a:defRPr sz="4400" b="1">
          <a:solidFill>
            <a:schemeClr val="tx2"/>
          </a:solidFill>
          <a:latin typeface="Arial" panose="020B0604020202020204" pitchFamily="34" charset="0"/>
          <a:ea typeface="楷体_GB2312" pitchFamily="49" charset="-122"/>
          <a:cs typeface="楷体_GB2312"/>
        </a:defRPr>
      </a:lvl5pPr>
      <a:lvl6pPr marL="457200" algn="ctr" rtl="0" eaLnBrk="0" fontAlgn="base" hangingPunct="0">
        <a:spcBef>
          <a:spcPct val="0"/>
        </a:spcBef>
        <a:spcAft>
          <a:spcPct val="0"/>
        </a:spcAft>
        <a:defRPr sz="4400" b="1">
          <a:solidFill>
            <a:schemeClr val="tx2"/>
          </a:solidFill>
          <a:latin typeface="Arial" panose="020B0604020202020204" pitchFamily="34" charset="0"/>
          <a:ea typeface="楷体_GB2312" pitchFamily="49" charset="-122"/>
        </a:defRPr>
      </a:lvl6pPr>
      <a:lvl7pPr marL="914400" algn="ctr" rtl="0" eaLnBrk="0" fontAlgn="base" hangingPunct="0">
        <a:spcBef>
          <a:spcPct val="0"/>
        </a:spcBef>
        <a:spcAft>
          <a:spcPct val="0"/>
        </a:spcAft>
        <a:defRPr sz="4400" b="1">
          <a:solidFill>
            <a:schemeClr val="tx2"/>
          </a:solidFill>
          <a:latin typeface="Arial" panose="020B0604020202020204" pitchFamily="34" charset="0"/>
          <a:ea typeface="楷体_GB2312" pitchFamily="49" charset="-122"/>
        </a:defRPr>
      </a:lvl7pPr>
      <a:lvl8pPr marL="1371600" algn="ctr" rtl="0" eaLnBrk="0" fontAlgn="base" hangingPunct="0">
        <a:spcBef>
          <a:spcPct val="0"/>
        </a:spcBef>
        <a:spcAft>
          <a:spcPct val="0"/>
        </a:spcAft>
        <a:defRPr sz="4400" b="1">
          <a:solidFill>
            <a:schemeClr val="tx2"/>
          </a:solidFill>
          <a:latin typeface="Arial" panose="020B0604020202020204" pitchFamily="34" charset="0"/>
          <a:ea typeface="楷体_GB2312" pitchFamily="49" charset="-122"/>
        </a:defRPr>
      </a:lvl8pPr>
      <a:lvl9pPr marL="1828800" algn="ctr" rtl="0" eaLnBrk="0" fontAlgn="base" hangingPunct="0">
        <a:spcBef>
          <a:spcPct val="0"/>
        </a:spcBef>
        <a:spcAft>
          <a:spcPct val="0"/>
        </a:spcAft>
        <a:defRPr sz="4400" b="1">
          <a:solidFill>
            <a:schemeClr val="tx2"/>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Char char="•"/>
        <a:defRPr sz="28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hlink"/>
        </a:buClr>
        <a:buSzPct val="115000"/>
        <a:buChar char="•"/>
        <a:defRPr sz="20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b="1">
          <a:solidFill>
            <a:schemeClr val="tx1"/>
          </a:solidFill>
          <a:latin typeface="+mn-lt"/>
          <a:ea typeface="+mn-ea"/>
          <a:cs typeface="楷体_GB2312"/>
        </a:defRPr>
      </a:lvl5pPr>
      <a:lvl6pPr marL="2514600" indent="-228600" algn="l" rtl="0" eaLnBrk="0" fontAlgn="base" hangingPunct="0">
        <a:spcBef>
          <a:spcPct val="20000"/>
        </a:spcBef>
        <a:spcAft>
          <a:spcPct val="0"/>
        </a:spcAft>
        <a:buClr>
          <a:schemeClr val="folHlink"/>
        </a:buClr>
        <a:buFont typeface="Wingdings" panose="05000000000000000000" pitchFamily="2" charset="2"/>
        <a:buChar char="§"/>
        <a:defRPr sz="2000" b="1">
          <a:solidFill>
            <a:schemeClr val="tx1"/>
          </a:solidFill>
          <a:latin typeface="+mn-lt"/>
          <a:ea typeface="+mn-ea"/>
        </a:defRPr>
      </a:lvl6pPr>
      <a:lvl7pPr marL="2971800" indent="-228600" algn="l" rtl="0" eaLnBrk="0" fontAlgn="base" hangingPunct="0">
        <a:spcBef>
          <a:spcPct val="20000"/>
        </a:spcBef>
        <a:spcAft>
          <a:spcPct val="0"/>
        </a:spcAft>
        <a:buClr>
          <a:schemeClr val="folHlink"/>
        </a:buClr>
        <a:buFont typeface="Wingdings" panose="05000000000000000000" pitchFamily="2" charset="2"/>
        <a:buChar char="§"/>
        <a:defRPr sz="2000" b="1">
          <a:solidFill>
            <a:schemeClr val="tx1"/>
          </a:solidFill>
          <a:latin typeface="+mn-lt"/>
          <a:ea typeface="+mn-ea"/>
        </a:defRPr>
      </a:lvl7pPr>
      <a:lvl8pPr marL="3429000" indent="-228600" algn="l" rtl="0" eaLnBrk="0" fontAlgn="base" hangingPunct="0">
        <a:spcBef>
          <a:spcPct val="20000"/>
        </a:spcBef>
        <a:spcAft>
          <a:spcPct val="0"/>
        </a:spcAft>
        <a:buClr>
          <a:schemeClr val="folHlink"/>
        </a:buClr>
        <a:buFont typeface="Wingdings" panose="05000000000000000000" pitchFamily="2" charset="2"/>
        <a:buChar char="§"/>
        <a:defRPr sz="2000" b="1">
          <a:solidFill>
            <a:schemeClr val="tx1"/>
          </a:solidFill>
          <a:latin typeface="+mn-lt"/>
          <a:ea typeface="+mn-ea"/>
        </a:defRPr>
      </a:lvl8pPr>
      <a:lvl9pPr marL="3886200" indent="-228600" algn="l" rtl="0" eaLnBrk="0" fontAlgn="base" hangingPunct="0">
        <a:spcBef>
          <a:spcPct val="20000"/>
        </a:spcBef>
        <a:spcAft>
          <a:spcPct val="0"/>
        </a:spcAft>
        <a:buClr>
          <a:schemeClr val="folHlink"/>
        </a:buClr>
        <a:buFont typeface="Wingdings" panose="05000000000000000000"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宋体"/>
              </a:defRPr>
            </a:lvl1pPr>
          </a:lstStyle>
          <a:p>
            <a:pPr>
              <a:defRPr/>
            </a:pPr>
            <a:fld id="{136E2ECC-D55B-49CE-A730-EDD037A50612}" type="datetime1">
              <a:rPr lang="zh-CN" altLang="en-US" smtClean="0"/>
              <a:t>2023/8/15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宋体"/>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ea typeface="宋体" panose="02010600030101010101" pitchFamily="2" charset="-122"/>
              </a:defRPr>
            </a:lvl1pPr>
          </a:lstStyle>
          <a:p>
            <a:fld id="{17E2BC09-F5FB-4B3E-9F62-9DA9E6950C13}" type="slidenum">
              <a:rPr lang="zh-CN" altLang="en-US"/>
              <a:pPr/>
              <a:t>‹#›</a:t>
            </a:fld>
            <a:endParaRPr lang="zh-CN" altLang="en-US"/>
          </a:p>
        </p:txBody>
      </p:sp>
    </p:spTree>
    <p:extLst>
      <p:ext uri="{BB962C8B-B14F-4D97-AF65-F5344CB8AC3E}">
        <p14:creationId xmlns:p14="http://schemas.microsoft.com/office/powerpoint/2010/main" val="326708256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C2120F1A-2A18-4879-AC74-BF194B0A0070}" type="datetime1">
              <a:rPr lang="zh-CN" altLang="en-US" smtClean="0">
                <a:solidFill>
                  <a:prstClr val="black">
                    <a:tint val="75000"/>
                  </a:prstClr>
                </a:solidFill>
                <a:latin typeface="Calibri" panose="020F0502020204030204"/>
                <a:ea typeface="宋体" panose="02010600030101010101" pitchFamily="2" charset="-122"/>
              </a:rPr>
              <a:t>2023/8/15</a:t>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r>
              <a:rPr lang="zh-CN" altLang="en-US">
                <a:solidFill>
                  <a:prstClr val="black">
                    <a:tint val="75000"/>
                  </a:prstClr>
                </a:solidFill>
                <a:latin typeface="Calibri" panose="020F0502020204030204"/>
                <a:ea typeface="宋体" panose="02010600030101010101" pitchFamily="2" charset="-122"/>
              </a:rPr>
              <a:t>清华大学电子工程系</a:t>
            </a:r>
            <a:r>
              <a:rPr lang="en-US" altLang="zh-CN">
                <a:solidFill>
                  <a:prstClr val="black">
                    <a:tint val="75000"/>
                  </a:prstClr>
                </a:solidFill>
                <a:latin typeface="Calibri" panose="020F0502020204030204"/>
                <a:ea typeface="宋体" panose="02010600030101010101" pitchFamily="2" charset="-122"/>
              </a:rPr>
              <a:t>/</a:t>
            </a:r>
            <a:r>
              <a:rPr lang="zh-CN" altLang="en-US">
                <a:solidFill>
                  <a:prstClr val="black">
                    <a:tint val="75000"/>
                  </a:prstClr>
                </a:solidFill>
                <a:latin typeface="Calibri" panose="020F0502020204030204"/>
                <a:ea typeface="宋体" panose="02010600030101010101" pitchFamily="2" charset="-122"/>
              </a:rPr>
              <a:t>黄翊东</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F04F8680-455F-4FDD-AA7B-B71BD83FB6DF}" type="slidenum">
              <a:rPr lang="zh-CN" altLang="en-US" smtClean="0">
                <a:solidFill>
                  <a:prstClr val="black">
                    <a:tint val="75000"/>
                  </a:prstClr>
                </a:solidFill>
                <a:latin typeface="Calibri" panose="020F0502020204030204"/>
                <a:ea typeface="宋体" panose="02010600030101010101" pitchFamily="2" charset="-122"/>
              </a:rPr>
              <a:t>‹#›</a:t>
            </a:fld>
            <a:endParaRPr lang="zh-CN" altLang="en-US">
              <a:solidFill>
                <a:prstClr val="black">
                  <a:tint val="75000"/>
                </a:prstClr>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44175723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704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CA40029-10E6-4CD9-8B28-EA6700A6ACD0}"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6757E20-A2AC-444A-8773-783384D8458E}"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4446519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704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6757E20-A2AC-444A-8773-783384D8458E}"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399664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image" Target="../media/image14.jpeg"/></Relationships>
</file>

<file path=ppt/slides/_rels/slide100.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100.xml"/><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103.xml"/><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105.xml"/><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19.wmf"/><Relationship Id="rId18" Type="http://schemas.openxmlformats.org/officeDocument/2006/relationships/oleObject" Target="../embeddings/oleObject21.bin"/><Relationship Id="rId3" Type="http://schemas.openxmlformats.org/officeDocument/2006/relationships/notesSlide" Target="../notesSlides/notesSlide11.xml"/><Relationship Id="rId7" Type="http://schemas.openxmlformats.org/officeDocument/2006/relationships/image" Target="../media/image16.wmf"/><Relationship Id="rId12" Type="http://schemas.openxmlformats.org/officeDocument/2006/relationships/oleObject" Target="../embeddings/oleObject18.bin"/><Relationship Id="rId17" Type="http://schemas.openxmlformats.org/officeDocument/2006/relationships/image" Target="../media/image21.wmf"/><Relationship Id="rId2" Type="http://schemas.openxmlformats.org/officeDocument/2006/relationships/slideLayout" Target="../slideLayouts/slideLayout29.xml"/><Relationship Id="rId16" Type="http://schemas.openxmlformats.org/officeDocument/2006/relationships/oleObject" Target="../embeddings/oleObject20.bin"/><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18.wmf"/><Relationship Id="rId5" Type="http://schemas.openxmlformats.org/officeDocument/2006/relationships/image" Target="../media/image15.wmf"/><Relationship Id="rId15" Type="http://schemas.openxmlformats.org/officeDocument/2006/relationships/image" Target="../media/image20.wmf"/><Relationship Id="rId10" Type="http://schemas.openxmlformats.org/officeDocument/2006/relationships/oleObject" Target="../embeddings/oleObject17.bin"/><Relationship Id="rId19" Type="http://schemas.openxmlformats.org/officeDocument/2006/relationships/image" Target="../media/image22.wmf"/><Relationship Id="rId4" Type="http://schemas.openxmlformats.org/officeDocument/2006/relationships/oleObject" Target="../embeddings/oleObject14.bin"/><Relationship Id="rId9" Type="http://schemas.openxmlformats.org/officeDocument/2006/relationships/image" Target="../media/image17.wmf"/><Relationship Id="rId14" Type="http://schemas.openxmlformats.org/officeDocument/2006/relationships/oleObject" Target="../embeddings/oleObject19.bin"/></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9.xml"/><Relationship Id="rId1" Type="http://schemas.openxmlformats.org/officeDocument/2006/relationships/vmlDrawing" Target="../drawings/vmlDrawing61.vml"/><Relationship Id="rId5" Type="http://schemas.openxmlformats.org/officeDocument/2006/relationships/image" Target="../media/image194.wmf"/><Relationship Id="rId4" Type="http://schemas.openxmlformats.org/officeDocument/2006/relationships/oleObject" Target="../embeddings/oleObject188.bin"/></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91.bin"/><Relationship Id="rId13" Type="http://schemas.openxmlformats.org/officeDocument/2006/relationships/image" Target="../media/image199.wmf"/><Relationship Id="rId3" Type="http://schemas.openxmlformats.org/officeDocument/2006/relationships/notesSlide" Target="../notesSlides/notesSlide111.xml"/><Relationship Id="rId7" Type="http://schemas.openxmlformats.org/officeDocument/2006/relationships/image" Target="../media/image196.wmf"/><Relationship Id="rId12" Type="http://schemas.openxmlformats.org/officeDocument/2006/relationships/oleObject" Target="../embeddings/oleObject193.bin"/><Relationship Id="rId17" Type="http://schemas.openxmlformats.org/officeDocument/2006/relationships/image" Target="../media/image180.wmf"/><Relationship Id="rId2" Type="http://schemas.openxmlformats.org/officeDocument/2006/relationships/slideLayout" Target="../slideLayouts/slideLayout29.xml"/><Relationship Id="rId16" Type="http://schemas.openxmlformats.org/officeDocument/2006/relationships/oleObject" Target="../embeddings/oleObject195.bin"/><Relationship Id="rId1" Type="http://schemas.openxmlformats.org/officeDocument/2006/relationships/vmlDrawing" Target="../drawings/vmlDrawing62.vml"/><Relationship Id="rId6" Type="http://schemas.openxmlformats.org/officeDocument/2006/relationships/oleObject" Target="../embeddings/oleObject190.bin"/><Relationship Id="rId11" Type="http://schemas.openxmlformats.org/officeDocument/2006/relationships/image" Target="../media/image198.wmf"/><Relationship Id="rId5" Type="http://schemas.openxmlformats.org/officeDocument/2006/relationships/image" Target="../media/image195.wmf"/><Relationship Id="rId15" Type="http://schemas.openxmlformats.org/officeDocument/2006/relationships/image" Target="../media/image200.wmf"/><Relationship Id="rId10" Type="http://schemas.openxmlformats.org/officeDocument/2006/relationships/oleObject" Target="../embeddings/oleObject192.bin"/><Relationship Id="rId4" Type="http://schemas.openxmlformats.org/officeDocument/2006/relationships/oleObject" Target="../embeddings/oleObject189.bin"/><Relationship Id="rId9" Type="http://schemas.openxmlformats.org/officeDocument/2006/relationships/image" Target="../media/image197.wmf"/><Relationship Id="rId14" Type="http://schemas.openxmlformats.org/officeDocument/2006/relationships/oleObject" Target="../embeddings/oleObject194.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198.bin"/><Relationship Id="rId3" Type="http://schemas.openxmlformats.org/officeDocument/2006/relationships/notesSlide" Target="../notesSlides/notesSlide112.xml"/><Relationship Id="rId7" Type="http://schemas.openxmlformats.org/officeDocument/2006/relationships/image" Target="../media/image202.wmf"/><Relationship Id="rId2" Type="http://schemas.openxmlformats.org/officeDocument/2006/relationships/slideLayout" Target="../slideLayouts/slideLayout29.xml"/><Relationship Id="rId1" Type="http://schemas.openxmlformats.org/officeDocument/2006/relationships/vmlDrawing" Target="../drawings/vmlDrawing63.vml"/><Relationship Id="rId6" Type="http://schemas.openxmlformats.org/officeDocument/2006/relationships/oleObject" Target="../embeddings/oleObject197.bin"/><Relationship Id="rId5" Type="http://schemas.openxmlformats.org/officeDocument/2006/relationships/image" Target="../media/image201.wmf"/><Relationship Id="rId4" Type="http://schemas.openxmlformats.org/officeDocument/2006/relationships/oleObject" Target="../embeddings/oleObject196.bin"/><Relationship Id="rId9" Type="http://schemas.openxmlformats.org/officeDocument/2006/relationships/image" Target="../media/image203.w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201.bin"/><Relationship Id="rId3" Type="http://schemas.openxmlformats.org/officeDocument/2006/relationships/notesSlide" Target="../notesSlides/notesSlide113.xml"/><Relationship Id="rId7" Type="http://schemas.openxmlformats.org/officeDocument/2006/relationships/image" Target="../media/image205.wmf"/><Relationship Id="rId2" Type="http://schemas.openxmlformats.org/officeDocument/2006/relationships/slideLayout" Target="../slideLayouts/slideLayout29.xml"/><Relationship Id="rId1" Type="http://schemas.openxmlformats.org/officeDocument/2006/relationships/vmlDrawing" Target="../drawings/vmlDrawing64.vml"/><Relationship Id="rId6" Type="http://schemas.openxmlformats.org/officeDocument/2006/relationships/oleObject" Target="../embeddings/oleObject200.bin"/><Relationship Id="rId5" Type="http://schemas.openxmlformats.org/officeDocument/2006/relationships/image" Target="../media/image204.wmf"/><Relationship Id="rId4" Type="http://schemas.openxmlformats.org/officeDocument/2006/relationships/oleObject" Target="../embeddings/oleObject199.bin"/><Relationship Id="rId9" Type="http://schemas.openxmlformats.org/officeDocument/2006/relationships/image" Target="../media/image206.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04.bin"/><Relationship Id="rId3" Type="http://schemas.openxmlformats.org/officeDocument/2006/relationships/notesSlide" Target="../notesSlides/notesSlide114.xml"/><Relationship Id="rId7" Type="http://schemas.openxmlformats.org/officeDocument/2006/relationships/image" Target="../media/image208.wmf"/><Relationship Id="rId2" Type="http://schemas.openxmlformats.org/officeDocument/2006/relationships/slideLayout" Target="../slideLayouts/slideLayout29.xml"/><Relationship Id="rId1" Type="http://schemas.openxmlformats.org/officeDocument/2006/relationships/vmlDrawing" Target="../drawings/vmlDrawing65.vml"/><Relationship Id="rId6" Type="http://schemas.openxmlformats.org/officeDocument/2006/relationships/oleObject" Target="../embeddings/oleObject203.bin"/><Relationship Id="rId11" Type="http://schemas.openxmlformats.org/officeDocument/2006/relationships/image" Target="../media/image209.wmf"/><Relationship Id="rId5" Type="http://schemas.openxmlformats.org/officeDocument/2006/relationships/image" Target="../media/image207.wmf"/><Relationship Id="rId10" Type="http://schemas.openxmlformats.org/officeDocument/2006/relationships/oleObject" Target="../embeddings/oleObject205.bin"/><Relationship Id="rId4" Type="http://schemas.openxmlformats.org/officeDocument/2006/relationships/oleObject" Target="../embeddings/oleObject202.bin"/><Relationship Id="rId9" Type="http://schemas.openxmlformats.org/officeDocument/2006/relationships/image" Target="../media/image184.w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7" Type="http://schemas.openxmlformats.org/officeDocument/2006/relationships/image" Target="../media/image211.wmf"/><Relationship Id="rId2" Type="http://schemas.openxmlformats.org/officeDocument/2006/relationships/slideLayout" Target="../slideLayouts/slideLayout29.xml"/><Relationship Id="rId1" Type="http://schemas.openxmlformats.org/officeDocument/2006/relationships/vmlDrawing" Target="../drawings/vmlDrawing66.vml"/><Relationship Id="rId6" Type="http://schemas.openxmlformats.org/officeDocument/2006/relationships/oleObject" Target="../embeddings/oleObject207.bin"/><Relationship Id="rId5" Type="http://schemas.openxmlformats.org/officeDocument/2006/relationships/image" Target="../media/image210.wmf"/><Relationship Id="rId4" Type="http://schemas.openxmlformats.org/officeDocument/2006/relationships/oleObject" Target="../embeddings/oleObject206.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10.bin"/><Relationship Id="rId3" Type="http://schemas.openxmlformats.org/officeDocument/2006/relationships/notesSlide" Target="../notesSlides/notesSlide116.xml"/><Relationship Id="rId7" Type="http://schemas.openxmlformats.org/officeDocument/2006/relationships/image" Target="../media/image213.wmf"/><Relationship Id="rId2" Type="http://schemas.openxmlformats.org/officeDocument/2006/relationships/slideLayout" Target="../slideLayouts/slideLayout29.xml"/><Relationship Id="rId1" Type="http://schemas.openxmlformats.org/officeDocument/2006/relationships/vmlDrawing" Target="../drawings/vmlDrawing67.vml"/><Relationship Id="rId6" Type="http://schemas.openxmlformats.org/officeDocument/2006/relationships/oleObject" Target="../embeddings/oleObject209.bin"/><Relationship Id="rId5" Type="http://schemas.openxmlformats.org/officeDocument/2006/relationships/image" Target="../media/image212.wmf"/><Relationship Id="rId4" Type="http://schemas.openxmlformats.org/officeDocument/2006/relationships/oleObject" Target="../embeddings/oleObject208.bin"/><Relationship Id="rId9" Type="http://schemas.openxmlformats.org/officeDocument/2006/relationships/image" Target="../media/image214.wmf"/></Relationships>
</file>

<file path=ppt/slides/_rels/slide117.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117.xml"/><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notesSlide" Target="../notesSlides/notesSlide118.xml"/><Relationship Id="rId7" Type="http://schemas.openxmlformats.org/officeDocument/2006/relationships/oleObject" Target="../embeddings/oleObject212.bin"/><Relationship Id="rId2" Type="http://schemas.openxmlformats.org/officeDocument/2006/relationships/slideLayout" Target="../slideLayouts/slideLayout29.xml"/><Relationship Id="rId1" Type="http://schemas.openxmlformats.org/officeDocument/2006/relationships/vmlDrawing" Target="../drawings/vmlDrawing68.vml"/><Relationship Id="rId6" Type="http://schemas.openxmlformats.org/officeDocument/2006/relationships/image" Target="../media/image216.wmf"/><Relationship Id="rId5" Type="http://schemas.openxmlformats.org/officeDocument/2006/relationships/oleObject" Target="../embeddings/oleObject211.bin"/><Relationship Id="rId4" Type="http://schemas.openxmlformats.org/officeDocument/2006/relationships/image" Target="../media/image218.jpe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19.wmf"/><Relationship Id="rId18" Type="http://schemas.openxmlformats.org/officeDocument/2006/relationships/oleObject" Target="../embeddings/oleObject21.bin"/><Relationship Id="rId3" Type="http://schemas.openxmlformats.org/officeDocument/2006/relationships/notesSlide" Target="../notesSlides/notesSlide12.xml"/><Relationship Id="rId21" Type="http://schemas.openxmlformats.org/officeDocument/2006/relationships/image" Target="../media/image23.wmf"/><Relationship Id="rId7" Type="http://schemas.openxmlformats.org/officeDocument/2006/relationships/image" Target="../media/image16.wmf"/><Relationship Id="rId12" Type="http://schemas.openxmlformats.org/officeDocument/2006/relationships/oleObject" Target="../embeddings/oleObject18.bin"/><Relationship Id="rId17" Type="http://schemas.openxmlformats.org/officeDocument/2006/relationships/image" Target="../media/image21.wmf"/><Relationship Id="rId25" Type="http://schemas.openxmlformats.org/officeDocument/2006/relationships/image" Target="../media/image25.wmf"/><Relationship Id="rId2" Type="http://schemas.openxmlformats.org/officeDocument/2006/relationships/slideLayout" Target="../slideLayouts/slideLayout29.xml"/><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18.wmf"/><Relationship Id="rId24" Type="http://schemas.openxmlformats.org/officeDocument/2006/relationships/oleObject" Target="../embeddings/oleObject24.bin"/><Relationship Id="rId5" Type="http://schemas.openxmlformats.org/officeDocument/2006/relationships/image" Target="../media/image15.wmf"/><Relationship Id="rId15" Type="http://schemas.openxmlformats.org/officeDocument/2006/relationships/image" Target="../media/image20.wmf"/><Relationship Id="rId23" Type="http://schemas.openxmlformats.org/officeDocument/2006/relationships/image" Target="../media/image24.wmf"/><Relationship Id="rId10" Type="http://schemas.openxmlformats.org/officeDocument/2006/relationships/oleObject" Target="../embeddings/oleObject17.bin"/><Relationship Id="rId19" Type="http://schemas.openxmlformats.org/officeDocument/2006/relationships/image" Target="../media/image22.wmf"/><Relationship Id="rId4" Type="http://schemas.openxmlformats.org/officeDocument/2006/relationships/oleObject" Target="../embeddings/oleObject14.bin"/><Relationship Id="rId9" Type="http://schemas.openxmlformats.org/officeDocument/2006/relationships/image" Target="../media/image17.wmf"/><Relationship Id="rId14" Type="http://schemas.openxmlformats.org/officeDocument/2006/relationships/oleObject" Target="../embeddings/oleObject19.bin"/><Relationship Id="rId22" Type="http://schemas.openxmlformats.org/officeDocument/2006/relationships/oleObject" Target="../embeddings/oleObject23.bin"/></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215.bin"/><Relationship Id="rId3" Type="http://schemas.openxmlformats.org/officeDocument/2006/relationships/notesSlide" Target="../notesSlides/notesSlide125.xml"/><Relationship Id="rId7" Type="http://schemas.openxmlformats.org/officeDocument/2006/relationships/image" Target="../media/image220.wmf"/><Relationship Id="rId2" Type="http://schemas.openxmlformats.org/officeDocument/2006/relationships/slideLayout" Target="../slideLayouts/slideLayout29.xml"/><Relationship Id="rId1" Type="http://schemas.openxmlformats.org/officeDocument/2006/relationships/vmlDrawing" Target="../drawings/vmlDrawing69.vml"/><Relationship Id="rId6" Type="http://schemas.openxmlformats.org/officeDocument/2006/relationships/oleObject" Target="../embeddings/oleObject214.bin"/><Relationship Id="rId5" Type="http://schemas.openxmlformats.org/officeDocument/2006/relationships/image" Target="../media/image219.wmf"/><Relationship Id="rId4" Type="http://schemas.openxmlformats.org/officeDocument/2006/relationships/oleObject" Target="../embeddings/oleObject213.bin"/><Relationship Id="rId9" Type="http://schemas.openxmlformats.org/officeDocument/2006/relationships/image" Target="../media/image221.w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217.bin"/><Relationship Id="rId3" Type="http://schemas.openxmlformats.org/officeDocument/2006/relationships/notesSlide" Target="../notesSlides/notesSlide126.xml"/><Relationship Id="rId7" Type="http://schemas.openxmlformats.org/officeDocument/2006/relationships/image" Target="../media/image219.wmf"/><Relationship Id="rId2" Type="http://schemas.openxmlformats.org/officeDocument/2006/relationships/slideLayout" Target="../slideLayouts/slideLayout29.xml"/><Relationship Id="rId1" Type="http://schemas.openxmlformats.org/officeDocument/2006/relationships/vmlDrawing" Target="../drawings/vmlDrawing70.vml"/><Relationship Id="rId6" Type="http://schemas.openxmlformats.org/officeDocument/2006/relationships/oleObject" Target="../embeddings/oleObject213.bin"/><Relationship Id="rId11" Type="http://schemas.openxmlformats.org/officeDocument/2006/relationships/image" Target="../media/image223.wmf"/><Relationship Id="rId5" Type="http://schemas.openxmlformats.org/officeDocument/2006/relationships/image" Target="../media/image220.wmf"/><Relationship Id="rId10" Type="http://schemas.openxmlformats.org/officeDocument/2006/relationships/oleObject" Target="../embeddings/oleObject218.bin"/><Relationship Id="rId4" Type="http://schemas.openxmlformats.org/officeDocument/2006/relationships/oleObject" Target="../embeddings/oleObject216.bin"/><Relationship Id="rId9" Type="http://schemas.openxmlformats.org/officeDocument/2006/relationships/image" Target="../media/image222.wm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9.xml"/><Relationship Id="rId1" Type="http://schemas.openxmlformats.org/officeDocument/2006/relationships/vmlDrawing" Target="../drawings/vmlDrawing71.vml"/><Relationship Id="rId6" Type="http://schemas.openxmlformats.org/officeDocument/2006/relationships/image" Target="../media/image224.wmf"/><Relationship Id="rId5" Type="http://schemas.openxmlformats.org/officeDocument/2006/relationships/oleObject" Target="../embeddings/oleObject219.bin"/><Relationship Id="rId4" Type="http://schemas.openxmlformats.org/officeDocument/2006/relationships/image" Target="../media/image279.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image" Target="../media/image224.wmf"/><Relationship Id="rId2" Type="http://schemas.openxmlformats.org/officeDocument/2006/relationships/slideLayout" Target="../slideLayouts/slideLayout29.xml"/><Relationship Id="rId1" Type="http://schemas.openxmlformats.org/officeDocument/2006/relationships/vmlDrawing" Target="../drawings/vmlDrawing72.vml"/><Relationship Id="rId6" Type="http://schemas.openxmlformats.org/officeDocument/2006/relationships/oleObject" Target="../embeddings/oleObject219.bin"/><Relationship Id="rId5" Type="http://schemas.openxmlformats.org/officeDocument/2006/relationships/image" Target="../media/image225.wmf"/><Relationship Id="rId4" Type="http://schemas.openxmlformats.org/officeDocument/2006/relationships/oleObject" Target="../embeddings/oleObject220.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7" Type="http://schemas.openxmlformats.org/officeDocument/2006/relationships/image" Target="../media/image227.wmf"/><Relationship Id="rId2" Type="http://schemas.openxmlformats.org/officeDocument/2006/relationships/slideLayout" Target="../slideLayouts/slideLayout29.xml"/><Relationship Id="rId1" Type="http://schemas.openxmlformats.org/officeDocument/2006/relationships/vmlDrawing" Target="../drawings/vmlDrawing73.vml"/><Relationship Id="rId6" Type="http://schemas.openxmlformats.org/officeDocument/2006/relationships/oleObject" Target="../embeddings/oleObject222.bin"/><Relationship Id="rId5" Type="http://schemas.openxmlformats.org/officeDocument/2006/relationships/image" Target="../media/image226.wmf"/><Relationship Id="rId4" Type="http://schemas.openxmlformats.org/officeDocument/2006/relationships/oleObject" Target="../embeddings/oleObject221.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19.wmf"/><Relationship Id="rId18" Type="http://schemas.openxmlformats.org/officeDocument/2006/relationships/oleObject" Target="../embeddings/oleObject21.bin"/><Relationship Id="rId26" Type="http://schemas.openxmlformats.org/officeDocument/2006/relationships/oleObject" Target="../embeddings/oleObject25.bin"/><Relationship Id="rId3" Type="http://schemas.openxmlformats.org/officeDocument/2006/relationships/notesSlide" Target="../notesSlides/notesSlide13.xml"/><Relationship Id="rId21" Type="http://schemas.openxmlformats.org/officeDocument/2006/relationships/image" Target="../media/image23.wmf"/><Relationship Id="rId7" Type="http://schemas.openxmlformats.org/officeDocument/2006/relationships/image" Target="../media/image16.wmf"/><Relationship Id="rId12" Type="http://schemas.openxmlformats.org/officeDocument/2006/relationships/oleObject" Target="../embeddings/oleObject18.bin"/><Relationship Id="rId17" Type="http://schemas.openxmlformats.org/officeDocument/2006/relationships/image" Target="../media/image21.wmf"/><Relationship Id="rId25" Type="http://schemas.openxmlformats.org/officeDocument/2006/relationships/image" Target="../media/image25.wmf"/><Relationship Id="rId2" Type="http://schemas.openxmlformats.org/officeDocument/2006/relationships/slideLayout" Target="../slideLayouts/slideLayout29.xml"/><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vmlDrawing" Target="../drawings/vmlDrawing8.vml"/><Relationship Id="rId6" Type="http://schemas.openxmlformats.org/officeDocument/2006/relationships/oleObject" Target="../embeddings/oleObject15.bin"/><Relationship Id="rId11" Type="http://schemas.openxmlformats.org/officeDocument/2006/relationships/image" Target="../media/image18.wmf"/><Relationship Id="rId24" Type="http://schemas.openxmlformats.org/officeDocument/2006/relationships/oleObject" Target="../embeddings/oleObject24.bin"/><Relationship Id="rId5" Type="http://schemas.openxmlformats.org/officeDocument/2006/relationships/image" Target="../media/image15.wmf"/><Relationship Id="rId15" Type="http://schemas.openxmlformats.org/officeDocument/2006/relationships/image" Target="../media/image20.wmf"/><Relationship Id="rId23" Type="http://schemas.openxmlformats.org/officeDocument/2006/relationships/image" Target="../media/image24.wmf"/><Relationship Id="rId10" Type="http://schemas.openxmlformats.org/officeDocument/2006/relationships/oleObject" Target="../embeddings/oleObject17.bin"/><Relationship Id="rId19" Type="http://schemas.openxmlformats.org/officeDocument/2006/relationships/image" Target="../media/image22.wmf"/><Relationship Id="rId4" Type="http://schemas.openxmlformats.org/officeDocument/2006/relationships/oleObject" Target="../embeddings/oleObject14.bin"/><Relationship Id="rId9" Type="http://schemas.openxmlformats.org/officeDocument/2006/relationships/image" Target="../media/image17.wmf"/><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26.wmf"/></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225.bin"/><Relationship Id="rId3" Type="http://schemas.openxmlformats.org/officeDocument/2006/relationships/notesSlide" Target="../notesSlides/notesSlide130.xml"/><Relationship Id="rId7" Type="http://schemas.openxmlformats.org/officeDocument/2006/relationships/image" Target="../media/image226.wmf"/><Relationship Id="rId2" Type="http://schemas.openxmlformats.org/officeDocument/2006/relationships/slideLayout" Target="../slideLayouts/slideLayout29.xml"/><Relationship Id="rId1" Type="http://schemas.openxmlformats.org/officeDocument/2006/relationships/vmlDrawing" Target="../drawings/vmlDrawing74.vml"/><Relationship Id="rId6" Type="http://schemas.openxmlformats.org/officeDocument/2006/relationships/oleObject" Target="../embeddings/oleObject224.bin"/><Relationship Id="rId5" Type="http://schemas.openxmlformats.org/officeDocument/2006/relationships/image" Target="../media/image228.wmf"/><Relationship Id="rId4" Type="http://schemas.openxmlformats.org/officeDocument/2006/relationships/oleObject" Target="../embeddings/oleObject223.bin"/><Relationship Id="rId9" Type="http://schemas.openxmlformats.org/officeDocument/2006/relationships/image" Target="../media/image227.wmf"/></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228.bin"/><Relationship Id="rId3" Type="http://schemas.openxmlformats.org/officeDocument/2006/relationships/notesSlide" Target="../notesSlides/notesSlide131.xml"/><Relationship Id="rId7" Type="http://schemas.openxmlformats.org/officeDocument/2006/relationships/image" Target="../media/image226.wmf"/><Relationship Id="rId2" Type="http://schemas.openxmlformats.org/officeDocument/2006/relationships/slideLayout" Target="../slideLayouts/slideLayout29.xml"/><Relationship Id="rId1" Type="http://schemas.openxmlformats.org/officeDocument/2006/relationships/vmlDrawing" Target="../drawings/vmlDrawing75.vml"/><Relationship Id="rId6" Type="http://schemas.openxmlformats.org/officeDocument/2006/relationships/oleObject" Target="../embeddings/oleObject227.bin"/><Relationship Id="rId5" Type="http://schemas.openxmlformats.org/officeDocument/2006/relationships/image" Target="../media/image229.wmf"/><Relationship Id="rId4" Type="http://schemas.openxmlformats.org/officeDocument/2006/relationships/oleObject" Target="../embeddings/oleObject226.bin"/><Relationship Id="rId9" Type="http://schemas.openxmlformats.org/officeDocument/2006/relationships/image" Target="../media/image227.wmf"/></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7" Type="http://schemas.openxmlformats.org/officeDocument/2006/relationships/image" Target="../media/image227.wmf"/><Relationship Id="rId2" Type="http://schemas.openxmlformats.org/officeDocument/2006/relationships/slideLayout" Target="../slideLayouts/slideLayout29.xml"/><Relationship Id="rId1" Type="http://schemas.openxmlformats.org/officeDocument/2006/relationships/vmlDrawing" Target="../drawings/vmlDrawing76.vml"/><Relationship Id="rId6" Type="http://schemas.openxmlformats.org/officeDocument/2006/relationships/oleObject" Target="../embeddings/oleObject230.bin"/><Relationship Id="rId5" Type="http://schemas.openxmlformats.org/officeDocument/2006/relationships/image" Target="../media/image226.wmf"/><Relationship Id="rId4" Type="http://schemas.openxmlformats.org/officeDocument/2006/relationships/oleObject" Target="../embeddings/oleObject229.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9.xml"/><Relationship Id="rId1" Type="http://schemas.openxmlformats.org/officeDocument/2006/relationships/vmlDrawing" Target="../drawings/vmlDrawing77.vml"/><Relationship Id="rId5" Type="http://schemas.openxmlformats.org/officeDocument/2006/relationships/image" Target="../media/image223.wmf"/><Relationship Id="rId4" Type="http://schemas.openxmlformats.org/officeDocument/2006/relationships/oleObject" Target="../embeddings/oleObject231.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234.bin"/><Relationship Id="rId3" Type="http://schemas.openxmlformats.org/officeDocument/2006/relationships/notesSlide" Target="../notesSlides/notesSlide134.xml"/><Relationship Id="rId7" Type="http://schemas.openxmlformats.org/officeDocument/2006/relationships/image" Target="../media/image231.wmf"/><Relationship Id="rId2" Type="http://schemas.openxmlformats.org/officeDocument/2006/relationships/slideLayout" Target="../slideLayouts/slideLayout29.xml"/><Relationship Id="rId1" Type="http://schemas.openxmlformats.org/officeDocument/2006/relationships/vmlDrawing" Target="../drawings/vmlDrawing78.vml"/><Relationship Id="rId6" Type="http://schemas.openxmlformats.org/officeDocument/2006/relationships/oleObject" Target="../embeddings/oleObject233.bin"/><Relationship Id="rId11" Type="http://schemas.openxmlformats.org/officeDocument/2006/relationships/image" Target="../media/image232.wmf"/><Relationship Id="rId5" Type="http://schemas.openxmlformats.org/officeDocument/2006/relationships/image" Target="../media/image230.wmf"/><Relationship Id="rId10" Type="http://schemas.openxmlformats.org/officeDocument/2006/relationships/oleObject" Target="../embeddings/oleObject235.bin"/><Relationship Id="rId4" Type="http://schemas.openxmlformats.org/officeDocument/2006/relationships/oleObject" Target="../embeddings/oleObject232.bin"/><Relationship Id="rId9" Type="http://schemas.openxmlformats.org/officeDocument/2006/relationships/image" Target="../media/image223.wmf"/></Relationships>
</file>

<file path=ppt/slides/_rels/slide13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35.xml"/><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9.xml"/><Relationship Id="rId1" Type="http://schemas.openxmlformats.org/officeDocument/2006/relationships/vmlDrawing" Target="../drawings/vmlDrawing79.vml"/><Relationship Id="rId5" Type="http://schemas.openxmlformats.org/officeDocument/2006/relationships/image" Target="../media/image234.wmf"/><Relationship Id="rId4" Type="http://schemas.openxmlformats.org/officeDocument/2006/relationships/oleObject" Target="../embeddings/oleObject236.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7" Type="http://schemas.openxmlformats.org/officeDocument/2006/relationships/image" Target="../media/image234.wmf"/><Relationship Id="rId2" Type="http://schemas.openxmlformats.org/officeDocument/2006/relationships/slideLayout" Target="../slideLayouts/slideLayout29.xml"/><Relationship Id="rId1" Type="http://schemas.openxmlformats.org/officeDocument/2006/relationships/vmlDrawing" Target="../drawings/vmlDrawing80.vml"/><Relationship Id="rId6" Type="http://schemas.openxmlformats.org/officeDocument/2006/relationships/oleObject" Target="../embeddings/oleObject236.bin"/><Relationship Id="rId5" Type="http://schemas.openxmlformats.org/officeDocument/2006/relationships/image" Target="../media/image235.wmf"/><Relationship Id="rId4" Type="http://schemas.openxmlformats.org/officeDocument/2006/relationships/oleObject" Target="../embeddings/oleObject237.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7" Type="http://schemas.openxmlformats.org/officeDocument/2006/relationships/image" Target="../media/image237.wmf"/><Relationship Id="rId2" Type="http://schemas.openxmlformats.org/officeDocument/2006/relationships/slideLayout" Target="../slideLayouts/slideLayout29.xml"/><Relationship Id="rId1" Type="http://schemas.openxmlformats.org/officeDocument/2006/relationships/vmlDrawing" Target="../drawings/vmlDrawing81.vml"/><Relationship Id="rId6" Type="http://schemas.openxmlformats.org/officeDocument/2006/relationships/oleObject" Target="../embeddings/oleObject239.bin"/><Relationship Id="rId5" Type="http://schemas.openxmlformats.org/officeDocument/2006/relationships/image" Target="../media/image236.wmf"/><Relationship Id="rId4" Type="http://schemas.openxmlformats.org/officeDocument/2006/relationships/oleObject" Target="../embeddings/oleObject238.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9.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14.xml"/><Relationship Id="rId7" Type="http://schemas.openxmlformats.org/officeDocument/2006/relationships/oleObject" Target="../embeddings/oleObject27.bin"/><Relationship Id="rId12" Type="http://schemas.openxmlformats.org/officeDocument/2006/relationships/image" Target="../media/image29.wmf"/><Relationship Id="rId2" Type="http://schemas.openxmlformats.org/officeDocument/2006/relationships/slideLayout" Target="../slideLayouts/slideLayout29.xml"/><Relationship Id="rId1" Type="http://schemas.openxmlformats.org/officeDocument/2006/relationships/vmlDrawing" Target="../drawings/vmlDrawing9.vml"/><Relationship Id="rId6" Type="http://schemas.openxmlformats.org/officeDocument/2006/relationships/image" Target="../media/image15.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28.wmf"/><Relationship Id="rId4" Type="http://schemas.openxmlformats.org/officeDocument/2006/relationships/image" Target="../media/image30.jpeg"/><Relationship Id="rId9" Type="http://schemas.openxmlformats.org/officeDocument/2006/relationships/oleObject" Target="../embeddings/oleObject28.bin"/></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41.xml"/><Relationship Id="rId1" Type="http://schemas.openxmlformats.org/officeDocument/2006/relationships/slideLayout" Target="../slideLayouts/slideLayout29.xml"/><Relationship Id="rId4" Type="http://schemas.openxmlformats.org/officeDocument/2006/relationships/image" Target="../media/image239.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9.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9.xml"/><Relationship Id="rId1" Type="http://schemas.openxmlformats.org/officeDocument/2006/relationships/vmlDrawing" Target="../drawings/vmlDrawing82.vml"/><Relationship Id="rId5" Type="http://schemas.openxmlformats.org/officeDocument/2006/relationships/image" Target="../media/image240.wmf"/><Relationship Id="rId4" Type="http://schemas.openxmlformats.org/officeDocument/2006/relationships/oleObject" Target="../embeddings/oleObject240.bin"/></Relationships>
</file>

<file path=ppt/slides/_rels/slide14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46.xml"/><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notesSlide" Target="../notesSlides/notesSlide147.xml"/><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notesSlide" Target="../notesSlides/notesSlide148.xml"/><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notesSlide" Target="../notesSlides/notesSlide15.xml"/><Relationship Id="rId7" Type="http://schemas.openxmlformats.org/officeDocument/2006/relationships/oleObject" Target="../embeddings/oleObject28.bin"/><Relationship Id="rId12" Type="http://schemas.openxmlformats.org/officeDocument/2006/relationships/image" Target="../media/image31.wmf"/><Relationship Id="rId2" Type="http://schemas.openxmlformats.org/officeDocument/2006/relationships/slideLayout" Target="../slideLayouts/slideLayout29.xml"/><Relationship Id="rId1" Type="http://schemas.openxmlformats.org/officeDocument/2006/relationships/vmlDrawing" Target="../drawings/vmlDrawing10.vml"/><Relationship Id="rId6" Type="http://schemas.openxmlformats.org/officeDocument/2006/relationships/image" Target="../media/image15.wmf"/><Relationship Id="rId11" Type="http://schemas.openxmlformats.org/officeDocument/2006/relationships/oleObject" Target="../embeddings/oleObject30.bin"/><Relationship Id="rId5" Type="http://schemas.openxmlformats.org/officeDocument/2006/relationships/oleObject" Target="../embeddings/oleObject26.bin"/><Relationship Id="rId10" Type="http://schemas.openxmlformats.org/officeDocument/2006/relationships/image" Target="../media/image29.wmf"/><Relationship Id="rId4" Type="http://schemas.openxmlformats.org/officeDocument/2006/relationships/image" Target="../media/image30.jpeg"/><Relationship Id="rId9" Type="http://schemas.openxmlformats.org/officeDocument/2006/relationships/oleObject" Target="../embeddings/oleObject29.bin"/></Relationships>
</file>

<file path=ppt/slides/_rels/slide150.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50.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image" Target="../media/image245.wmf"/><Relationship Id="rId2" Type="http://schemas.openxmlformats.org/officeDocument/2006/relationships/slideLayout" Target="../slideLayouts/slideLayout29.xml"/><Relationship Id="rId1" Type="http://schemas.openxmlformats.org/officeDocument/2006/relationships/vmlDrawing" Target="../drawings/vmlDrawing83.vml"/><Relationship Id="rId6" Type="http://schemas.openxmlformats.org/officeDocument/2006/relationships/oleObject" Target="../embeddings/oleObject242.bin"/><Relationship Id="rId5" Type="http://schemas.openxmlformats.org/officeDocument/2006/relationships/image" Target="../media/image244.wmf"/><Relationship Id="rId4" Type="http://schemas.openxmlformats.org/officeDocument/2006/relationships/oleObject" Target="../embeddings/oleObject241.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7" Type="http://schemas.openxmlformats.org/officeDocument/2006/relationships/image" Target="../media/image247.wmf"/><Relationship Id="rId2" Type="http://schemas.openxmlformats.org/officeDocument/2006/relationships/slideLayout" Target="../slideLayouts/slideLayout29.xml"/><Relationship Id="rId1" Type="http://schemas.openxmlformats.org/officeDocument/2006/relationships/vmlDrawing" Target="../drawings/vmlDrawing84.vml"/><Relationship Id="rId6" Type="http://schemas.openxmlformats.org/officeDocument/2006/relationships/oleObject" Target="../embeddings/oleObject244.bin"/><Relationship Id="rId5" Type="http://schemas.openxmlformats.org/officeDocument/2006/relationships/image" Target="../media/image246.wmf"/><Relationship Id="rId4" Type="http://schemas.openxmlformats.org/officeDocument/2006/relationships/oleObject" Target="../embeddings/oleObject243.bin"/></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247.bin"/><Relationship Id="rId3" Type="http://schemas.openxmlformats.org/officeDocument/2006/relationships/notesSlide" Target="../notesSlides/notesSlide153.xml"/><Relationship Id="rId7" Type="http://schemas.openxmlformats.org/officeDocument/2006/relationships/image" Target="../media/image249.wmf"/><Relationship Id="rId2" Type="http://schemas.openxmlformats.org/officeDocument/2006/relationships/slideLayout" Target="../slideLayouts/slideLayout29.xml"/><Relationship Id="rId1" Type="http://schemas.openxmlformats.org/officeDocument/2006/relationships/vmlDrawing" Target="../drawings/vmlDrawing85.vml"/><Relationship Id="rId6" Type="http://schemas.openxmlformats.org/officeDocument/2006/relationships/oleObject" Target="../embeddings/oleObject246.bin"/><Relationship Id="rId5" Type="http://schemas.openxmlformats.org/officeDocument/2006/relationships/image" Target="../media/image248.wmf"/><Relationship Id="rId4" Type="http://schemas.openxmlformats.org/officeDocument/2006/relationships/oleObject" Target="../embeddings/oleObject245.bin"/><Relationship Id="rId9" Type="http://schemas.openxmlformats.org/officeDocument/2006/relationships/image" Target="../media/image250.wmf"/></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9.xml"/><Relationship Id="rId1" Type="http://schemas.openxmlformats.org/officeDocument/2006/relationships/themeOverride" Target="../theme/themeOverride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9.xml"/><Relationship Id="rId1" Type="http://schemas.openxmlformats.org/officeDocument/2006/relationships/vmlDrawing" Target="../drawings/vmlDrawing86.vml"/><Relationship Id="rId6" Type="http://schemas.openxmlformats.org/officeDocument/2006/relationships/image" Target="../media/image251.wmf"/><Relationship Id="rId5" Type="http://schemas.openxmlformats.org/officeDocument/2006/relationships/oleObject" Target="../embeddings/oleObject248.bin"/><Relationship Id="rId4" Type="http://schemas.openxmlformats.org/officeDocument/2006/relationships/image" Target="../media/image252.jpeg"/></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250.bin"/><Relationship Id="rId3" Type="http://schemas.openxmlformats.org/officeDocument/2006/relationships/notesSlide" Target="../notesSlides/notesSlide157.xml"/><Relationship Id="rId7" Type="http://schemas.openxmlformats.org/officeDocument/2006/relationships/image" Target="../media/image253.wmf"/><Relationship Id="rId2" Type="http://schemas.openxmlformats.org/officeDocument/2006/relationships/slideLayout" Target="../slideLayouts/slideLayout29.xml"/><Relationship Id="rId1" Type="http://schemas.openxmlformats.org/officeDocument/2006/relationships/vmlDrawing" Target="../drawings/vmlDrawing87.vml"/><Relationship Id="rId6" Type="http://schemas.openxmlformats.org/officeDocument/2006/relationships/oleObject" Target="../embeddings/oleObject249.bin"/><Relationship Id="rId5" Type="http://schemas.openxmlformats.org/officeDocument/2006/relationships/image" Target="../media/image256.png"/><Relationship Id="rId4" Type="http://schemas.openxmlformats.org/officeDocument/2006/relationships/image" Target="../media/image255.png"/><Relationship Id="rId9" Type="http://schemas.openxmlformats.org/officeDocument/2006/relationships/image" Target="../media/image254.wmf"/></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253.bin"/><Relationship Id="rId13" Type="http://schemas.openxmlformats.org/officeDocument/2006/relationships/image" Target="../media/image261.wmf"/><Relationship Id="rId3" Type="http://schemas.openxmlformats.org/officeDocument/2006/relationships/notesSlide" Target="../notesSlides/notesSlide158.xml"/><Relationship Id="rId7" Type="http://schemas.openxmlformats.org/officeDocument/2006/relationships/image" Target="../media/image258.wmf"/><Relationship Id="rId12" Type="http://schemas.openxmlformats.org/officeDocument/2006/relationships/oleObject" Target="../embeddings/oleObject255.bin"/><Relationship Id="rId2" Type="http://schemas.openxmlformats.org/officeDocument/2006/relationships/slideLayout" Target="../slideLayouts/slideLayout29.xml"/><Relationship Id="rId1" Type="http://schemas.openxmlformats.org/officeDocument/2006/relationships/vmlDrawing" Target="../drawings/vmlDrawing88.vml"/><Relationship Id="rId6" Type="http://schemas.openxmlformats.org/officeDocument/2006/relationships/oleObject" Target="../embeddings/oleObject252.bin"/><Relationship Id="rId11" Type="http://schemas.openxmlformats.org/officeDocument/2006/relationships/image" Target="../media/image260.wmf"/><Relationship Id="rId5" Type="http://schemas.openxmlformats.org/officeDocument/2006/relationships/image" Target="../media/image257.wmf"/><Relationship Id="rId10" Type="http://schemas.openxmlformats.org/officeDocument/2006/relationships/oleObject" Target="../embeddings/oleObject254.bin"/><Relationship Id="rId4" Type="http://schemas.openxmlformats.org/officeDocument/2006/relationships/oleObject" Target="../embeddings/oleObject251.bin"/><Relationship Id="rId9" Type="http://schemas.openxmlformats.org/officeDocument/2006/relationships/image" Target="../media/image259.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9.xml"/><Relationship Id="rId1" Type="http://schemas.openxmlformats.org/officeDocument/2006/relationships/vmlDrawing" Target="../drawings/vmlDrawing11.vml"/><Relationship Id="rId5" Type="http://schemas.openxmlformats.org/officeDocument/2006/relationships/image" Target="../media/image15.wmf"/><Relationship Id="rId4" Type="http://schemas.openxmlformats.org/officeDocument/2006/relationships/oleObject" Target="../embeddings/oleObject26.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18.xml"/><Relationship Id="rId7" Type="http://schemas.openxmlformats.org/officeDocument/2006/relationships/image" Target="../media/image33.wmf"/><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oleObject" Target="../embeddings/oleObject32.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34.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40.wmf"/><Relationship Id="rId3" Type="http://schemas.openxmlformats.org/officeDocument/2006/relationships/notesSlide" Target="../notesSlides/notesSlide19.xml"/><Relationship Id="rId7" Type="http://schemas.openxmlformats.org/officeDocument/2006/relationships/image" Target="../media/image37.wmf"/><Relationship Id="rId12" Type="http://schemas.openxmlformats.org/officeDocument/2006/relationships/oleObject" Target="../embeddings/oleObject39.bin"/><Relationship Id="rId2" Type="http://schemas.openxmlformats.org/officeDocument/2006/relationships/slideLayout" Target="../slideLayouts/slideLayout29.xml"/><Relationship Id="rId1" Type="http://schemas.openxmlformats.org/officeDocument/2006/relationships/vmlDrawing" Target="../drawings/vmlDrawing13.vml"/><Relationship Id="rId6" Type="http://schemas.openxmlformats.org/officeDocument/2006/relationships/oleObject" Target="../embeddings/oleObject36.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38.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41.wmf"/><Relationship Id="rId3" Type="http://schemas.openxmlformats.org/officeDocument/2006/relationships/notesSlide" Target="../notesSlides/notesSlide20.xml"/><Relationship Id="rId7" Type="http://schemas.openxmlformats.org/officeDocument/2006/relationships/image" Target="../media/image38.wmf"/><Relationship Id="rId12" Type="http://schemas.openxmlformats.org/officeDocument/2006/relationships/oleObject" Target="../embeddings/oleObject40.bin"/><Relationship Id="rId2" Type="http://schemas.openxmlformats.org/officeDocument/2006/relationships/slideLayout" Target="../slideLayouts/slideLayout29.xml"/><Relationship Id="rId1" Type="http://schemas.openxmlformats.org/officeDocument/2006/relationships/vmlDrawing" Target="../drawings/vmlDrawing14.vml"/><Relationship Id="rId6" Type="http://schemas.openxmlformats.org/officeDocument/2006/relationships/oleObject" Target="../embeddings/oleObject37.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39.w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9.xml"/><Relationship Id="rId1" Type="http://schemas.openxmlformats.org/officeDocument/2006/relationships/vmlDrawing" Target="../drawings/vmlDrawing15.v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4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9.xml"/><Relationship Id="rId1" Type="http://schemas.openxmlformats.org/officeDocument/2006/relationships/vmlDrawing" Target="../drawings/vmlDrawing16.vml"/><Relationship Id="rId5" Type="http://schemas.openxmlformats.org/officeDocument/2006/relationships/image" Target="../media/image42.wmf"/><Relationship Id="rId4" Type="http://schemas.openxmlformats.org/officeDocument/2006/relationships/oleObject" Target="../embeddings/oleObject41.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23.xml"/><Relationship Id="rId7" Type="http://schemas.openxmlformats.org/officeDocument/2006/relationships/image" Target="../media/image45.wmf"/><Relationship Id="rId2" Type="http://schemas.openxmlformats.org/officeDocument/2006/relationships/slideLayout" Target="../slideLayouts/slideLayout62.xml"/><Relationship Id="rId1" Type="http://schemas.openxmlformats.org/officeDocument/2006/relationships/vmlDrawing" Target="../drawings/vmlDrawing17.vml"/><Relationship Id="rId6" Type="http://schemas.openxmlformats.org/officeDocument/2006/relationships/oleObject" Target="../embeddings/oleObject43.bin"/><Relationship Id="rId11" Type="http://schemas.openxmlformats.org/officeDocument/2006/relationships/image" Target="../media/image47.wmf"/><Relationship Id="rId5" Type="http://schemas.openxmlformats.org/officeDocument/2006/relationships/image" Target="../media/image44.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46.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9.xml"/><Relationship Id="rId1" Type="http://schemas.openxmlformats.org/officeDocument/2006/relationships/vmlDrawing" Target="../drawings/vmlDrawing18.vml"/><Relationship Id="rId6" Type="http://schemas.openxmlformats.org/officeDocument/2006/relationships/image" Target="../media/image49.jpeg"/><Relationship Id="rId5" Type="http://schemas.openxmlformats.org/officeDocument/2006/relationships/image" Target="../media/image48.wmf"/><Relationship Id="rId4" Type="http://schemas.openxmlformats.org/officeDocument/2006/relationships/oleObject" Target="../embeddings/oleObject46.bin"/></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51.wmf"/></Relationships>
</file>

<file path=ppt/slides/_rels/slide27.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51.bin"/><Relationship Id="rId18" Type="http://schemas.openxmlformats.org/officeDocument/2006/relationships/image" Target="../media/image58.wmf"/><Relationship Id="rId3" Type="http://schemas.openxmlformats.org/officeDocument/2006/relationships/notesSlide" Target="../notesSlides/notesSlide27.xml"/><Relationship Id="rId7" Type="http://schemas.openxmlformats.org/officeDocument/2006/relationships/oleObject" Target="../embeddings/oleObject48.bin"/><Relationship Id="rId12" Type="http://schemas.openxmlformats.org/officeDocument/2006/relationships/image" Target="../media/image55.wmf"/><Relationship Id="rId17" Type="http://schemas.openxmlformats.org/officeDocument/2006/relationships/oleObject" Target="../embeddings/oleObject53.bin"/><Relationship Id="rId2" Type="http://schemas.openxmlformats.org/officeDocument/2006/relationships/slideLayout" Target="../slideLayouts/slideLayout29.xml"/><Relationship Id="rId16" Type="http://schemas.openxmlformats.org/officeDocument/2006/relationships/image" Target="../media/image57.wmf"/><Relationship Id="rId20" Type="http://schemas.openxmlformats.org/officeDocument/2006/relationships/image" Target="../media/image59.wmf"/><Relationship Id="rId1" Type="http://schemas.openxmlformats.org/officeDocument/2006/relationships/vmlDrawing" Target="../drawings/vmlDrawing19.vml"/><Relationship Id="rId6" Type="http://schemas.openxmlformats.org/officeDocument/2006/relationships/image" Target="../media/image52.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10" Type="http://schemas.openxmlformats.org/officeDocument/2006/relationships/image" Target="../media/image54.wmf"/><Relationship Id="rId19" Type="http://schemas.openxmlformats.org/officeDocument/2006/relationships/oleObject" Target="../embeddings/oleObject54.bin"/><Relationship Id="rId4" Type="http://schemas.openxmlformats.org/officeDocument/2006/relationships/image" Target="../media/image60.jpeg"/><Relationship Id="rId9" Type="http://schemas.openxmlformats.org/officeDocument/2006/relationships/oleObject" Target="../embeddings/oleObject49.bin"/><Relationship Id="rId14" Type="http://schemas.openxmlformats.org/officeDocument/2006/relationships/image" Target="../media/image56.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64.wmf"/><Relationship Id="rId3" Type="http://schemas.openxmlformats.org/officeDocument/2006/relationships/notesSlide" Target="../notesSlides/notesSlide28.xml"/><Relationship Id="rId7" Type="http://schemas.openxmlformats.org/officeDocument/2006/relationships/image" Target="../media/image61.wmf"/><Relationship Id="rId12" Type="http://schemas.openxmlformats.org/officeDocument/2006/relationships/oleObject" Target="../embeddings/oleObject58.bin"/><Relationship Id="rId2" Type="http://schemas.openxmlformats.org/officeDocument/2006/relationships/slideLayout" Target="../slideLayouts/slideLayout29.xml"/><Relationship Id="rId1" Type="http://schemas.openxmlformats.org/officeDocument/2006/relationships/vmlDrawing" Target="../drawings/vmlDrawing20.vml"/><Relationship Id="rId6" Type="http://schemas.openxmlformats.org/officeDocument/2006/relationships/oleObject" Target="../embeddings/oleObject55.bin"/><Relationship Id="rId11" Type="http://schemas.openxmlformats.org/officeDocument/2006/relationships/image" Target="../media/image63.wmf"/><Relationship Id="rId5" Type="http://schemas.openxmlformats.org/officeDocument/2006/relationships/image" Target="../media/image67.png"/><Relationship Id="rId15" Type="http://schemas.openxmlformats.org/officeDocument/2006/relationships/image" Target="../media/image65.wmf"/><Relationship Id="rId10" Type="http://schemas.openxmlformats.org/officeDocument/2006/relationships/oleObject" Target="../embeddings/oleObject57.bin"/><Relationship Id="rId4" Type="http://schemas.openxmlformats.org/officeDocument/2006/relationships/image" Target="../media/image66.jpeg"/><Relationship Id="rId9" Type="http://schemas.openxmlformats.org/officeDocument/2006/relationships/image" Target="../media/image62.wmf"/><Relationship Id="rId14" Type="http://schemas.openxmlformats.org/officeDocument/2006/relationships/oleObject" Target="../embeddings/oleObject59.bin"/></Relationships>
</file>

<file path=ppt/slides/_rels/slide29.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notesSlide" Target="../notesSlides/notesSlide29.xml"/><Relationship Id="rId7" Type="http://schemas.openxmlformats.org/officeDocument/2006/relationships/oleObject" Target="../embeddings/oleObject60.bin"/><Relationship Id="rId12" Type="http://schemas.openxmlformats.org/officeDocument/2006/relationships/oleObject" Target="../embeddings/oleObject63.bin"/><Relationship Id="rId2" Type="http://schemas.openxmlformats.org/officeDocument/2006/relationships/slideLayout" Target="../slideLayouts/slideLayout29.xml"/><Relationship Id="rId1" Type="http://schemas.openxmlformats.org/officeDocument/2006/relationships/vmlDrawing" Target="../drawings/vmlDrawing21.vml"/><Relationship Id="rId6" Type="http://schemas.openxmlformats.org/officeDocument/2006/relationships/image" Target="../media/image69.jpeg"/><Relationship Id="rId11" Type="http://schemas.openxmlformats.org/officeDocument/2006/relationships/oleObject" Target="../embeddings/oleObject62.bin"/><Relationship Id="rId5" Type="http://schemas.openxmlformats.org/officeDocument/2006/relationships/image" Target="../media/image68.jpeg"/><Relationship Id="rId10" Type="http://schemas.openxmlformats.org/officeDocument/2006/relationships/image" Target="../media/image62.wmf"/><Relationship Id="rId4" Type="http://schemas.openxmlformats.org/officeDocument/2006/relationships/image" Target="../media/image66.jpeg"/><Relationship Id="rId9" Type="http://schemas.openxmlformats.org/officeDocument/2006/relationships/oleObject" Target="../embeddings/oleObject6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70.jpeg"/><Relationship Id="rId3" Type="http://schemas.openxmlformats.org/officeDocument/2006/relationships/notesSlide" Target="../notesSlides/notesSlide30.xml"/><Relationship Id="rId7" Type="http://schemas.openxmlformats.org/officeDocument/2006/relationships/oleObject" Target="../embeddings/oleObject64.bin"/><Relationship Id="rId12" Type="http://schemas.openxmlformats.org/officeDocument/2006/relationships/oleObject" Target="../embeddings/oleObject67.bin"/><Relationship Id="rId2" Type="http://schemas.openxmlformats.org/officeDocument/2006/relationships/slideLayout" Target="../slideLayouts/slideLayout29.xml"/><Relationship Id="rId1" Type="http://schemas.openxmlformats.org/officeDocument/2006/relationships/vmlDrawing" Target="../drawings/vmlDrawing22.vml"/><Relationship Id="rId6" Type="http://schemas.openxmlformats.org/officeDocument/2006/relationships/image" Target="../media/image69.jpeg"/><Relationship Id="rId11" Type="http://schemas.openxmlformats.org/officeDocument/2006/relationships/oleObject" Target="../embeddings/oleObject66.bin"/><Relationship Id="rId5" Type="http://schemas.openxmlformats.org/officeDocument/2006/relationships/image" Target="../media/image68.jpeg"/><Relationship Id="rId10" Type="http://schemas.openxmlformats.org/officeDocument/2006/relationships/image" Target="../media/image62.wmf"/><Relationship Id="rId4" Type="http://schemas.openxmlformats.org/officeDocument/2006/relationships/image" Target="../media/image66.jpeg"/><Relationship Id="rId9" Type="http://schemas.openxmlformats.org/officeDocument/2006/relationships/oleObject" Target="../embeddings/oleObject65.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9.xml"/><Relationship Id="rId1" Type="http://schemas.openxmlformats.org/officeDocument/2006/relationships/vmlDrawing" Target="../drawings/vmlDrawing23.vml"/><Relationship Id="rId6" Type="http://schemas.openxmlformats.org/officeDocument/2006/relationships/image" Target="../media/image72.jpeg"/><Relationship Id="rId5" Type="http://schemas.openxmlformats.org/officeDocument/2006/relationships/image" Target="../media/image71.wmf"/><Relationship Id="rId4" Type="http://schemas.openxmlformats.org/officeDocument/2006/relationships/oleObject" Target="../embeddings/oleObject68.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34.xml"/><Relationship Id="rId7" Type="http://schemas.openxmlformats.org/officeDocument/2006/relationships/image" Target="../media/image74.wmf"/><Relationship Id="rId2" Type="http://schemas.openxmlformats.org/officeDocument/2006/relationships/slideLayout" Target="../slideLayouts/slideLayout29.xml"/><Relationship Id="rId1" Type="http://schemas.openxmlformats.org/officeDocument/2006/relationships/vmlDrawing" Target="../drawings/vmlDrawing24.vml"/><Relationship Id="rId6" Type="http://schemas.openxmlformats.org/officeDocument/2006/relationships/oleObject" Target="../embeddings/oleObject70.bin"/><Relationship Id="rId5" Type="http://schemas.openxmlformats.org/officeDocument/2006/relationships/image" Target="../media/image73.wmf"/><Relationship Id="rId4" Type="http://schemas.openxmlformats.org/officeDocument/2006/relationships/oleObject" Target="../embeddings/oleObject69.bin"/><Relationship Id="rId9" Type="http://schemas.openxmlformats.org/officeDocument/2006/relationships/image" Target="../media/image75.wmf"/></Relationships>
</file>

<file path=ppt/slides/_rels/slide35.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notesSlide" Target="../notesSlides/notesSlide35.xml"/><Relationship Id="rId7" Type="http://schemas.openxmlformats.org/officeDocument/2006/relationships/oleObject" Target="../embeddings/oleObject73.bin"/><Relationship Id="rId2" Type="http://schemas.openxmlformats.org/officeDocument/2006/relationships/slideLayout" Target="../slideLayouts/slideLayout29.xml"/><Relationship Id="rId1" Type="http://schemas.openxmlformats.org/officeDocument/2006/relationships/vmlDrawing" Target="../drawings/vmlDrawing25.vml"/><Relationship Id="rId6" Type="http://schemas.openxmlformats.org/officeDocument/2006/relationships/image" Target="../media/image76.wmf"/><Relationship Id="rId5" Type="http://schemas.openxmlformats.org/officeDocument/2006/relationships/oleObject" Target="../embeddings/oleObject72.bin"/><Relationship Id="rId4" Type="http://schemas.openxmlformats.org/officeDocument/2006/relationships/image" Target="../media/image78.jpeg"/></Relationships>
</file>

<file path=ppt/slides/_rels/slide3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80.jpeg"/></Relationships>
</file>

<file path=ppt/slides/_rels/slide37.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9.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50.xml"/><Relationship Id="rId1" Type="http://schemas.openxmlformats.org/officeDocument/2006/relationships/slideLayout" Target="../slideLayouts/slideLayout40.xml"/><Relationship Id="rId4" Type="http://schemas.openxmlformats.org/officeDocument/2006/relationships/image" Target="../media/image92.wmf"/></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9.xml"/><Relationship Id="rId1" Type="http://schemas.openxmlformats.org/officeDocument/2006/relationships/vmlDrawing" Target="../drawings/vmlDrawing26.vml"/><Relationship Id="rId6" Type="http://schemas.openxmlformats.org/officeDocument/2006/relationships/image" Target="../media/image94.wmf"/><Relationship Id="rId5" Type="http://schemas.openxmlformats.org/officeDocument/2006/relationships/oleObject" Target="../embeddings/oleObject74.bin"/><Relationship Id="rId4" Type="http://schemas.openxmlformats.org/officeDocument/2006/relationships/image" Target="../media/image95.jpeg"/></Relationships>
</file>

<file path=ppt/slides/_rels/slide54.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notesSlide" Target="../notesSlides/notesSlide54.xml"/><Relationship Id="rId7" Type="http://schemas.openxmlformats.org/officeDocument/2006/relationships/image" Target="../media/image97.wmf"/><Relationship Id="rId2" Type="http://schemas.openxmlformats.org/officeDocument/2006/relationships/slideLayout" Target="../slideLayouts/slideLayout29.xml"/><Relationship Id="rId1" Type="http://schemas.openxmlformats.org/officeDocument/2006/relationships/vmlDrawing" Target="../drawings/vmlDrawing27.vml"/><Relationship Id="rId6" Type="http://schemas.openxmlformats.org/officeDocument/2006/relationships/oleObject" Target="../embeddings/oleObject76.bin"/><Relationship Id="rId5" Type="http://schemas.openxmlformats.org/officeDocument/2006/relationships/image" Target="../media/image96.wmf"/><Relationship Id="rId4" Type="http://schemas.openxmlformats.org/officeDocument/2006/relationships/oleObject" Target="../embeddings/oleObject75.bin"/></Relationships>
</file>

<file path=ppt/slides/_rels/slide55.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notesSlide" Target="../notesSlides/notesSlide55.xml"/><Relationship Id="rId7" Type="http://schemas.openxmlformats.org/officeDocument/2006/relationships/oleObject" Target="../embeddings/oleObject78.bin"/><Relationship Id="rId12" Type="http://schemas.openxmlformats.org/officeDocument/2006/relationships/image" Target="../media/image101.wmf"/><Relationship Id="rId2" Type="http://schemas.openxmlformats.org/officeDocument/2006/relationships/slideLayout" Target="../slideLayouts/slideLayout29.xml"/><Relationship Id="rId1" Type="http://schemas.openxmlformats.org/officeDocument/2006/relationships/vmlDrawing" Target="../drawings/vmlDrawing28.vml"/><Relationship Id="rId6" Type="http://schemas.openxmlformats.org/officeDocument/2006/relationships/image" Target="../media/image98.wmf"/><Relationship Id="rId11" Type="http://schemas.openxmlformats.org/officeDocument/2006/relationships/oleObject" Target="../embeddings/oleObject80.bin"/><Relationship Id="rId5" Type="http://schemas.openxmlformats.org/officeDocument/2006/relationships/oleObject" Target="../embeddings/oleObject77.bin"/><Relationship Id="rId10" Type="http://schemas.openxmlformats.org/officeDocument/2006/relationships/image" Target="../media/image100.wmf"/><Relationship Id="rId4" Type="http://schemas.openxmlformats.org/officeDocument/2006/relationships/image" Target="../media/image95.jpeg"/><Relationship Id="rId9" Type="http://schemas.openxmlformats.org/officeDocument/2006/relationships/oleObject" Target="../embeddings/oleObject79.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wmf"/><Relationship Id="rId3" Type="http://schemas.openxmlformats.org/officeDocument/2006/relationships/notesSlide" Target="../notesSlides/notesSlide6.xml"/><Relationship Id="rId7" Type="http://schemas.openxmlformats.org/officeDocument/2006/relationships/image" Target="../media/image4.wmf"/><Relationship Id="rId12" Type="http://schemas.openxmlformats.org/officeDocument/2006/relationships/oleObject" Target="../embeddings/oleObject6.bin"/><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5.w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103.wmf"/><Relationship Id="rId2" Type="http://schemas.openxmlformats.org/officeDocument/2006/relationships/slideLayout" Target="../slideLayouts/slideLayout29.xml"/><Relationship Id="rId1" Type="http://schemas.openxmlformats.org/officeDocument/2006/relationships/vmlDrawing" Target="../drawings/vmlDrawing29.vml"/><Relationship Id="rId6" Type="http://schemas.openxmlformats.org/officeDocument/2006/relationships/oleObject" Target="../embeddings/oleObject82.bin"/><Relationship Id="rId5" Type="http://schemas.openxmlformats.org/officeDocument/2006/relationships/image" Target="../media/image102.wmf"/><Relationship Id="rId4" Type="http://schemas.openxmlformats.org/officeDocument/2006/relationships/oleObject" Target="../embeddings/oleObject81.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notesSlide" Target="../notesSlides/notesSlide61.xml"/><Relationship Id="rId7" Type="http://schemas.openxmlformats.org/officeDocument/2006/relationships/image" Target="../media/image105.wmf"/><Relationship Id="rId2" Type="http://schemas.openxmlformats.org/officeDocument/2006/relationships/slideLayout" Target="../slideLayouts/slideLayout29.xml"/><Relationship Id="rId1" Type="http://schemas.openxmlformats.org/officeDocument/2006/relationships/vmlDrawing" Target="../drawings/vmlDrawing30.vml"/><Relationship Id="rId6" Type="http://schemas.openxmlformats.org/officeDocument/2006/relationships/oleObject" Target="../embeddings/oleObject84.bin"/><Relationship Id="rId5" Type="http://schemas.openxmlformats.org/officeDocument/2006/relationships/image" Target="../media/image104.wmf"/><Relationship Id="rId4" Type="http://schemas.openxmlformats.org/officeDocument/2006/relationships/oleObject" Target="../embeddings/oleObject83.bin"/><Relationship Id="rId9" Type="http://schemas.openxmlformats.org/officeDocument/2006/relationships/image" Target="../media/image106.w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08.wmf"/><Relationship Id="rId2" Type="http://schemas.openxmlformats.org/officeDocument/2006/relationships/slideLayout" Target="../slideLayouts/slideLayout29.xml"/><Relationship Id="rId1" Type="http://schemas.openxmlformats.org/officeDocument/2006/relationships/vmlDrawing" Target="../drawings/vmlDrawing31.vml"/><Relationship Id="rId6" Type="http://schemas.openxmlformats.org/officeDocument/2006/relationships/oleObject" Target="../embeddings/oleObject87.bin"/><Relationship Id="rId5" Type="http://schemas.openxmlformats.org/officeDocument/2006/relationships/image" Target="../media/image107.wmf"/><Relationship Id="rId4" Type="http://schemas.openxmlformats.org/officeDocument/2006/relationships/oleObject" Target="../embeddings/oleObject86.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109.wmf"/><Relationship Id="rId2" Type="http://schemas.openxmlformats.org/officeDocument/2006/relationships/slideLayout" Target="../slideLayouts/slideLayout29.xml"/><Relationship Id="rId1" Type="http://schemas.openxmlformats.org/officeDocument/2006/relationships/vmlDrawing" Target="../drawings/vmlDrawing32.vml"/><Relationship Id="rId6" Type="http://schemas.openxmlformats.org/officeDocument/2006/relationships/oleObject" Target="../embeddings/oleObject89.bin"/><Relationship Id="rId5" Type="http://schemas.openxmlformats.org/officeDocument/2006/relationships/image" Target="../media/image108.wmf"/><Relationship Id="rId4" Type="http://schemas.openxmlformats.org/officeDocument/2006/relationships/oleObject" Target="../embeddings/oleObject88.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65.xml"/><Relationship Id="rId7" Type="http://schemas.openxmlformats.org/officeDocument/2006/relationships/image" Target="../media/image111.wmf"/><Relationship Id="rId2" Type="http://schemas.openxmlformats.org/officeDocument/2006/relationships/slideLayout" Target="../slideLayouts/slideLayout29.xml"/><Relationship Id="rId1" Type="http://schemas.openxmlformats.org/officeDocument/2006/relationships/vmlDrawing" Target="../drawings/vmlDrawing33.vml"/><Relationship Id="rId6" Type="http://schemas.openxmlformats.org/officeDocument/2006/relationships/oleObject" Target="../embeddings/oleObject91.bin"/><Relationship Id="rId5" Type="http://schemas.openxmlformats.org/officeDocument/2006/relationships/image" Target="../media/image110.wmf"/><Relationship Id="rId4" Type="http://schemas.openxmlformats.org/officeDocument/2006/relationships/oleObject" Target="../embeddings/oleObject90.bin"/><Relationship Id="rId9" Type="http://schemas.openxmlformats.org/officeDocument/2006/relationships/image" Target="../media/image112.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notesSlide" Target="../notesSlides/notesSlide66.xml"/><Relationship Id="rId7" Type="http://schemas.openxmlformats.org/officeDocument/2006/relationships/image" Target="../media/image113.wmf"/><Relationship Id="rId2" Type="http://schemas.openxmlformats.org/officeDocument/2006/relationships/slideLayout" Target="../slideLayouts/slideLayout29.xml"/><Relationship Id="rId1" Type="http://schemas.openxmlformats.org/officeDocument/2006/relationships/vmlDrawing" Target="../drawings/vmlDrawing34.vml"/><Relationship Id="rId6" Type="http://schemas.openxmlformats.org/officeDocument/2006/relationships/oleObject" Target="../embeddings/oleObject93.bin"/><Relationship Id="rId11" Type="http://schemas.openxmlformats.org/officeDocument/2006/relationships/image" Target="../media/image115.wmf"/><Relationship Id="rId5" Type="http://schemas.openxmlformats.org/officeDocument/2006/relationships/image" Target="../media/image112.wmf"/><Relationship Id="rId10" Type="http://schemas.openxmlformats.org/officeDocument/2006/relationships/oleObject" Target="../embeddings/oleObject95.bin"/><Relationship Id="rId4" Type="http://schemas.openxmlformats.org/officeDocument/2006/relationships/oleObject" Target="../embeddings/oleObject92.bin"/><Relationship Id="rId9" Type="http://schemas.openxmlformats.org/officeDocument/2006/relationships/image" Target="../media/image114.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9.xml"/><Relationship Id="rId1" Type="http://schemas.openxmlformats.org/officeDocument/2006/relationships/vmlDrawing" Target="../drawings/vmlDrawing35.vml"/><Relationship Id="rId5" Type="http://schemas.openxmlformats.org/officeDocument/2006/relationships/image" Target="../media/image112.wmf"/><Relationship Id="rId4" Type="http://schemas.openxmlformats.org/officeDocument/2006/relationships/oleObject" Target="../embeddings/oleObject92.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12.wmf"/><Relationship Id="rId2" Type="http://schemas.openxmlformats.org/officeDocument/2006/relationships/slideLayout" Target="../slideLayouts/slideLayout29.xml"/><Relationship Id="rId1" Type="http://schemas.openxmlformats.org/officeDocument/2006/relationships/vmlDrawing" Target="../drawings/vmlDrawing36.vml"/><Relationship Id="rId6" Type="http://schemas.openxmlformats.org/officeDocument/2006/relationships/oleObject" Target="../embeddings/oleObject92.bin"/><Relationship Id="rId5" Type="http://schemas.openxmlformats.org/officeDocument/2006/relationships/image" Target="../media/image116.wmf"/><Relationship Id="rId4" Type="http://schemas.openxmlformats.org/officeDocument/2006/relationships/oleObject" Target="../embeddings/oleObject96.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notesSlide" Target="../notesSlides/notesSlide69.xml"/><Relationship Id="rId7" Type="http://schemas.openxmlformats.org/officeDocument/2006/relationships/image" Target="../media/image118.wmf"/><Relationship Id="rId2" Type="http://schemas.openxmlformats.org/officeDocument/2006/relationships/slideLayout" Target="../slideLayouts/slideLayout29.xml"/><Relationship Id="rId1" Type="http://schemas.openxmlformats.org/officeDocument/2006/relationships/vmlDrawing" Target="../drawings/vmlDrawing37.vml"/><Relationship Id="rId6" Type="http://schemas.openxmlformats.org/officeDocument/2006/relationships/oleObject" Target="../embeddings/oleObject98.bin"/><Relationship Id="rId11" Type="http://schemas.openxmlformats.org/officeDocument/2006/relationships/image" Target="../media/image112.wmf"/><Relationship Id="rId5" Type="http://schemas.openxmlformats.org/officeDocument/2006/relationships/image" Target="../media/image117.wmf"/><Relationship Id="rId10" Type="http://schemas.openxmlformats.org/officeDocument/2006/relationships/oleObject" Target="../embeddings/oleObject92.bin"/><Relationship Id="rId4" Type="http://schemas.openxmlformats.org/officeDocument/2006/relationships/oleObject" Target="../embeddings/oleObject97.bin"/><Relationship Id="rId9" Type="http://schemas.openxmlformats.org/officeDocument/2006/relationships/image" Target="../media/image119.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7.xml"/><Relationship Id="rId7" Type="http://schemas.openxmlformats.org/officeDocument/2006/relationships/image" Target="../media/image7.wmf"/><Relationship Id="rId2" Type="http://schemas.openxmlformats.org/officeDocument/2006/relationships/slideLayout" Target="../slideLayouts/slideLayout29.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6.wmf"/><Relationship Id="rId4" Type="http://schemas.openxmlformats.org/officeDocument/2006/relationships/oleObject" Target="../embeddings/oleObject5.bin"/><Relationship Id="rId9" Type="http://schemas.openxmlformats.org/officeDocument/2006/relationships/image" Target="../media/image8.w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notesSlide" Target="../notesSlides/notesSlide70.xml"/><Relationship Id="rId7" Type="http://schemas.openxmlformats.org/officeDocument/2006/relationships/image" Target="../media/image121.wmf"/><Relationship Id="rId2" Type="http://schemas.openxmlformats.org/officeDocument/2006/relationships/slideLayout" Target="../slideLayouts/slideLayout29.xml"/><Relationship Id="rId1" Type="http://schemas.openxmlformats.org/officeDocument/2006/relationships/vmlDrawing" Target="../drawings/vmlDrawing38.vml"/><Relationship Id="rId6" Type="http://schemas.openxmlformats.org/officeDocument/2006/relationships/oleObject" Target="../embeddings/oleObject101.bin"/><Relationship Id="rId11" Type="http://schemas.openxmlformats.org/officeDocument/2006/relationships/image" Target="../media/image112.wmf"/><Relationship Id="rId5" Type="http://schemas.openxmlformats.org/officeDocument/2006/relationships/image" Target="../media/image120.wmf"/><Relationship Id="rId10" Type="http://schemas.openxmlformats.org/officeDocument/2006/relationships/oleObject" Target="../embeddings/oleObject92.bin"/><Relationship Id="rId4" Type="http://schemas.openxmlformats.org/officeDocument/2006/relationships/oleObject" Target="../embeddings/oleObject100.bin"/><Relationship Id="rId9" Type="http://schemas.openxmlformats.org/officeDocument/2006/relationships/image" Target="../media/image122.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notesSlide" Target="../notesSlides/notesSlide71.xml"/><Relationship Id="rId7" Type="http://schemas.openxmlformats.org/officeDocument/2006/relationships/image" Target="../media/image124.wmf"/><Relationship Id="rId2" Type="http://schemas.openxmlformats.org/officeDocument/2006/relationships/slideLayout" Target="../slideLayouts/slideLayout29.xml"/><Relationship Id="rId1" Type="http://schemas.openxmlformats.org/officeDocument/2006/relationships/vmlDrawing" Target="../drawings/vmlDrawing39.vml"/><Relationship Id="rId6" Type="http://schemas.openxmlformats.org/officeDocument/2006/relationships/oleObject" Target="../embeddings/oleObject104.bin"/><Relationship Id="rId5" Type="http://schemas.openxmlformats.org/officeDocument/2006/relationships/image" Target="../media/image123.wmf"/><Relationship Id="rId4" Type="http://schemas.openxmlformats.org/officeDocument/2006/relationships/oleObject" Target="../embeddings/oleObject103.bin"/><Relationship Id="rId9" Type="http://schemas.openxmlformats.org/officeDocument/2006/relationships/image" Target="../media/image125.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9.xml"/><Relationship Id="rId1" Type="http://schemas.openxmlformats.org/officeDocument/2006/relationships/vmlDrawing" Target="../drawings/vmlDrawing40.vml"/><Relationship Id="rId5" Type="http://schemas.openxmlformats.org/officeDocument/2006/relationships/image" Target="../media/image126.wmf"/><Relationship Id="rId4" Type="http://schemas.openxmlformats.org/officeDocument/2006/relationships/oleObject" Target="../embeddings/oleObject106.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notesSlide" Target="../notesSlides/notesSlide73.xml"/><Relationship Id="rId7" Type="http://schemas.openxmlformats.org/officeDocument/2006/relationships/image" Target="../media/image128.wmf"/><Relationship Id="rId2" Type="http://schemas.openxmlformats.org/officeDocument/2006/relationships/slideLayout" Target="../slideLayouts/slideLayout29.xml"/><Relationship Id="rId1" Type="http://schemas.openxmlformats.org/officeDocument/2006/relationships/vmlDrawing" Target="../drawings/vmlDrawing41.vml"/><Relationship Id="rId6" Type="http://schemas.openxmlformats.org/officeDocument/2006/relationships/oleObject" Target="../embeddings/oleObject108.bin"/><Relationship Id="rId5" Type="http://schemas.openxmlformats.org/officeDocument/2006/relationships/image" Target="../media/image127.wmf"/><Relationship Id="rId4" Type="http://schemas.openxmlformats.org/officeDocument/2006/relationships/oleObject" Target="../embeddings/oleObject107.bin"/><Relationship Id="rId9" Type="http://schemas.openxmlformats.org/officeDocument/2006/relationships/image" Target="../media/image126.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notesSlide" Target="../notesSlides/notesSlide74.xml"/><Relationship Id="rId7" Type="http://schemas.openxmlformats.org/officeDocument/2006/relationships/image" Target="../media/image128.wmf"/><Relationship Id="rId2" Type="http://schemas.openxmlformats.org/officeDocument/2006/relationships/slideLayout" Target="../slideLayouts/slideLayout29.xml"/><Relationship Id="rId1" Type="http://schemas.openxmlformats.org/officeDocument/2006/relationships/vmlDrawing" Target="../drawings/vmlDrawing42.vml"/><Relationship Id="rId6" Type="http://schemas.openxmlformats.org/officeDocument/2006/relationships/oleObject" Target="../embeddings/oleObject110.bin"/><Relationship Id="rId11" Type="http://schemas.openxmlformats.org/officeDocument/2006/relationships/image" Target="../media/image129.wmf"/><Relationship Id="rId5" Type="http://schemas.openxmlformats.org/officeDocument/2006/relationships/image" Target="../media/image127.wmf"/><Relationship Id="rId10" Type="http://schemas.openxmlformats.org/officeDocument/2006/relationships/oleObject" Target="../embeddings/oleObject112.bin"/><Relationship Id="rId4" Type="http://schemas.openxmlformats.org/officeDocument/2006/relationships/oleObject" Target="../embeddings/oleObject107.bin"/><Relationship Id="rId9" Type="http://schemas.openxmlformats.org/officeDocument/2006/relationships/image" Target="../media/image126.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notesSlide" Target="../notesSlides/notesSlide75.xml"/><Relationship Id="rId7" Type="http://schemas.openxmlformats.org/officeDocument/2006/relationships/image" Target="../media/image131.wmf"/><Relationship Id="rId2" Type="http://schemas.openxmlformats.org/officeDocument/2006/relationships/slideLayout" Target="../slideLayouts/slideLayout29.xml"/><Relationship Id="rId1" Type="http://schemas.openxmlformats.org/officeDocument/2006/relationships/vmlDrawing" Target="../drawings/vmlDrawing43.vml"/><Relationship Id="rId6" Type="http://schemas.openxmlformats.org/officeDocument/2006/relationships/oleObject" Target="../embeddings/oleObject114.bin"/><Relationship Id="rId11" Type="http://schemas.openxmlformats.org/officeDocument/2006/relationships/image" Target="../media/image133.wmf"/><Relationship Id="rId5" Type="http://schemas.openxmlformats.org/officeDocument/2006/relationships/image" Target="../media/image130.wmf"/><Relationship Id="rId10" Type="http://schemas.openxmlformats.org/officeDocument/2006/relationships/oleObject" Target="../embeddings/oleObject116.bin"/><Relationship Id="rId4" Type="http://schemas.openxmlformats.org/officeDocument/2006/relationships/oleObject" Target="../embeddings/oleObject113.bin"/><Relationship Id="rId9" Type="http://schemas.openxmlformats.org/officeDocument/2006/relationships/image" Target="../media/image132.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78.xml"/><Relationship Id="rId1" Type="http://schemas.openxmlformats.org/officeDocument/2006/relationships/slideLayout" Target="../slideLayouts/slideLayout29.xml"/><Relationship Id="rId4" Type="http://schemas.openxmlformats.org/officeDocument/2006/relationships/image" Target="../media/image135.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9.xml"/><Relationship Id="rId1" Type="http://schemas.openxmlformats.org/officeDocument/2006/relationships/vmlDrawing" Target="../drawings/vmlDrawing44.vml"/><Relationship Id="rId6" Type="http://schemas.openxmlformats.org/officeDocument/2006/relationships/image" Target="../media/image136.wmf"/><Relationship Id="rId5" Type="http://schemas.openxmlformats.org/officeDocument/2006/relationships/oleObject" Target="../embeddings/oleObject117.bin"/><Relationship Id="rId4" Type="http://schemas.openxmlformats.org/officeDocument/2006/relationships/image" Target="../media/image137.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38.wmf"/><Relationship Id="rId2" Type="http://schemas.openxmlformats.org/officeDocument/2006/relationships/slideLayout" Target="../slideLayouts/slideLayout62.xml"/><Relationship Id="rId1" Type="http://schemas.openxmlformats.org/officeDocument/2006/relationships/vmlDrawing" Target="../drawings/vmlDrawing45.vml"/><Relationship Id="rId6" Type="http://schemas.openxmlformats.org/officeDocument/2006/relationships/oleObject" Target="../embeddings/oleObject119.bin"/><Relationship Id="rId5" Type="http://schemas.openxmlformats.org/officeDocument/2006/relationships/image" Target="../media/image136.wmf"/><Relationship Id="rId4" Type="http://schemas.openxmlformats.org/officeDocument/2006/relationships/oleObject" Target="../embeddings/oleObject118.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22.bin"/><Relationship Id="rId13" Type="http://schemas.openxmlformats.org/officeDocument/2006/relationships/image" Target="../media/image143.wmf"/><Relationship Id="rId18" Type="http://schemas.openxmlformats.org/officeDocument/2006/relationships/oleObject" Target="../embeddings/oleObject127.bin"/><Relationship Id="rId3" Type="http://schemas.openxmlformats.org/officeDocument/2006/relationships/notesSlide" Target="../notesSlides/notesSlide82.xml"/><Relationship Id="rId21" Type="http://schemas.openxmlformats.org/officeDocument/2006/relationships/image" Target="../media/image146.wmf"/><Relationship Id="rId7" Type="http://schemas.openxmlformats.org/officeDocument/2006/relationships/image" Target="../media/image140.wmf"/><Relationship Id="rId12" Type="http://schemas.openxmlformats.org/officeDocument/2006/relationships/oleObject" Target="../embeddings/oleObject124.bin"/><Relationship Id="rId17" Type="http://schemas.openxmlformats.org/officeDocument/2006/relationships/image" Target="../media/image145.wmf"/><Relationship Id="rId2" Type="http://schemas.openxmlformats.org/officeDocument/2006/relationships/slideLayout" Target="../slideLayouts/slideLayout51.xml"/><Relationship Id="rId16" Type="http://schemas.openxmlformats.org/officeDocument/2006/relationships/oleObject" Target="../embeddings/oleObject126.bin"/><Relationship Id="rId20" Type="http://schemas.openxmlformats.org/officeDocument/2006/relationships/oleObject" Target="../embeddings/oleObject127.bin"/><Relationship Id="rId1" Type="http://schemas.openxmlformats.org/officeDocument/2006/relationships/vmlDrawing" Target="../drawings/vmlDrawing46.vml"/><Relationship Id="rId6" Type="http://schemas.openxmlformats.org/officeDocument/2006/relationships/oleObject" Target="../embeddings/oleObject121.bin"/><Relationship Id="rId11" Type="http://schemas.openxmlformats.org/officeDocument/2006/relationships/image" Target="../media/image142.wmf"/><Relationship Id="rId5" Type="http://schemas.openxmlformats.org/officeDocument/2006/relationships/image" Target="../media/image139.png"/><Relationship Id="rId15" Type="http://schemas.openxmlformats.org/officeDocument/2006/relationships/image" Target="../media/image144.wmf"/><Relationship Id="rId23" Type="http://schemas.openxmlformats.org/officeDocument/2006/relationships/oleObject" Target="../embeddings/oleObject128.bin"/><Relationship Id="rId10" Type="http://schemas.openxmlformats.org/officeDocument/2006/relationships/oleObject" Target="../embeddings/oleObject123.bin"/><Relationship Id="rId19" Type="http://schemas.openxmlformats.org/officeDocument/2006/relationships/image" Target="../media/image146.wmf"/><Relationship Id="rId4" Type="http://schemas.openxmlformats.org/officeDocument/2006/relationships/oleObject" Target="../embeddings/oleObject120.bin"/><Relationship Id="rId9" Type="http://schemas.openxmlformats.org/officeDocument/2006/relationships/image" Target="../media/image141.wmf"/><Relationship Id="rId14" Type="http://schemas.openxmlformats.org/officeDocument/2006/relationships/oleObject" Target="../embeddings/oleObject125.bin"/><Relationship Id="rId22" Type="http://schemas.openxmlformats.org/officeDocument/2006/relationships/image" Target="../media/image315.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31.bin"/><Relationship Id="rId13" Type="http://schemas.openxmlformats.org/officeDocument/2006/relationships/image" Target="../media/image143.wmf"/><Relationship Id="rId18" Type="http://schemas.openxmlformats.org/officeDocument/2006/relationships/oleObject" Target="../embeddings/oleObject136.bin"/><Relationship Id="rId3" Type="http://schemas.openxmlformats.org/officeDocument/2006/relationships/notesSlide" Target="../notesSlides/notesSlide83.xml"/><Relationship Id="rId21" Type="http://schemas.openxmlformats.org/officeDocument/2006/relationships/image" Target="../media/image149.emf"/><Relationship Id="rId7" Type="http://schemas.openxmlformats.org/officeDocument/2006/relationships/image" Target="../media/image140.wmf"/><Relationship Id="rId12" Type="http://schemas.openxmlformats.org/officeDocument/2006/relationships/oleObject" Target="../embeddings/oleObject133.bin"/><Relationship Id="rId17" Type="http://schemas.openxmlformats.org/officeDocument/2006/relationships/image" Target="../media/image145.wmf"/><Relationship Id="rId25" Type="http://schemas.openxmlformats.org/officeDocument/2006/relationships/image" Target="../media/image151.wmf"/><Relationship Id="rId2" Type="http://schemas.openxmlformats.org/officeDocument/2006/relationships/slideLayout" Target="../slideLayouts/slideLayout29.xml"/><Relationship Id="rId16" Type="http://schemas.openxmlformats.org/officeDocument/2006/relationships/oleObject" Target="../embeddings/oleObject135.bin"/><Relationship Id="rId20" Type="http://schemas.openxmlformats.org/officeDocument/2006/relationships/oleObject" Target="../embeddings/oleObject137.bin"/><Relationship Id="rId1" Type="http://schemas.openxmlformats.org/officeDocument/2006/relationships/vmlDrawing" Target="../drawings/vmlDrawing47.vml"/><Relationship Id="rId6" Type="http://schemas.openxmlformats.org/officeDocument/2006/relationships/oleObject" Target="../embeddings/oleObject130.bin"/><Relationship Id="rId11" Type="http://schemas.openxmlformats.org/officeDocument/2006/relationships/image" Target="../media/image142.wmf"/><Relationship Id="rId24" Type="http://schemas.openxmlformats.org/officeDocument/2006/relationships/oleObject" Target="../embeddings/oleObject139.bin"/><Relationship Id="rId5" Type="http://schemas.openxmlformats.org/officeDocument/2006/relationships/image" Target="../media/image139.png"/><Relationship Id="rId15" Type="http://schemas.openxmlformats.org/officeDocument/2006/relationships/image" Target="../media/image147.wmf"/><Relationship Id="rId23" Type="http://schemas.openxmlformats.org/officeDocument/2006/relationships/image" Target="../media/image150.wmf"/><Relationship Id="rId10" Type="http://schemas.openxmlformats.org/officeDocument/2006/relationships/oleObject" Target="../embeddings/oleObject132.bin"/><Relationship Id="rId19" Type="http://schemas.openxmlformats.org/officeDocument/2006/relationships/image" Target="../media/image148.wmf"/><Relationship Id="rId4" Type="http://schemas.openxmlformats.org/officeDocument/2006/relationships/oleObject" Target="../embeddings/oleObject129.bin"/><Relationship Id="rId9" Type="http://schemas.openxmlformats.org/officeDocument/2006/relationships/image" Target="../media/image141.wmf"/><Relationship Id="rId14" Type="http://schemas.openxmlformats.org/officeDocument/2006/relationships/oleObject" Target="../embeddings/oleObject134.bin"/><Relationship Id="rId22" Type="http://schemas.openxmlformats.org/officeDocument/2006/relationships/oleObject" Target="../embeddings/oleObject138.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42.bin"/><Relationship Id="rId13" Type="http://schemas.openxmlformats.org/officeDocument/2006/relationships/image" Target="../media/image156.wmf"/><Relationship Id="rId18" Type="http://schemas.openxmlformats.org/officeDocument/2006/relationships/oleObject" Target="../embeddings/oleObject147.bin"/><Relationship Id="rId26" Type="http://schemas.openxmlformats.org/officeDocument/2006/relationships/oleObject" Target="../embeddings/oleObject151.bin"/><Relationship Id="rId3" Type="http://schemas.openxmlformats.org/officeDocument/2006/relationships/notesSlide" Target="../notesSlides/notesSlide84.xml"/><Relationship Id="rId21" Type="http://schemas.openxmlformats.org/officeDocument/2006/relationships/image" Target="../media/image160.wmf"/><Relationship Id="rId7" Type="http://schemas.openxmlformats.org/officeDocument/2006/relationships/image" Target="../media/image153.wmf"/><Relationship Id="rId12" Type="http://schemas.openxmlformats.org/officeDocument/2006/relationships/oleObject" Target="../embeddings/oleObject144.bin"/><Relationship Id="rId17" Type="http://schemas.openxmlformats.org/officeDocument/2006/relationships/image" Target="../media/image158.wmf"/><Relationship Id="rId25" Type="http://schemas.openxmlformats.org/officeDocument/2006/relationships/image" Target="../media/image162.wmf"/><Relationship Id="rId2" Type="http://schemas.openxmlformats.org/officeDocument/2006/relationships/slideLayout" Target="../slideLayouts/slideLayout29.xml"/><Relationship Id="rId16" Type="http://schemas.openxmlformats.org/officeDocument/2006/relationships/oleObject" Target="../embeddings/oleObject146.bin"/><Relationship Id="rId20" Type="http://schemas.openxmlformats.org/officeDocument/2006/relationships/oleObject" Target="../embeddings/oleObject148.bin"/><Relationship Id="rId29" Type="http://schemas.openxmlformats.org/officeDocument/2006/relationships/image" Target="../media/image163.wmf"/><Relationship Id="rId1" Type="http://schemas.openxmlformats.org/officeDocument/2006/relationships/vmlDrawing" Target="../drawings/vmlDrawing48.vml"/><Relationship Id="rId6" Type="http://schemas.openxmlformats.org/officeDocument/2006/relationships/oleObject" Target="../embeddings/oleObject141.bin"/><Relationship Id="rId11" Type="http://schemas.openxmlformats.org/officeDocument/2006/relationships/image" Target="../media/image155.wmf"/><Relationship Id="rId24" Type="http://schemas.openxmlformats.org/officeDocument/2006/relationships/oleObject" Target="../embeddings/oleObject150.bin"/><Relationship Id="rId5" Type="http://schemas.openxmlformats.org/officeDocument/2006/relationships/image" Target="../media/image152.wmf"/><Relationship Id="rId15" Type="http://schemas.openxmlformats.org/officeDocument/2006/relationships/image" Target="../media/image157.wmf"/><Relationship Id="rId23" Type="http://schemas.openxmlformats.org/officeDocument/2006/relationships/image" Target="../media/image161.wmf"/><Relationship Id="rId28" Type="http://schemas.openxmlformats.org/officeDocument/2006/relationships/oleObject" Target="../embeddings/oleObject152.bin"/><Relationship Id="rId10" Type="http://schemas.openxmlformats.org/officeDocument/2006/relationships/oleObject" Target="../embeddings/oleObject143.bin"/><Relationship Id="rId19" Type="http://schemas.openxmlformats.org/officeDocument/2006/relationships/image" Target="../media/image159.wmf"/><Relationship Id="rId4" Type="http://schemas.openxmlformats.org/officeDocument/2006/relationships/oleObject" Target="../embeddings/oleObject140.bin"/><Relationship Id="rId9" Type="http://schemas.openxmlformats.org/officeDocument/2006/relationships/image" Target="../media/image154.wmf"/><Relationship Id="rId14" Type="http://schemas.openxmlformats.org/officeDocument/2006/relationships/oleObject" Target="../embeddings/oleObject145.bin"/><Relationship Id="rId22" Type="http://schemas.openxmlformats.org/officeDocument/2006/relationships/oleObject" Target="../embeddings/oleObject149.bin"/><Relationship Id="rId27" Type="http://schemas.openxmlformats.org/officeDocument/2006/relationships/image" Target="../media/image151.w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oleObject" Target="../embeddings/oleObject157.bin"/><Relationship Id="rId3" Type="http://schemas.openxmlformats.org/officeDocument/2006/relationships/notesSlide" Target="../notesSlides/notesSlide85.xml"/><Relationship Id="rId7" Type="http://schemas.openxmlformats.org/officeDocument/2006/relationships/image" Target="../media/image165.wmf"/><Relationship Id="rId12" Type="http://schemas.openxmlformats.org/officeDocument/2006/relationships/image" Target="../media/image169.wmf"/><Relationship Id="rId2" Type="http://schemas.openxmlformats.org/officeDocument/2006/relationships/slideLayout" Target="../slideLayouts/slideLayout29.xml"/><Relationship Id="rId1" Type="http://schemas.openxmlformats.org/officeDocument/2006/relationships/vmlDrawing" Target="../drawings/vmlDrawing49.vml"/><Relationship Id="rId6" Type="http://schemas.openxmlformats.org/officeDocument/2006/relationships/oleObject" Target="../embeddings/oleObject154.bin"/><Relationship Id="rId11" Type="http://schemas.openxmlformats.org/officeDocument/2006/relationships/image" Target="../media/image167.wmf"/><Relationship Id="rId5" Type="http://schemas.openxmlformats.org/officeDocument/2006/relationships/image" Target="../media/image164.wmf"/><Relationship Id="rId10" Type="http://schemas.openxmlformats.org/officeDocument/2006/relationships/oleObject" Target="../embeddings/oleObject156.bin"/><Relationship Id="rId4" Type="http://schemas.openxmlformats.org/officeDocument/2006/relationships/oleObject" Target="../embeddings/oleObject153.bin"/><Relationship Id="rId9" Type="http://schemas.openxmlformats.org/officeDocument/2006/relationships/image" Target="../media/image166.wmf"/><Relationship Id="rId14" Type="http://schemas.openxmlformats.org/officeDocument/2006/relationships/image" Target="../media/image168.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notesSlide" Target="../notesSlides/notesSlide86.xml"/><Relationship Id="rId7" Type="http://schemas.openxmlformats.org/officeDocument/2006/relationships/image" Target="../media/image171.wmf"/><Relationship Id="rId2" Type="http://schemas.openxmlformats.org/officeDocument/2006/relationships/slideLayout" Target="../slideLayouts/slideLayout29.xml"/><Relationship Id="rId1" Type="http://schemas.openxmlformats.org/officeDocument/2006/relationships/vmlDrawing" Target="../drawings/vmlDrawing50.vml"/><Relationship Id="rId6" Type="http://schemas.openxmlformats.org/officeDocument/2006/relationships/oleObject" Target="../embeddings/oleObject159.bin"/><Relationship Id="rId11" Type="http://schemas.openxmlformats.org/officeDocument/2006/relationships/image" Target="../media/image173.wmf"/><Relationship Id="rId5" Type="http://schemas.openxmlformats.org/officeDocument/2006/relationships/image" Target="../media/image170.wmf"/><Relationship Id="rId10" Type="http://schemas.openxmlformats.org/officeDocument/2006/relationships/oleObject" Target="../embeddings/oleObject161.bin"/><Relationship Id="rId4" Type="http://schemas.openxmlformats.org/officeDocument/2006/relationships/oleObject" Target="../embeddings/oleObject158.bin"/><Relationship Id="rId9" Type="http://schemas.openxmlformats.org/officeDocument/2006/relationships/image" Target="../media/image172.w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9.xml"/><Relationship Id="rId1" Type="http://schemas.openxmlformats.org/officeDocument/2006/relationships/vmlDrawing" Target="../drawings/vmlDrawing51.vml"/><Relationship Id="rId5" Type="http://schemas.openxmlformats.org/officeDocument/2006/relationships/image" Target="../media/image174.wmf"/><Relationship Id="rId4" Type="http://schemas.openxmlformats.org/officeDocument/2006/relationships/oleObject" Target="../embeddings/oleObject162.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65.bin"/><Relationship Id="rId3" Type="http://schemas.openxmlformats.org/officeDocument/2006/relationships/notesSlide" Target="../notesSlides/notesSlide88.xml"/><Relationship Id="rId7" Type="http://schemas.openxmlformats.org/officeDocument/2006/relationships/image" Target="../media/image175.wmf"/><Relationship Id="rId2" Type="http://schemas.openxmlformats.org/officeDocument/2006/relationships/slideLayout" Target="../slideLayouts/slideLayout29.xml"/><Relationship Id="rId1" Type="http://schemas.openxmlformats.org/officeDocument/2006/relationships/vmlDrawing" Target="../drawings/vmlDrawing52.vml"/><Relationship Id="rId6" Type="http://schemas.openxmlformats.org/officeDocument/2006/relationships/oleObject" Target="../embeddings/oleObject164.bin"/><Relationship Id="rId11" Type="http://schemas.openxmlformats.org/officeDocument/2006/relationships/image" Target="../media/image170.wmf"/><Relationship Id="rId5" Type="http://schemas.openxmlformats.org/officeDocument/2006/relationships/image" Target="../media/image174.wmf"/><Relationship Id="rId10" Type="http://schemas.openxmlformats.org/officeDocument/2006/relationships/oleObject" Target="../embeddings/oleObject166.bin"/><Relationship Id="rId4" Type="http://schemas.openxmlformats.org/officeDocument/2006/relationships/oleObject" Target="../embeddings/oleObject163.bin"/><Relationship Id="rId9" Type="http://schemas.openxmlformats.org/officeDocument/2006/relationships/image" Target="../media/image176.wmf"/></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notesSlide" Target="../notesSlides/notesSlide89.xml"/><Relationship Id="rId7" Type="http://schemas.openxmlformats.org/officeDocument/2006/relationships/image" Target="../media/image178.wmf"/><Relationship Id="rId2" Type="http://schemas.openxmlformats.org/officeDocument/2006/relationships/slideLayout" Target="../slideLayouts/slideLayout29.xml"/><Relationship Id="rId1" Type="http://schemas.openxmlformats.org/officeDocument/2006/relationships/vmlDrawing" Target="../drawings/vmlDrawing53.vml"/><Relationship Id="rId6" Type="http://schemas.openxmlformats.org/officeDocument/2006/relationships/oleObject" Target="../embeddings/oleObject168.bin"/><Relationship Id="rId11" Type="http://schemas.openxmlformats.org/officeDocument/2006/relationships/image" Target="../media/image180.wmf"/><Relationship Id="rId5" Type="http://schemas.openxmlformats.org/officeDocument/2006/relationships/image" Target="../media/image177.wmf"/><Relationship Id="rId10" Type="http://schemas.openxmlformats.org/officeDocument/2006/relationships/oleObject" Target="../embeddings/oleObject170.bin"/><Relationship Id="rId4" Type="http://schemas.openxmlformats.org/officeDocument/2006/relationships/oleObject" Target="../embeddings/oleObject167.bin"/><Relationship Id="rId9" Type="http://schemas.openxmlformats.org/officeDocument/2006/relationships/image" Target="../media/image179.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9.xml"/><Relationship Id="rId7" Type="http://schemas.openxmlformats.org/officeDocument/2006/relationships/image" Target="../media/image10.wmf"/><Relationship Id="rId2" Type="http://schemas.openxmlformats.org/officeDocument/2006/relationships/slideLayout" Target="../slideLayouts/slideLayout29.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1.wmf"/></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notesSlide" Target="../notesSlides/notesSlide90.xml"/><Relationship Id="rId7" Type="http://schemas.openxmlformats.org/officeDocument/2006/relationships/image" Target="../media/image178.wmf"/><Relationship Id="rId2" Type="http://schemas.openxmlformats.org/officeDocument/2006/relationships/slideLayout" Target="../slideLayouts/slideLayout29.xml"/><Relationship Id="rId1" Type="http://schemas.openxmlformats.org/officeDocument/2006/relationships/vmlDrawing" Target="../drawings/vmlDrawing54.vml"/><Relationship Id="rId6" Type="http://schemas.openxmlformats.org/officeDocument/2006/relationships/oleObject" Target="../embeddings/oleObject168.bin"/><Relationship Id="rId11" Type="http://schemas.openxmlformats.org/officeDocument/2006/relationships/image" Target="../media/image180.wmf"/><Relationship Id="rId5" Type="http://schemas.openxmlformats.org/officeDocument/2006/relationships/image" Target="../media/image177.wmf"/><Relationship Id="rId10" Type="http://schemas.openxmlformats.org/officeDocument/2006/relationships/oleObject" Target="../embeddings/oleObject171.bin"/><Relationship Id="rId4" Type="http://schemas.openxmlformats.org/officeDocument/2006/relationships/oleObject" Target="../embeddings/oleObject167.bin"/><Relationship Id="rId9" Type="http://schemas.openxmlformats.org/officeDocument/2006/relationships/image" Target="../media/image179.w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74.bin"/><Relationship Id="rId3" Type="http://schemas.openxmlformats.org/officeDocument/2006/relationships/notesSlide" Target="../notesSlides/notesSlide91.xml"/><Relationship Id="rId7" Type="http://schemas.openxmlformats.org/officeDocument/2006/relationships/image" Target="../media/image182.wmf"/><Relationship Id="rId2" Type="http://schemas.openxmlformats.org/officeDocument/2006/relationships/slideLayout" Target="../slideLayouts/slideLayout29.xml"/><Relationship Id="rId1" Type="http://schemas.openxmlformats.org/officeDocument/2006/relationships/vmlDrawing" Target="../drawings/vmlDrawing55.vml"/><Relationship Id="rId6" Type="http://schemas.openxmlformats.org/officeDocument/2006/relationships/oleObject" Target="../embeddings/oleObject173.bin"/><Relationship Id="rId5" Type="http://schemas.openxmlformats.org/officeDocument/2006/relationships/image" Target="../media/image181.wmf"/><Relationship Id="rId4" Type="http://schemas.openxmlformats.org/officeDocument/2006/relationships/oleObject" Target="../embeddings/oleObject172.bin"/><Relationship Id="rId9" Type="http://schemas.openxmlformats.org/officeDocument/2006/relationships/image" Target="../media/image183.wm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image" Target="../media/image182.wmf"/><Relationship Id="rId2" Type="http://schemas.openxmlformats.org/officeDocument/2006/relationships/slideLayout" Target="../slideLayouts/slideLayout29.xml"/><Relationship Id="rId1" Type="http://schemas.openxmlformats.org/officeDocument/2006/relationships/vmlDrawing" Target="../drawings/vmlDrawing56.vml"/><Relationship Id="rId6" Type="http://schemas.openxmlformats.org/officeDocument/2006/relationships/oleObject" Target="../embeddings/oleObject176.bin"/><Relationship Id="rId5" Type="http://schemas.openxmlformats.org/officeDocument/2006/relationships/image" Target="../media/image184.wmf"/><Relationship Id="rId4" Type="http://schemas.openxmlformats.org/officeDocument/2006/relationships/oleObject" Target="../embeddings/oleObject175.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79.bin"/><Relationship Id="rId3" Type="http://schemas.openxmlformats.org/officeDocument/2006/relationships/notesSlide" Target="../notesSlides/notesSlide93.xml"/><Relationship Id="rId7" Type="http://schemas.openxmlformats.org/officeDocument/2006/relationships/image" Target="../media/image186.wmf"/><Relationship Id="rId2" Type="http://schemas.openxmlformats.org/officeDocument/2006/relationships/slideLayout" Target="../slideLayouts/slideLayout29.xml"/><Relationship Id="rId1" Type="http://schemas.openxmlformats.org/officeDocument/2006/relationships/vmlDrawing" Target="../drawings/vmlDrawing57.vml"/><Relationship Id="rId6" Type="http://schemas.openxmlformats.org/officeDocument/2006/relationships/oleObject" Target="../embeddings/oleObject178.bin"/><Relationship Id="rId5" Type="http://schemas.openxmlformats.org/officeDocument/2006/relationships/image" Target="../media/image185.wmf"/><Relationship Id="rId4" Type="http://schemas.openxmlformats.org/officeDocument/2006/relationships/oleObject" Target="../embeddings/oleObject177.bin"/><Relationship Id="rId9" Type="http://schemas.openxmlformats.org/officeDocument/2006/relationships/image" Target="../media/image187.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7" Type="http://schemas.openxmlformats.org/officeDocument/2006/relationships/image" Target="../media/image189.wmf"/><Relationship Id="rId2" Type="http://schemas.openxmlformats.org/officeDocument/2006/relationships/slideLayout" Target="../slideLayouts/slideLayout29.xml"/><Relationship Id="rId1" Type="http://schemas.openxmlformats.org/officeDocument/2006/relationships/vmlDrawing" Target="../drawings/vmlDrawing58.vml"/><Relationship Id="rId6" Type="http://schemas.openxmlformats.org/officeDocument/2006/relationships/oleObject" Target="../embeddings/oleObject181.bin"/><Relationship Id="rId5" Type="http://schemas.openxmlformats.org/officeDocument/2006/relationships/image" Target="../media/image188.wmf"/><Relationship Id="rId4" Type="http://schemas.openxmlformats.org/officeDocument/2006/relationships/oleObject" Target="../embeddings/oleObject180.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9.xml"/><Relationship Id="rId1" Type="http://schemas.openxmlformats.org/officeDocument/2006/relationships/vmlDrawing" Target="../drawings/vmlDrawing59.vml"/><Relationship Id="rId5" Type="http://schemas.openxmlformats.org/officeDocument/2006/relationships/image" Target="../media/image188.wmf"/><Relationship Id="rId4" Type="http://schemas.openxmlformats.org/officeDocument/2006/relationships/oleObject" Target="../embeddings/oleObject182.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85.bin"/><Relationship Id="rId13" Type="http://schemas.openxmlformats.org/officeDocument/2006/relationships/image" Target="../media/image183.wmf"/><Relationship Id="rId3" Type="http://schemas.openxmlformats.org/officeDocument/2006/relationships/notesSlide" Target="../notesSlides/notesSlide98.xml"/><Relationship Id="rId7" Type="http://schemas.openxmlformats.org/officeDocument/2006/relationships/image" Target="../media/image184.wmf"/><Relationship Id="rId12" Type="http://schemas.openxmlformats.org/officeDocument/2006/relationships/oleObject" Target="../embeddings/oleObject187.bin"/><Relationship Id="rId2" Type="http://schemas.openxmlformats.org/officeDocument/2006/relationships/slideLayout" Target="../slideLayouts/slideLayout29.xml"/><Relationship Id="rId1" Type="http://schemas.openxmlformats.org/officeDocument/2006/relationships/vmlDrawing" Target="../drawings/vmlDrawing60.vml"/><Relationship Id="rId6" Type="http://schemas.openxmlformats.org/officeDocument/2006/relationships/oleObject" Target="../embeddings/oleObject184.bin"/><Relationship Id="rId11" Type="http://schemas.openxmlformats.org/officeDocument/2006/relationships/image" Target="../media/image180.wmf"/><Relationship Id="rId5" Type="http://schemas.openxmlformats.org/officeDocument/2006/relationships/image" Target="../media/image190.wmf"/><Relationship Id="rId10" Type="http://schemas.openxmlformats.org/officeDocument/2006/relationships/oleObject" Target="../embeddings/oleObject186.bin"/><Relationship Id="rId4" Type="http://schemas.openxmlformats.org/officeDocument/2006/relationships/oleObject" Target="../embeddings/oleObject183.bin"/><Relationship Id="rId9" Type="http://schemas.openxmlformats.org/officeDocument/2006/relationships/image" Target="../media/image191.w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ctrTitle" idx="4294967295"/>
          </p:nvPr>
        </p:nvSpPr>
        <p:spPr bwMode="auto">
          <a:xfrm>
            <a:off x="1763688" y="1844824"/>
            <a:ext cx="6407150" cy="1143000"/>
          </a:xfrm>
          <a:prstGeom prst="rect">
            <a:avLst/>
          </a:prstGeom>
          <a:noFill/>
          <a:extLst/>
        </p:spPr>
        <p:txBody>
          <a:bodyPr anchor="ctr"/>
          <a:lstStyle/>
          <a:p>
            <a:pPr algn="l" defTabSz="914400">
              <a:buClrTx/>
              <a:buSzTx/>
              <a:buFontTx/>
              <a:defRPr/>
            </a:pPr>
            <a:r>
              <a:rPr lang="zh-CN" altLang="en-US" sz="48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第四章 固体的电特性</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8272" y="2741479"/>
            <a:ext cx="5269855" cy="3261263"/>
          </a:xfrm>
          <a:prstGeom prst="rect">
            <a:avLst/>
          </a:prstGeom>
        </p:spPr>
      </p:pic>
      <p:sp>
        <p:nvSpPr>
          <p:cNvPr id="15364" name="Rectangle 2"/>
          <p:cNvSpPr>
            <a:spLocks noGrp="1" noRot="1" noChangeArrowheads="1"/>
          </p:cNvSpPr>
          <p:nvPr>
            <p:ph type="title" idx="4294967295"/>
          </p:nvPr>
        </p:nvSpPr>
        <p:spPr bwMode="auto">
          <a:xfrm>
            <a:off x="3059832" y="44624"/>
            <a:ext cx="338455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电 子 的 波 包</a:t>
            </a:r>
          </a:p>
        </p:txBody>
      </p:sp>
      <p:sp>
        <p:nvSpPr>
          <p:cNvPr id="15365" name="Text Box 4"/>
          <p:cNvSpPr txBox="1">
            <a:spLocks noChangeArrowheads="1"/>
          </p:cNvSpPr>
          <p:nvPr/>
        </p:nvSpPr>
        <p:spPr bwMode="auto">
          <a:xfrm>
            <a:off x="3535362" y="6031213"/>
            <a:ext cx="496887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ea typeface="微软雅黑" panose="020B0503020204020204" charset="-122"/>
                <a:cs typeface="Times New Roman" panose="02020603050405020304" pitchFamily="18" charset="0"/>
              </a:rPr>
              <a:t>                         波包尺寸为</a:t>
            </a:r>
            <a:r>
              <a:rPr kumimoji="0" lang="en-US" altLang="zh-CN" sz="2400" b="1" i="0" u="none" strike="noStrike" kern="1200" cap="none" spc="0" normalizeH="0" baseline="0" noProof="0" dirty="0">
                <a:ln>
                  <a:noFill/>
                </a:ln>
                <a:solidFill>
                  <a:srgbClr val="C00000"/>
                </a:solidFill>
                <a:effectLst/>
                <a:uLnTx/>
                <a:uFillTx/>
                <a:ea typeface="微软雅黑" panose="020B0503020204020204" charset="-122"/>
                <a:cs typeface="Times New Roman" panose="02020603050405020304" pitchFamily="18" charset="0"/>
              </a:rPr>
              <a:t>2</a:t>
            </a:r>
            <a:r>
              <a:rPr kumimoji="0" lang="en-US" altLang="zh-CN" sz="2400" b="1" i="0" u="none" strike="noStrike" kern="1200" cap="none" spc="0" normalizeH="0" baseline="0" noProof="0" dirty="0">
                <a:ln>
                  <a:noFill/>
                </a:ln>
                <a:solidFill>
                  <a:srgbClr val="C00000"/>
                </a:solidFill>
                <a:effectLst/>
                <a:uLnTx/>
                <a:uFillTx/>
                <a:ea typeface="微软雅黑" panose="020B0503020204020204"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baseline="0" noProof="0" dirty="0">
                <a:ln>
                  <a:noFill/>
                </a:ln>
                <a:solidFill>
                  <a:srgbClr val="C00000"/>
                </a:solidFill>
                <a:effectLst/>
                <a:uLnTx/>
                <a:uFillTx/>
                <a:ea typeface="微软雅黑" panose="020B0503020204020204" charset="-122"/>
                <a:cs typeface="Times New Roman" panose="02020603050405020304" pitchFamily="18" charset="0"/>
                <a:sym typeface="Symbol" panose="05050102010706020507" pitchFamily="18" charset="2"/>
              </a:rPr>
              <a:t>k</a:t>
            </a:r>
            <a:endParaRPr kumimoji="0" lang="en-US" altLang="en-US" sz="2400" b="1" i="1" u="none" strike="noStrike" kern="1200" cap="none" spc="0" normalizeH="0" baseline="0" noProof="0" dirty="0">
              <a:ln>
                <a:noFill/>
              </a:ln>
              <a:solidFill>
                <a:srgbClr val="C00000"/>
              </a:solidFill>
              <a:effectLst/>
              <a:uLnTx/>
              <a:uFillTx/>
              <a:ea typeface="微软雅黑" panose="020B0503020204020204" charset="-122"/>
              <a:cs typeface="Times New Roman" panose="02020603050405020304" pitchFamily="18" charset="0"/>
              <a:sym typeface="Symbol" panose="05050102010706020507" pitchFamily="18" charset="2"/>
            </a:endParaRPr>
          </a:p>
        </p:txBody>
      </p:sp>
      <p:sp>
        <p:nvSpPr>
          <p:cNvPr id="15366" name="Rectangle 3"/>
          <p:cNvSpPr>
            <a:spLocks noRot="1" noChangeArrowheads="1"/>
          </p:cNvSpPr>
          <p:nvPr/>
        </p:nvSpPr>
        <p:spPr bwMode="auto">
          <a:xfrm>
            <a:off x="443765" y="1317427"/>
            <a:ext cx="8229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defRPr/>
            </a:pPr>
            <a:r>
              <a:rPr kumimoji="0" lang="zh-CN" altLang="en-US" sz="2400" b="1"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rPr>
              <a:t>条件：</a:t>
            </a:r>
            <a:r>
              <a:rPr kumimoji="0" lang="zh-CN" altLang="en-US" sz="2400" b="1"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rPr>
              <a:t>k </a:t>
            </a:r>
            <a:r>
              <a:rPr kumimoji="0" lang="zh-CN" altLang="en-US" sz="2400" b="1"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rPr>
              <a:t>必须很小</a:t>
            </a:r>
          </a:p>
          <a:p>
            <a:pPr marL="742950" marR="0" lvl="1" indent="-285750" algn="l"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Char char="l"/>
              <a:defRPr/>
            </a:pPr>
            <a:endParaRPr kumimoji="0" lang="zh-CN" altLang="en-US" sz="2400" b="1"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endParaRPr>
          </a:p>
          <a:p>
            <a:pPr marL="742950" marR="0" lvl="1" indent="-285750" algn="l"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Char char="l"/>
              <a:defRPr/>
            </a:pPr>
            <a:endParaRPr kumimoji="0" lang="zh-CN" altLang="en-US" sz="2400" b="1"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endParaRPr>
          </a:p>
        </p:txBody>
      </p:sp>
      <p:graphicFrame>
        <p:nvGraphicFramePr>
          <p:cNvPr id="15367" name="Object 5"/>
          <p:cNvGraphicFramePr>
            <a:graphicFrameLocks noChangeAspect="1"/>
          </p:cNvGraphicFramePr>
          <p:nvPr>
            <p:extLst>
              <p:ext uri="{D42A27DB-BD31-4B8C-83A1-F6EECF244321}">
                <p14:modId xmlns:p14="http://schemas.microsoft.com/office/powerpoint/2010/main" val="2449554234"/>
              </p:ext>
            </p:extLst>
          </p:nvPr>
        </p:nvGraphicFramePr>
        <p:xfrm>
          <a:off x="4217988" y="1176338"/>
          <a:ext cx="3127375" cy="906462"/>
        </p:xfrm>
        <a:graphic>
          <a:graphicData uri="http://schemas.openxmlformats.org/presentationml/2006/ole">
            <mc:AlternateContent xmlns:mc="http://schemas.openxmlformats.org/markup-compatibility/2006">
              <mc:Choice xmlns:v="urn:schemas-microsoft-com:vml" Requires="v">
                <p:oleObj spid="_x0000_s183404" name="公式" r:id="rId5" imgW="2197100" imgH="571500" progId="Equation.3">
                  <p:embed/>
                </p:oleObj>
              </mc:Choice>
              <mc:Fallback>
                <p:oleObj name="公式" r:id="rId5" imgW="2197100" imgH="5715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7988" y="1176338"/>
                        <a:ext cx="3127375" cy="906462"/>
                      </a:xfrm>
                      <a:prstGeom prst="rect">
                        <a:avLst/>
                      </a:prstGeom>
                      <a:noFill/>
                      <a:ln>
                        <a:noFill/>
                      </a:ln>
                      <a:effectLst/>
                    </p:spPr>
                  </p:pic>
                </p:oleObj>
              </mc:Fallback>
            </mc:AlternateContent>
          </a:graphicData>
        </a:graphic>
      </p:graphicFrame>
      <p:sp>
        <p:nvSpPr>
          <p:cNvPr id="15368" name="Text Box 178"/>
          <p:cNvSpPr txBox="1">
            <a:spLocks noChangeArrowheads="1"/>
          </p:cNvSpPr>
          <p:nvPr/>
        </p:nvSpPr>
        <p:spPr bwMode="auto">
          <a:xfrm>
            <a:off x="132994" y="2339416"/>
            <a:ext cx="8568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rPr>
              <a:t>波包尺度 </a:t>
            </a:r>
            <a:r>
              <a:rPr kumimoji="0" lang="en-US" altLang="zh-CN" sz="2400" b="0"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rPr>
              <a:t>2</a:t>
            </a:r>
            <a:r>
              <a:rPr kumimoji="0" lang="en-US" altLang="zh-CN" sz="2400" b="0"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rPr>
              <a:t>/</a:t>
            </a:r>
            <a:r>
              <a:rPr kumimoji="0" lang="en-US" altLang="zh-CN" sz="2400" b="0" i="1"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rPr>
              <a:t>k</a:t>
            </a:r>
            <a:r>
              <a:rPr kumimoji="0" lang="en-US" altLang="zh-CN" sz="2400" b="1" i="1"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rPr>
              <a:t> </a:t>
            </a:r>
            <a:r>
              <a:rPr kumimoji="0" lang="zh-CN" altLang="en-US" sz="2400" b="1"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sym typeface="Symbol" panose="05050102010706020507" pitchFamily="18" charset="2"/>
              </a:rPr>
              <a:t>远远大于原胞时，电子可以视为准经典粒子</a:t>
            </a:r>
            <a:endParaRPr kumimoji="0" lang="zh-CN" altLang="en-US" sz="2400" b="1" i="0"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endParaRPr>
          </a:p>
        </p:txBody>
      </p:sp>
      <p:sp>
        <p:nvSpPr>
          <p:cNvPr id="3" name="矩形 2"/>
          <p:cNvSpPr/>
          <p:nvPr/>
        </p:nvSpPr>
        <p:spPr>
          <a:xfrm>
            <a:off x="539552" y="3058152"/>
            <a:ext cx="4896544" cy="2462213"/>
          </a:xfrm>
          <a:prstGeom prst="rect">
            <a:avLst/>
          </a:prstGeom>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zh-CN" sz="2400" b="1" i="0" u="none" strike="noStrike" kern="100" cap="none" spc="0" normalizeH="0" baseline="0" noProof="0" dirty="0">
                <a:ln>
                  <a:noFill/>
                </a:ln>
                <a:solidFill>
                  <a:srgbClr val="663300"/>
                </a:solidFill>
                <a:effectLst/>
                <a:uLnTx/>
                <a:uFillTx/>
                <a:ea typeface="微软雅黑" panose="020B0503020204020204" charset="-122"/>
                <a:cs typeface="Times New Roman" panose="02020603050405020304" pitchFamily="18" charset="0"/>
              </a:rPr>
              <a:t>波包尺度表示的不是电子的体积，而是电子的空间位置范围</a:t>
            </a:r>
            <a:endParaRPr kumimoji="0" lang="en-US" altLang="zh-CN" sz="2400" b="1" i="0" u="none" strike="noStrike" kern="100" cap="none" spc="0" normalizeH="0" baseline="0" noProof="0" dirty="0">
              <a:ln>
                <a:noFill/>
              </a:ln>
              <a:solidFill>
                <a:srgbClr val="663300"/>
              </a:solidFill>
              <a:effectLst/>
              <a:uLnTx/>
              <a:uFillTx/>
              <a:ea typeface="微软雅黑" panose="020B0503020204020204" charset="-122"/>
              <a:cs typeface="Times New Roman" panose="02020603050405020304" pitchFamily="18" charset="0"/>
            </a:endParaRPr>
          </a:p>
          <a:p>
            <a:pPr marL="0" marR="0" lvl="0" indent="0" algn="l" defTabSz="914400" rtl="0" eaLnBrk="1" fontAlgn="base" latinLnBrk="0" hangingPunct="1">
              <a:lnSpc>
                <a:spcPct val="120000"/>
              </a:lnSpc>
              <a:spcBef>
                <a:spcPts val="1200"/>
              </a:spcBef>
              <a:spcAft>
                <a:spcPct val="0"/>
              </a:spcAft>
              <a:buClrTx/>
              <a:buSzTx/>
              <a:buFontTx/>
              <a:buNone/>
              <a:defRPr/>
            </a:pPr>
            <a:r>
              <a:rPr kumimoji="0" lang="zh-CN" altLang="zh-CN" sz="2400" b="1" i="0" u="none" strike="noStrike" kern="100" cap="none" spc="0" normalizeH="0" baseline="0" noProof="0" dirty="0">
                <a:ln>
                  <a:noFill/>
                </a:ln>
                <a:solidFill>
                  <a:srgbClr val="663300"/>
                </a:solidFill>
                <a:effectLst/>
                <a:uLnTx/>
                <a:uFillTx/>
                <a:ea typeface="微软雅黑" panose="020B0503020204020204" charset="-122"/>
                <a:cs typeface="Times New Roman" panose="02020603050405020304" pitchFamily="18" charset="0"/>
              </a:rPr>
              <a:t>这里对电子空间位置范围没有限定，是为了保证对</a:t>
            </a:r>
            <a:r>
              <a:rPr kumimoji="0" lang="en-US" altLang="zh-CN" sz="2400" b="1" i="1" u="none" strike="noStrike" kern="100" cap="none" spc="0" normalizeH="0" baseline="0" noProof="0" dirty="0">
                <a:ln>
                  <a:noFill/>
                </a:ln>
                <a:solidFill>
                  <a:srgbClr val="663300"/>
                </a:solidFill>
                <a:effectLst/>
                <a:uLnTx/>
                <a:uFillTx/>
                <a:ea typeface="微软雅黑" panose="020B0503020204020204" charset="-122"/>
                <a:cs typeface="Times New Roman" panose="02020603050405020304" pitchFamily="18" charset="0"/>
              </a:rPr>
              <a:t>k</a:t>
            </a:r>
            <a:r>
              <a:rPr kumimoji="0" lang="zh-CN" altLang="zh-CN" sz="2400" b="1" i="0" u="none" strike="noStrike" kern="100" cap="none" spc="0" normalizeH="0" baseline="0" noProof="0" dirty="0">
                <a:ln>
                  <a:noFill/>
                </a:ln>
                <a:solidFill>
                  <a:srgbClr val="663300"/>
                </a:solidFill>
                <a:effectLst/>
                <a:uLnTx/>
                <a:uFillTx/>
                <a:ea typeface="微软雅黑" panose="020B0503020204020204" charset="-122"/>
                <a:cs typeface="Times New Roman" panose="02020603050405020304" pitchFamily="18" charset="0"/>
              </a:rPr>
              <a:t>取值范围的限定，以获得稳定的波包</a:t>
            </a:r>
            <a:endParaRPr kumimoji="0" lang="zh-CN" altLang="en-US" sz="2400" b="1" i="0" u="none" strike="noStrike" kern="1200" cap="none" spc="0" normalizeH="0" baseline="0" noProof="0" dirty="0">
              <a:ln>
                <a:noFill/>
              </a:ln>
              <a:solidFill>
                <a:srgbClr val="663300"/>
              </a:solidFill>
              <a:effectLst/>
              <a:uLnTx/>
              <a:uFillTx/>
              <a:ea typeface="微软雅黑" panose="020B0503020204020204" charset="-122"/>
              <a:cs typeface="Times New Roman" panose="02020603050405020304" pitchFamily="18" charset="0"/>
            </a:endParaRPr>
          </a:p>
        </p:txBody>
      </p:sp>
      <p:sp>
        <p:nvSpPr>
          <p:cNvPr id="4" name="页脚占位符 3"/>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5" name="灯片编号占位符 4"/>
          <p:cNvSpPr>
            <a:spLocks noGrp="1"/>
          </p:cNvSpPr>
          <p:nvPr>
            <p:ph type="sldNum" sz="quarter" idx="12"/>
          </p:nvPr>
        </p:nvSpPr>
        <p:spPr/>
        <p:txBody>
          <a:bodyPr/>
          <a:lstStyle/>
          <a:p>
            <a:fld id="{BD8223D9-D9DA-4C0B-9616-36644EEDABA8}" type="slidenum">
              <a:rPr lang="zh-CN" altLang="en-US" smtClean="0"/>
              <a:pPr/>
              <a:t>10</a:t>
            </a:fld>
            <a:endParaRPr lang="zh-CN" altLang="en-US" dirty="0"/>
          </a:p>
        </p:txBody>
      </p:sp>
      <p:sp>
        <p:nvSpPr>
          <p:cNvPr id="12" name="Rectangle 37"/>
          <p:cNvSpPr>
            <a:spLocks noChangeArrowheads="1"/>
          </p:cNvSpPr>
          <p:nvPr/>
        </p:nvSpPr>
        <p:spPr bwMode="auto">
          <a:xfrm flipV="1">
            <a:off x="115947" y="87641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Rot="1" noChangeArrowheads="1"/>
          </p:cNvSpPr>
          <p:nvPr>
            <p:ph type="title" idx="4294967295"/>
          </p:nvPr>
        </p:nvSpPr>
        <p:spPr bwMode="auto">
          <a:xfrm>
            <a:off x="2843808" y="106363"/>
            <a:ext cx="4546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半导体中的杂质</a:t>
            </a:r>
          </a:p>
        </p:txBody>
      </p:sp>
      <p:sp>
        <p:nvSpPr>
          <p:cNvPr id="37892" name="Rectangle 4"/>
          <p:cNvSpPr>
            <a:spLocks noChangeArrowheads="1"/>
          </p:cNvSpPr>
          <p:nvPr/>
        </p:nvSpPr>
        <p:spPr bwMode="auto">
          <a:xfrm>
            <a:off x="891968" y="1102966"/>
            <a:ext cx="7921625"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半导体材料中的杂质使严格的周期性势场受到破坏，从而有可能产生能量在带隙中的局域化电子态，称为杂质能级</a:t>
            </a:r>
          </a:p>
        </p:txBody>
      </p:sp>
      <p:pic>
        <p:nvPicPr>
          <p:cNvPr id="378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131" y="2053625"/>
            <a:ext cx="5473700" cy="399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6"/>
          <p:cNvSpPr>
            <a:spLocks noChangeArrowheads="1"/>
          </p:cNvSpPr>
          <p:nvPr/>
        </p:nvSpPr>
        <p:spPr bwMode="auto">
          <a:xfrm>
            <a:off x="1740693" y="5779487"/>
            <a:ext cx="5616575" cy="4572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在</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Si</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或</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Ge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中加入少量五价的</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P</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As</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或</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Sb</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ext Box 5"/>
          <p:cNvSpPr txBox="1">
            <a:spLocks noChangeArrowheads="1"/>
          </p:cNvSpPr>
          <p:nvPr/>
        </p:nvSpPr>
        <p:spPr bwMode="auto">
          <a:xfrm>
            <a:off x="830261" y="2118113"/>
            <a:ext cx="798333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实际半导体中除去与能带对应的共有化状态以外，还存在一定数目的束缚状态。它们由杂质或缺陷（空位、间隙原子、位错引起的），即电子可以为适当的杂质或缺陷所束缚，束缚电子有确定的能级，这种杂质能级处在带隙之中</a:t>
            </a:r>
          </a:p>
        </p:txBody>
      </p:sp>
      <p:sp>
        <p:nvSpPr>
          <p:cNvPr id="31750" name="Text Box 6"/>
          <p:cNvSpPr txBox="1">
            <a:spLocks noChangeArrowheads="1"/>
          </p:cNvSpPr>
          <p:nvPr/>
        </p:nvSpPr>
        <p:spPr bwMode="auto">
          <a:xfrm>
            <a:off x="969857" y="4221088"/>
            <a:ext cx="7704138"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（能量处在能带中的电子态，不需要能量就可以</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转入共有化状态，因此，不可能是稳定的束缚态）</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9" name="Rectangle 2"/>
          <p:cNvSpPr txBox="1">
            <a:spLocks noRot="1" noChangeArrowheads="1"/>
          </p:cNvSpPr>
          <p:nvPr/>
        </p:nvSpPr>
        <p:spPr bwMode="auto">
          <a:xfrm>
            <a:off x="2843808" y="106363"/>
            <a:ext cx="454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半导体中的杂质</a:t>
            </a:r>
            <a:endPar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endParaRPr>
          </a:p>
        </p:txBody>
      </p:sp>
      <p:sp>
        <p:nvSpPr>
          <p:cNvPr id="10"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1" name="Rectangle 4"/>
          <p:cNvSpPr>
            <a:spLocks noChangeArrowheads="1"/>
          </p:cNvSpPr>
          <p:nvPr/>
        </p:nvSpPr>
        <p:spPr bwMode="auto">
          <a:xfrm>
            <a:off x="891968" y="1102966"/>
            <a:ext cx="7921625"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半导体材料中的杂质使严格的周期性势场受到破坏，从而有可能产生能量在带隙中的局域化电子态，称为杂质能级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slide(fromBottom)">
                                      <p:cBhvr>
                                        <p:cTn id="7"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Rot="1" noChangeArrowheads="1"/>
          </p:cNvSpPr>
          <p:nvPr>
            <p:ph type="body" idx="4294967295"/>
          </p:nvPr>
        </p:nvSpPr>
        <p:spPr bwMode="auto">
          <a:xfrm>
            <a:off x="1259632" y="1340768"/>
            <a:ext cx="7178625" cy="3974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solidFill>
                  <a:srgbClr val="663300"/>
                </a:solidFill>
                <a:latin typeface="Times New Roman" panose="02020603050405020304" pitchFamily="18" charset="0"/>
                <a:ea typeface="微软雅黑" panose="020B0503020204020204" charset="-122"/>
              </a:rPr>
              <a:t>能带</a:t>
            </a:r>
          </a:p>
          <a:p>
            <a:pPr lvl="1" eaLnBrk="1" hangingPunct="1"/>
            <a:r>
              <a:rPr lang="zh-CN" altLang="en-US" sz="2400" b="1" dirty="0">
                <a:solidFill>
                  <a:srgbClr val="000000"/>
                </a:solidFill>
                <a:latin typeface="Times New Roman" panose="02020603050405020304" pitchFamily="18" charset="0"/>
                <a:ea typeface="微软雅黑" panose="020B0503020204020204" charset="-122"/>
              </a:rPr>
              <a:t>电子处于共有化状态</a:t>
            </a:r>
          </a:p>
          <a:p>
            <a:pPr lvl="1" eaLnBrk="1" hangingPunct="1"/>
            <a:r>
              <a:rPr lang="zh-CN" altLang="en-US" sz="2400" b="1" dirty="0">
                <a:solidFill>
                  <a:srgbClr val="000000"/>
                </a:solidFill>
                <a:latin typeface="Times New Roman" panose="02020603050405020304" pitchFamily="18" charset="0"/>
                <a:ea typeface="微软雅黑" panose="020B0503020204020204" charset="-122"/>
              </a:rPr>
              <a:t>电子不具有稳定的束缚态</a:t>
            </a:r>
          </a:p>
          <a:p>
            <a:pPr eaLnBrk="1" hangingPunct="1">
              <a:spcBef>
                <a:spcPts val="1200"/>
              </a:spcBef>
            </a:pPr>
            <a:r>
              <a:rPr lang="zh-CN" altLang="en-US" sz="2600" b="1" dirty="0">
                <a:solidFill>
                  <a:srgbClr val="663300"/>
                </a:solidFill>
                <a:latin typeface="Times New Roman" panose="02020603050405020304" pitchFamily="18" charset="0"/>
                <a:ea typeface="微软雅黑" panose="020B0503020204020204" charset="-122"/>
              </a:rPr>
              <a:t>束缚态</a:t>
            </a:r>
          </a:p>
          <a:p>
            <a:pPr lvl="1" eaLnBrk="1" hangingPunct="1"/>
            <a:r>
              <a:rPr lang="zh-CN" altLang="en-US" sz="2400" b="1" dirty="0">
                <a:solidFill>
                  <a:srgbClr val="000000"/>
                </a:solidFill>
                <a:latin typeface="Times New Roman" panose="02020603050405020304" pitchFamily="18" charset="0"/>
                <a:ea typeface="微软雅黑" panose="020B0503020204020204" charset="-122"/>
              </a:rPr>
              <a:t>由杂质或缺陷引起的</a:t>
            </a:r>
          </a:p>
          <a:p>
            <a:pPr lvl="1" eaLnBrk="1" hangingPunct="1"/>
            <a:r>
              <a:rPr lang="zh-CN" altLang="en-US" sz="2400" b="1" dirty="0">
                <a:solidFill>
                  <a:srgbClr val="000000"/>
                </a:solidFill>
                <a:latin typeface="Times New Roman" panose="02020603050405020304" pitchFamily="18" charset="0"/>
                <a:ea typeface="微软雅黑" panose="020B0503020204020204" charset="-122"/>
              </a:rPr>
              <a:t>电子被束缚，具有确定的能级</a:t>
            </a:r>
          </a:p>
          <a:p>
            <a:pPr lvl="1" eaLnBrk="1" hangingPunct="1"/>
            <a:r>
              <a:rPr lang="zh-CN" altLang="en-US" sz="2400" b="1" dirty="0">
                <a:solidFill>
                  <a:srgbClr val="000000"/>
                </a:solidFill>
                <a:latin typeface="Times New Roman" panose="02020603050405020304" pitchFamily="18" charset="0"/>
                <a:ea typeface="微软雅黑" panose="020B0503020204020204" charset="-122"/>
              </a:rPr>
              <a:t>能级处于带隙之中</a:t>
            </a:r>
          </a:p>
          <a:p>
            <a:pPr eaLnBrk="1" hangingPunct="1">
              <a:spcBef>
                <a:spcPts val="1200"/>
              </a:spcBef>
            </a:pPr>
            <a:r>
              <a:rPr lang="zh-CN" altLang="en-US" sz="2600" b="1" dirty="0">
                <a:solidFill>
                  <a:srgbClr val="663300"/>
                </a:solidFill>
                <a:latin typeface="Times New Roman" panose="02020603050405020304" pitchFamily="18" charset="0"/>
                <a:ea typeface="微软雅黑" panose="020B0503020204020204" charset="-122"/>
              </a:rPr>
              <a:t>杂质能级对于半导体的性质有非常重要作用</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txBox="1">
            <a:spLocks noRot="1" noChangeArrowheads="1"/>
          </p:cNvSpPr>
          <p:nvPr/>
        </p:nvSpPr>
        <p:spPr bwMode="auto">
          <a:xfrm>
            <a:off x="2843808" y="106363"/>
            <a:ext cx="454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半导体中的杂质</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Rot="1" noChangeArrowheads="1"/>
          </p:cNvSpPr>
          <p:nvPr>
            <p:ph type="title" idx="4294967295"/>
          </p:nvPr>
        </p:nvSpPr>
        <p:spPr bwMode="auto">
          <a:xfrm>
            <a:off x="3347864" y="145257"/>
            <a:ext cx="2962275" cy="793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施 主 杂 质</a:t>
            </a:r>
          </a:p>
        </p:txBody>
      </p:sp>
      <p:sp>
        <p:nvSpPr>
          <p:cNvPr id="40964" name="Rectangle 3"/>
          <p:cNvSpPr>
            <a:spLocks noGrp="1" noRot="1" noChangeArrowheads="1"/>
          </p:cNvSpPr>
          <p:nvPr>
            <p:ph type="body" sz="half" idx="4294967295"/>
          </p:nvPr>
        </p:nvSpPr>
        <p:spPr bwMode="auto">
          <a:xfrm>
            <a:off x="761289" y="962820"/>
            <a:ext cx="7920038" cy="1511300"/>
          </a:xfrm>
          <a:prstGeom prst="rect">
            <a:avLst/>
          </a:prstGeom>
          <a:noFill/>
          <a:extLst/>
        </p:spPr>
        <p:txBody>
          <a:bodyPr/>
          <a:lstStyle/>
          <a:p>
            <a:pPr eaLnBrk="1" hangingPunct="1"/>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施主 </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杂质在能隙中提供带有电子的能级</a:t>
            </a:r>
          </a:p>
          <a:p>
            <a:pPr marL="457200" lvl="1" indent="0" eaLnBrk="1" hangingPunct="1">
              <a:buNone/>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               电子由施主能级激发到导带远比价带激发容易</a:t>
            </a:r>
          </a:p>
          <a:p>
            <a:pPr eaLnBrk="1" hangingPunct="1"/>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409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28961"/>
            <a:ext cx="40417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5"/>
          <p:cNvSpPr txBox="1">
            <a:spLocks noChangeArrowheads="1"/>
          </p:cNvSpPr>
          <p:nvPr/>
        </p:nvSpPr>
        <p:spPr bwMode="auto">
          <a:xfrm>
            <a:off x="1403350" y="1844824"/>
            <a:ext cx="251936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施主杂质</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a:t>
            </a:r>
          </a:p>
        </p:txBody>
      </p:sp>
      <p:grpSp>
        <p:nvGrpSpPr>
          <p:cNvPr id="33799" name="Group 7"/>
          <p:cNvGrpSpPr/>
          <p:nvPr/>
        </p:nvGrpSpPr>
        <p:grpSpPr bwMode="auto">
          <a:xfrm>
            <a:off x="4581525" y="1890861"/>
            <a:ext cx="4451350" cy="3698875"/>
            <a:chOff x="2886" y="1207"/>
            <a:chExt cx="2804" cy="2330"/>
          </a:xfrm>
        </p:grpSpPr>
        <p:sp>
          <p:nvSpPr>
            <p:cNvPr id="40973" name="Line 8"/>
            <p:cNvSpPr>
              <a:spLocks noChangeShapeType="1"/>
            </p:cNvSpPr>
            <p:nvPr/>
          </p:nvSpPr>
          <p:spPr bwMode="auto">
            <a:xfrm flipV="1">
              <a:off x="3117" y="1207"/>
              <a:ext cx="0" cy="1907"/>
            </a:xfrm>
            <a:prstGeom prst="line">
              <a:avLst/>
            </a:prstGeom>
            <a:noFill/>
            <a:ln w="1905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0974" name="Rectangle 9"/>
            <p:cNvSpPr>
              <a:spLocks noChangeArrowheads="1"/>
            </p:cNvSpPr>
            <p:nvPr/>
          </p:nvSpPr>
          <p:spPr bwMode="auto">
            <a:xfrm>
              <a:off x="3117" y="2791"/>
              <a:ext cx="1927" cy="336"/>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75" name="Rectangle 10"/>
            <p:cNvSpPr>
              <a:spLocks noChangeArrowheads="1"/>
            </p:cNvSpPr>
            <p:nvPr/>
          </p:nvSpPr>
          <p:spPr bwMode="auto">
            <a:xfrm>
              <a:off x="3117" y="1495"/>
              <a:ext cx="1927" cy="432"/>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76" name="Line 11"/>
            <p:cNvSpPr>
              <a:spLocks noChangeShapeType="1"/>
            </p:cNvSpPr>
            <p:nvPr/>
          </p:nvSpPr>
          <p:spPr bwMode="auto">
            <a:xfrm>
              <a:off x="3117" y="2107"/>
              <a:ext cx="1927" cy="0"/>
            </a:xfrm>
            <a:prstGeom prst="line">
              <a:avLst/>
            </a:prstGeom>
            <a:noFill/>
            <a:ln w="222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0977" name="Oval 12"/>
            <p:cNvSpPr>
              <a:spLocks noChangeArrowheads="1"/>
            </p:cNvSpPr>
            <p:nvPr/>
          </p:nvSpPr>
          <p:spPr bwMode="auto">
            <a:xfrm>
              <a:off x="3165" y="208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78" name="Oval 13"/>
            <p:cNvSpPr>
              <a:spLocks noChangeArrowheads="1"/>
            </p:cNvSpPr>
            <p:nvPr/>
          </p:nvSpPr>
          <p:spPr bwMode="auto">
            <a:xfrm>
              <a:off x="3357" y="2086"/>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79" name="Oval 14"/>
            <p:cNvSpPr>
              <a:spLocks noChangeArrowheads="1"/>
            </p:cNvSpPr>
            <p:nvPr/>
          </p:nvSpPr>
          <p:spPr bwMode="auto">
            <a:xfrm>
              <a:off x="3558" y="208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80" name="Oval 15"/>
            <p:cNvSpPr>
              <a:spLocks noChangeArrowheads="1"/>
            </p:cNvSpPr>
            <p:nvPr/>
          </p:nvSpPr>
          <p:spPr bwMode="auto">
            <a:xfrm>
              <a:off x="3762" y="208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81" name="Line 16"/>
            <p:cNvSpPr>
              <a:spLocks noChangeShapeType="1"/>
            </p:cNvSpPr>
            <p:nvPr/>
          </p:nvSpPr>
          <p:spPr bwMode="auto">
            <a:xfrm>
              <a:off x="4086" y="1255"/>
              <a:ext cx="0" cy="204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0982" name="Text Box 17"/>
            <p:cNvSpPr txBox="1">
              <a:spLocks noChangeArrowheads="1"/>
            </p:cNvSpPr>
            <p:nvPr/>
          </p:nvSpPr>
          <p:spPr bwMode="auto">
            <a:xfrm>
              <a:off x="3357" y="1207"/>
              <a:ext cx="5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 = 0</a:t>
              </a:r>
            </a:p>
          </p:txBody>
        </p:sp>
        <p:sp>
          <p:nvSpPr>
            <p:cNvPr id="40983" name="Text Box 18"/>
            <p:cNvSpPr txBox="1">
              <a:spLocks noChangeArrowheads="1"/>
            </p:cNvSpPr>
            <p:nvPr/>
          </p:nvSpPr>
          <p:spPr bwMode="auto">
            <a:xfrm>
              <a:off x="4317" y="1207"/>
              <a:ext cx="6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 &gt; 0</a:t>
              </a:r>
            </a:p>
          </p:txBody>
        </p:sp>
        <p:sp>
          <p:nvSpPr>
            <p:cNvPr id="40984" name="Oval 19"/>
            <p:cNvSpPr>
              <a:spLocks noChangeArrowheads="1"/>
            </p:cNvSpPr>
            <p:nvPr/>
          </p:nvSpPr>
          <p:spPr bwMode="auto">
            <a:xfrm>
              <a:off x="3963" y="208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85" name="Oval 20"/>
            <p:cNvSpPr>
              <a:spLocks noChangeArrowheads="1"/>
            </p:cNvSpPr>
            <p:nvPr/>
          </p:nvSpPr>
          <p:spPr bwMode="auto">
            <a:xfrm>
              <a:off x="4152" y="2080"/>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86" name="Oval 21"/>
            <p:cNvSpPr>
              <a:spLocks noChangeArrowheads="1"/>
            </p:cNvSpPr>
            <p:nvPr/>
          </p:nvSpPr>
          <p:spPr bwMode="auto">
            <a:xfrm>
              <a:off x="4356" y="208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87" name="Oval 22"/>
            <p:cNvSpPr>
              <a:spLocks noChangeArrowheads="1"/>
            </p:cNvSpPr>
            <p:nvPr/>
          </p:nvSpPr>
          <p:spPr bwMode="auto">
            <a:xfrm>
              <a:off x="4548" y="2080"/>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88" name="Oval 23"/>
            <p:cNvSpPr>
              <a:spLocks noChangeArrowheads="1"/>
            </p:cNvSpPr>
            <p:nvPr/>
          </p:nvSpPr>
          <p:spPr bwMode="auto">
            <a:xfrm>
              <a:off x="4770" y="2080"/>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89" name="Oval 24"/>
            <p:cNvSpPr>
              <a:spLocks noChangeArrowheads="1"/>
            </p:cNvSpPr>
            <p:nvPr/>
          </p:nvSpPr>
          <p:spPr bwMode="auto">
            <a:xfrm>
              <a:off x="4950" y="2083"/>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0" name="Line 25"/>
            <p:cNvSpPr>
              <a:spLocks noChangeShapeType="1"/>
            </p:cNvSpPr>
            <p:nvPr/>
          </p:nvSpPr>
          <p:spPr bwMode="auto">
            <a:xfrm rot="-5400000">
              <a:off x="4493" y="1994"/>
              <a:ext cx="145" cy="0"/>
            </a:xfrm>
            <a:prstGeom prst="line">
              <a:avLst/>
            </a:prstGeom>
            <a:noFill/>
            <a:ln w="2222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0991" name="Line 26"/>
            <p:cNvSpPr>
              <a:spLocks noChangeShapeType="1"/>
            </p:cNvSpPr>
            <p:nvPr/>
          </p:nvSpPr>
          <p:spPr bwMode="auto">
            <a:xfrm rot="-5400000">
              <a:off x="4724" y="2000"/>
              <a:ext cx="145" cy="0"/>
            </a:xfrm>
            <a:prstGeom prst="line">
              <a:avLst/>
            </a:prstGeom>
            <a:noFill/>
            <a:ln w="2222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0992" name="Line 27"/>
            <p:cNvSpPr>
              <a:spLocks noChangeShapeType="1"/>
            </p:cNvSpPr>
            <p:nvPr/>
          </p:nvSpPr>
          <p:spPr bwMode="auto">
            <a:xfrm rot="-5400000">
              <a:off x="4100" y="2000"/>
              <a:ext cx="145" cy="0"/>
            </a:xfrm>
            <a:prstGeom prst="line">
              <a:avLst/>
            </a:prstGeom>
            <a:noFill/>
            <a:ln w="2222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0993" name="Text Box 28"/>
            <p:cNvSpPr txBox="1">
              <a:spLocks noChangeArrowheads="1"/>
            </p:cNvSpPr>
            <p:nvPr/>
          </p:nvSpPr>
          <p:spPr bwMode="auto">
            <a:xfrm>
              <a:off x="5028" y="1591"/>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导带</a:t>
              </a:r>
            </a:p>
          </p:txBody>
        </p:sp>
        <p:sp>
          <p:nvSpPr>
            <p:cNvPr id="40994" name="Text Box 29"/>
            <p:cNvSpPr txBox="1">
              <a:spLocks noChangeArrowheads="1"/>
            </p:cNvSpPr>
            <p:nvPr/>
          </p:nvSpPr>
          <p:spPr bwMode="auto">
            <a:xfrm>
              <a:off x="4967" y="2829"/>
              <a:ext cx="7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价带</a:t>
              </a:r>
            </a:p>
          </p:txBody>
        </p:sp>
        <p:sp>
          <p:nvSpPr>
            <p:cNvPr id="40995" name="Oval 30"/>
            <p:cNvSpPr>
              <a:spLocks noChangeArrowheads="1"/>
            </p:cNvSpPr>
            <p:nvPr/>
          </p:nvSpPr>
          <p:spPr bwMode="auto">
            <a:xfrm>
              <a:off x="4788" y="187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6" name="Oval 31"/>
            <p:cNvSpPr>
              <a:spLocks noChangeArrowheads="1"/>
            </p:cNvSpPr>
            <p:nvPr/>
          </p:nvSpPr>
          <p:spPr bwMode="auto">
            <a:xfrm>
              <a:off x="4557" y="187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7" name="Oval 32"/>
            <p:cNvSpPr>
              <a:spLocks noChangeArrowheads="1"/>
            </p:cNvSpPr>
            <p:nvPr/>
          </p:nvSpPr>
          <p:spPr bwMode="auto">
            <a:xfrm>
              <a:off x="4164" y="187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8" name="Text Box 33"/>
            <p:cNvSpPr txBox="1">
              <a:spLocks noChangeArrowheads="1"/>
            </p:cNvSpPr>
            <p:nvPr/>
          </p:nvSpPr>
          <p:spPr bwMode="auto">
            <a:xfrm>
              <a:off x="3560" y="3249"/>
              <a:ext cx="11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型半导体</a:t>
              </a:r>
            </a:p>
          </p:txBody>
        </p:sp>
        <p:sp>
          <p:nvSpPr>
            <p:cNvPr id="40999" name="Text Box 34"/>
            <p:cNvSpPr txBox="1">
              <a:spLocks noChangeArrowheads="1"/>
            </p:cNvSpPr>
            <p:nvPr/>
          </p:nvSpPr>
          <p:spPr bwMode="auto">
            <a:xfrm>
              <a:off x="2886" y="1207"/>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41000" name="Text Box 35"/>
            <p:cNvSpPr txBox="1">
              <a:spLocks noChangeArrowheads="1"/>
            </p:cNvSpPr>
            <p:nvPr/>
          </p:nvSpPr>
          <p:spPr bwMode="auto">
            <a:xfrm>
              <a:off x="5057" y="1933"/>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施主</a:t>
              </a:r>
            </a:p>
          </p:txBody>
        </p:sp>
      </p:grpSp>
      <p:sp>
        <p:nvSpPr>
          <p:cNvPr id="33828" name="Text Box 36"/>
          <p:cNvSpPr txBox="1">
            <a:spLocks noChangeArrowheads="1"/>
          </p:cNvSpPr>
          <p:nvPr/>
        </p:nvSpPr>
        <p:spPr bwMode="auto">
          <a:xfrm>
            <a:off x="900113" y="5589240"/>
            <a:ext cx="7056437" cy="830997"/>
          </a:xfrm>
          <a:prstGeom prst="rect">
            <a:avLst/>
          </a:prstGeom>
          <a:solidFill>
            <a:srgbClr val="FFFF99"/>
          </a:solidFill>
          <a:ln w="9525">
            <a:solidFill>
              <a:srgbClr val="FF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主要含施主杂质</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导电几乎完全依靠施主热激发到导带的电子</a:t>
            </a:r>
          </a:p>
        </p:txBody>
      </p:sp>
      <p:sp>
        <p:nvSpPr>
          <p:cNvPr id="40969" name="Rectangle 37"/>
          <p:cNvSpPr>
            <a:spLocks noChangeArrowheads="1"/>
          </p:cNvSpPr>
          <p:nvPr/>
        </p:nvSpPr>
        <p:spPr bwMode="auto">
          <a:xfrm>
            <a:off x="198438" y="4389638"/>
            <a:ext cx="5024438" cy="1107996"/>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在</a:t>
            </a:r>
            <a:r>
              <a:rPr kumimoji="1"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Si</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或</a:t>
            </a:r>
            <a:r>
              <a:rPr kumimoji="1"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Ge</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中加入少量五价的</a:t>
            </a:r>
            <a:r>
              <a:rPr kumimoji="1"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As</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或</a:t>
            </a:r>
            <a:r>
              <a:rPr kumimoji="1"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Sb</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，或在</a:t>
            </a:r>
            <a:r>
              <a:rPr kumimoji="1" lang="en-US" altLang="zh-CN" sz="2200" b="1"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GaAs</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中用</a:t>
            </a:r>
            <a:r>
              <a:rPr kumimoji="1"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Ⅵ</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族元素（</a:t>
            </a:r>
            <a:r>
              <a:rPr kumimoji="1"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S</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Se</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200" b="1"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Te</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）替代</a:t>
            </a:r>
            <a:r>
              <a:rPr kumimoji="1"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As</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就形成</a:t>
            </a:r>
            <a:r>
              <a:rPr kumimoji="1" lang="en-US" altLang="zh-CN" sz="22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型半导体</a:t>
            </a:r>
          </a:p>
        </p:txBody>
      </p:sp>
      <p:grpSp>
        <p:nvGrpSpPr>
          <p:cNvPr id="33830" name="Group 38"/>
          <p:cNvGrpSpPr/>
          <p:nvPr/>
        </p:nvGrpSpPr>
        <p:grpSpPr bwMode="auto">
          <a:xfrm>
            <a:off x="5127625" y="3140224"/>
            <a:ext cx="1460500" cy="755650"/>
            <a:chOff x="3230" y="2069"/>
            <a:chExt cx="920" cy="476"/>
          </a:xfrm>
        </p:grpSpPr>
        <p:sp>
          <p:nvSpPr>
            <p:cNvPr id="40971" name="Text Box 39"/>
            <p:cNvSpPr txBox="1">
              <a:spLocks noChangeArrowheads="1"/>
            </p:cNvSpPr>
            <p:nvPr/>
          </p:nvSpPr>
          <p:spPr bwMode="auto">
            <a:xfrm>
              <a:off x="3230" y="2251"/>
              <a:ext cx="920" cy="294"/>
            </a:xfrm>
            <a:prstGeom prst="rect">
              <a:avLst/>
            </a:prstGeom>
            <a:noFill/>
            <a:ln w="9525">
              <a:solidFill>
                <a:srgbClr val="FF33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束缚能</a:t>
              </a:r>
              <a:r>
                <a:rPr kumimoji="0" lang="en-US" altLang="zh-CN" sz="2400" b="1" i="1"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i</a:t>
              </a:r>
            </a:p>
          </p:txBody>
        </p:sp>
        <p:sp>
          <p:nvSpPr>
            <p:cNvPr id="40972" name="Line 40"/>
            <p:cNvSpPr>
              <a:spLocks noChangeShapeType="1"/>
            </p:cNvSpPr>
            <p:nvPr/>
          </p:nvSpPr>
          <p:spPr bwMode="auto">
            <a:xfrm flipV="1">
              <a:off x="3787" y="2069"/>
              <a:ext cx="91" cy="182"/>
            </a:xfrm>
            <a:prstGeom prst="line">
              <a:avLst/>
            </a:prstGeom>
            <a:noFill/>
            <a:ln w="9525">
              <a:solidFill>
                <a:srgbClr val="FF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2" name="页脚占位符 1"/>
          <p:cNvSpPr>
            <a:spLocks noGrp="1"/>
          </p:cNvSpPr>
          <p:nvPr>
            <p:ph type="ftr" sz="quarter" idx="11"/>
          </p:nvPr>
        </p:nvSpPr>
        <p:spPr>
          <a:xfrm>
            <a:off x="2987824" y="6381328"/>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a:xfrm>
            <a:off x="6553200" y="6212036"/>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43"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dissolve">
                                      <p:cBhvr>
                                        <p:cTn id="7" dur="500"/>
                                        <p:tgtEl>
                                          <p:spTgt spid="3379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3830"/>
                                        </p:tgtEl>
                                        <p:attrNameLst>
                                          <p:attrName>style.visibility</p:attrName>
                                        </p:attrNameLst>
                                      </p:cBhvr>
                                      <p:to>
                                        <p:strVal val="visible"/>
                                      </p:to>
                                    </p:set>
                                    <p:animEffect transition="in" filter="slide(fromBottom)">
                                      <p:cBhvr>
                                        <p:cTn id="12" dur="500"/>
                                        <p:tgtEl>
                                          <p:spTgt spid="3383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3828"/>
                                        </p:tgtEl>
                                        <p:attrNameLst>
                                          <p:attrName>style.visibility</p:attrName>
                                        </p:attrNameLst>
                                      </p:cBhvr>
                                      <p:to>
                                        <p:strVal val="visible"/>
                                      </p:to>
                                    </p:set>
                                    <p:animEffect transition="in" filter="slide(fromBottom)">
                                      <p:cBhvr>
                                        <p:cTn id="17" dur="500"/>
                                        <p:tgtEl>
                                          <p:spTgt spid="33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2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Rot="1" noChangeArrowheads="1"/>
          </p:cNvSpPr>
          <p:nvPr>
            <p:ph type="title" idx="4294967295"/>
          </p:nvPr>
        </p:nvSpPr>
        <p:spPr bwMode="auto">
          <a:xfrm>
            <a:off x="2411760" y="115238"/>
            <a:ext cx="5689600" cy="7921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施主杂质能级的特点</a:t>
            </a:r>
          </a:p>
        </p:txBody>
      </p:sp>
      <p:sp>
        <p:nvSpPr>
          <p:cNvPr id="41988" name="Rectangle 3"/>
          <p:cNvSpPr>
            <a:spLocks noGrp="1" noRot="1" noChangeArrowheads="1"/>
          </p:cNvSpPr>
          <p:nvPr>
            <p:ph type="body" idx="4294967295"/>
          </p:nvPr>
        </p:nvSpPr>
        <p:spPr bwMode="auto">
          <a:xfrm>
            <a:off x="1635125" y="908050"/>
            <a:ext cx="7508875" cy="14398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400" b="1" dirty="0">
                <a:latin typeface="Times New Roman" panose="02020603050405020304" pitchFamily="18" charset="0"/>
                <a:ea typeface="微软雅黑" panose="020B0503020204020204" charset="-122"/>
              </a:rPr>
              <a:t>束缚能很小（百分之几电子伏特）</a:t>
            </a:r>
          </a:p>
          <a:p>
            <a:pPr lvl="1" eaLnBrk="1" hangingPunct="1">
              <a:lnSpc>
                <a:spcPct val="90000"/>
              </a:lnSpc>
            </a:pPr>
            <a:r>
              <a:rPr lang="zh-CN" altLang="en-US" sz="2400" b="1" dirty="0">
                <a:latin typeface="Times New Roman" panose="02020603050405020304" pitchFamily="18" charset="0"/>
                <a:ea typeface="微软雅黑" panose="020B0503020204020204" charset="-122"/>
              </a:rPr>
              <a:t>电子很容易摆脱施主束缚而跃到导带运动</a:t>
            </a:r>
          </a:p>
          <a:p>
            <a:pPr lvl="1" eaLnBrk="1" hangingPunct="1">
              <a:lnSpc>
                <a:spcPct val="90000"/>
              </a:lnSpc>
            </a:pPr>
            <a:r>
              <a:rPr lang="zh-CN" altLang="en-US" sz="2400" b="1" dirty="0">
                <a:latin typeface="Times New Roman" panose="02020603050405020304" pitchFamily="18" charset="0"/>
                <a:ea typeface="微软雅黑" panose="020B0503020204020204" charset="-122"/>
              </a:rPr>
              <a:t>所需的最小能量即是电离能的绝对值</a:t>
            </a:r>
          </a:p>
        </p:txBody>
      </p:sp>
      <p:grpSp>
        <p:nvGrpSpPr>
          <p:cNvPr id="41989" name="Group 5"/>
          <p:cNvGrpSpPr/>
          <p:nvPr/>
        </p:nvGrpSpPr>
        <p:grpSpPr bwMode="auto">
          <a:xfrm>
            <a:off x="1187450" y="2205038"/>
            <a:ext cx="3749675" cy="2624137"/>
            <a:chOff x="528" y="1431"/>
            <a:chExt cx="2362" cy="1653"/>
          </a:xfrm>
        </p:grpSpPr>
        <p:sp>
          <p:nvSpPr>
            <p:cNvPr id="41995" name="Line 6"/>
            <p:cNvSpPr>
              <a:spLocks noChangeShapeType="1"/>
            </p:cNvSpPr>
            <p:nvPr/>
          </p:nvSpPr>
          <p:spPr bwMode="auto">
            <a:xfrm>
              <a:off x="528" y="1680"/>
              <a:ext cx="1920" cy="0"/>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1996" name="Line 7"/>
            <p:cNvSpPr>
              <a:spLocks noChangeShapeType="1"/>
            </p:cNvSpPr>
            <p:nvPr/>
          </p:nvSpPr>
          <p:spPr bwMode="auto">
            <a:xfrm>
              <a:off x="528" y="2976"/>
              <a:ext cx="1920" cy="0"/>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1997" name="Line 8"/>
            <p:cNvSpPr>
              <a:spLocks noChangeShapeType="1"/>
            </p:cNvSpPr>
            <p:nvPr/>
          </p:nvSpPr>
          <p:spPr bwMode="auto">
            <a:xfrm>
              <a:off x="528" y="1872"/>
              <a:ext cx="1920" cy="0"/>
            </a:xfrm>
            <a:prstGeom prst="line">
              <a:avLst/>
            </a:prstGeom>
            <a:noFill/>
            <a:ln w="222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1998" name="Oval 9"/>
            <p:cNvSpPr>
              <a:spLocks noChangeArrowheads="1"/>
            </p:cNvSpPr>
            <p:nvPr/>
          </p:nvSpPr>
          <p:spPr bwMode="auto">
            <a:xfrm>
              <a:off x="576" y="1845"/>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1999" name="Oval 10"/>
            <p:cNvSpPr>
              <a:spLocks noChangeArrowheads="1"/>
            </p:cNvSpPr>
            <p:nvPr/>
          </p:nvSpPr>
          <p:spPr bwMode="auto">
            <a:xfrm>
              <a:off x="768" y="1842"/>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0" name="Oval 11"/>
            <p:cNvSpPr>
              <a:spLocks noChangeArrowheads="1"/>
            </p:cNvSpPr>
            <p:nvPr/>
          </p:nvSpPr>
          <p:spPr bwMode="auto">
            <a:xfrm>
              <a:off x="978" y="1845"/>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1" name="Oval 12"/>
            <p:cNvSpPr>
              <a:spLocks noChangeArrowheads="1"/>
            </p:cNvSpPr>
            <p:nvPr/>
          </p:nvSpPr>
          <p:spPr bwMode="auto">
            <a:xfrm>
              <a:off x="1173" y="1845"/>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2" name="Oval 13"/>
            <p:cNvSpPr>
              <a:spLocks noChangeArrowheads="1"/>
            </p:cNvSpPr>
            <p:nvPr/>
          </p:nvSpPr>
          <p:spPr bwMode="auto">
            <a:xfrm>
              <a:off x="1374" y="1845"/>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3" name="Oval 14"/>
            <p:cNvSpPr>
              <a:spLocks noChangeArrowheads="1"/>
            </p:cNvSpPr>
            <p:nvPr/>
          </p:nvSpPr>
          <p:spPr bwMode="auto">
            <a:xfrm>
              <a:off x="1575" y="1845"/>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4" name="Oval 15"/>
            <p:cNvSpPr>
              <a:spLocks noChangeArrowheads="1"/>
            </p:cNvSpPr>
            <p:nvPr/>
          </p:nvSpPr>
          <p:spPr bwMode="auto">
            <a:xfrm>
              <a:off x="1776" y="1845"/>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5" name="Oval 16"/>
            <p:cNvSpPr>
              <a:spLocks noChangeArrowheads="1"/>
            </p:cNvSpPr>
            <p:nvPr/>
          </p:nvSpPr>
          <p:spPr bwMode="auto">
            <a:xfrm>
              <a:off x="1980" y="1845"/>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6" name="Oval 17"/>
            <p:cNvSpPr>
              <a:spLocks noChangeArrowheads="1"/>
            </p:cNvSpPr>
            <p:nvPr/>
          </p:nvSpPr>
          <p:spPr bwMode="auto">
            <a:xfrm>
              <a:off x="2181" y="1842"/>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7" name="Oval 18"/>
            <p:cNvSpPr>
              <a:spLocks noChangeArrowheads="1"/>
            </p:cNvSpPr>
            <p:nvPr/>
          </p:nvSpPr>
          <p:spPr bwMode="auto">
            <a:xfrm>
              <a:off x="2290" y="1845"/>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8" name="Text Box 19"/>
            <p:cNvSpPr txBox="1">
              <a:spLocks noChangeArrowheads="1"/>
            </p:cNvSpPr>
            <p:nvPr/>
          </p:nvSpPr>
          <p:spPr bwMode="auto">
            <a:xfrm>
              <a:off x="2512" y="1554"/>
              <a:ext cx="3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0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09" name="Text Box 20"/>
            <p:cNvSpPr txBox="1">
              <a:spLocks noChangeArrowheads="1"/>
            </p:cNvSpPr>
            <p:nvPr/>
          </p:nvSpPr>
          <p:spPr bwMode="auto">
            <a:xfrm>
              <a:off x="2517" y="283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0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10" name="Text Box 21"/>
            <p:cNvSpPr txBox="1">
              <a:spLocks noChangeArrowheads="1"/>
            </p:cNvSpPr>
            <p:nvPr/>
          </p:nvSpPr>
          <p:spPr bwMode="auto">
            <a:xfrm>
              <a:off x="2410" y="1746"/>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施主</a:t>
              </a:r>
            </a:p>
          </p:txBody>
        </p:sp>
        <p:sp>
          <p:nvSpPr>
            <p:cNvPr id="42011" name="Oval 22"/>
            <p:cNvSpPr>
              <a:spLocks noChangeArrowheads="1"/>
            </p:cNvSpPr>
            <p:nvPr/>
          </p:nvSpPr>
          <p:spPr bwMode="auto">
            <a:xfrm>
              <a:off x="1872" y="1623"/>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12" name="Oval 23"/>
            <p:cNvSpPr>
              <a:spLocks noChangeArrowheads="1"/>
            </p:cNvSpPr>
            <p:nvPr/>
          </p:nvSpPr>
          <p:spPr bwMode="auto">
            <a:xfrm>
              <a:off x="1488" y="1623"/>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13" name="Oval 24"/>
            <p:cNvSpPr>
              <a:spLocks noChangeArrowheads="1"/>
            </p:cNvSpPr>
            <p:nvPr/>
          </p:nvSpPr>
          <p:spPr bwMode="auto">
            <a:xfrm>
              <a:off x="1083" y="1629"/>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14" name="Freeform 25"/>
            <p:cNvSpPr/>
            <p:nvPr/>
          </p:nvSpPr>
          <p:spPr bwMode="auto">
            <a:xfrm>
              <a:off x="1797" y="1431"/>
              <a:ext cx="96" cy="432"/>
            </a:xfrm>
            <a:custGeom>
              <a:avLst/>
              <a:gdLst>
                <a:gd name="T0" fmla="*/ 6 w 192"/>
                <a:gd name="T1" fmla="*/ 667 h 280"/>
                <a:gd name="T2" fmla="*/ 6 w 192"/>
                <a:gd name="T3" fmla="*/ 96 h 280"/>
                <a:gd name="T4" fmla="*/ 42 w 192"/>
                <a:gd name="T5" fmla="*/ 96 h 280"/>
                <a:gd name="T6" fmla="*/ 42 w 192"/>
                <a:gd name="T7" fmla="*/ 324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0">
                  <a:moveTo>
                    <a:pt x="24" y="280"/>
                  </a:moveTo>
                  <a:cubicBezTo>
                    <a:pt x="12" y="180"/>
                    <a:pt x="0" y="80"/>
                    <a:pt x="24" y="40"/>
                  </a:cubicBezTo>
                  <a:cubicBezTo>
                    <a:pt x="48" y="0"/>
                    <a:pt x="144" y="24"/>
                    <a:pt x="168" y="40"/>
                  </a:cubicBezTo>
                  <a:cubicBezTo>
                    <a:pt x="192" y="56"/>
                    <a:pt x="168" y="120"/>
                    <a:pt x="168" y="136"/>
                  </a:cubicBezTo>
                </a:path>
              </a:pathLst>
            </a:custGeom>
            <a:noFill/>
            <a:ln w="22225">
              <a:solidFill>
                <a:srgbClr val="FF0000"/>
              </a:solidFill>
              <a:rou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15" name="Freeform 26"/>
            <p:cNvSpPr/>
            <p:nvPr/>
          </p:nvSpPr>
          <p:spPr bwMode="auto">
            <a:xfrm>
              <a:off x="1404" y="1431"/>
              <a:ext cx="96" cy="432"/>
            </a:xfrm>
            <a:custGeom>
              <a:avLst/>
              <a:gdLst>
                <a:gd name="T0" fmla="*/ 6 w 192"/>
                <a:gd name="T1" fmla="*/ 667 h 280"/>
                <a:gd name="T2" fmla="*/ 6 w 192"/>
                <a:gd name="T3" fmla="*/ 96 h 280"/>
                <a:gd name="T4" fmla="*/ 42 w 192"/>
                <a:gd name="T5" fmla="*/ 96 h 280"/>
                <a:gd name="T6" fmla="*/ 42 w 192"/>
                <a:gd name="T7" fmla="*/ 324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0">
                  <a:moveTo>
                    <a:pt x="24" y="280"/>
                  </a:moveTo>
                  <a:cubicBezTo>
                    <a:pt x="12" y="180"/>
                    <a:pt x="0" y="80"/>
                    <a:pt x="24" y="40"/>
                  </a:cubicBezTo>
                  <a:cubicBezTo>
                    <a:pt x="48" y="0"/>
                    <a:pt x="144" y="24"/>
                    <a:pt x="168" y="40"/>
                  </a:cubicBezTo>
                  <a:cubicBezTo>
                    <a:pt x="192" y="56"/>
                    <a:pt x="168" y="120"/>
                    <a:pt x="168" y="136"/>
                  </a:cubicBezTo>
                </a:path>
              </a:pathLst>
            </a:custGeom>
            <a:noFill/>
            <a:ln w="22225">
              <a:solidFill>
                <a:srgbClr val="FF0000"/>
              </a:solidFill>
              <a:rou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016" name="Freeform 27"/>
            <p:cNvSpPr/>
            <p:nvPr/>
          </p:nvSpPr>
          <p:spPr bwMode="auto">
            <a:xfrm>
              <a:off x="996" y="1431"/>
              <a:ext cx="96" cy="432"/>
            </a:xfrm>
            <a:custGeom>
              <a:avLst/>
              <a:gdLst>
                <a:gd name="T0" fmla="*/ 6 w 192"/>
                <a:gd name="T1" fmla="*/ 667 h 280"/>
                <a:gd name="T2" fmla="*/ 6 w 192"/>
                <a:gd name="T3" fmla="*/ 96 h 280"/>
                <a:gd name="T4" fmla="*/ 42 w 192"/>
                <a:gd name="T5" fmla="*/ 96 h 280"/>
                <a:gd name="T6" fmla="*/ 42 w 192"/>
                <a:gd name="T7" fmla="*/ 324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0">
                  <a:moveTo>
                    <a:pt x="24" y="280"/>
                  </a:moveTo>
                  <a:cubicBezTo>
                    <a:pt x="12" y="180"/>
                    <a:pt x="0" y="80"/>
                    <a:pt x="24" y="40"/>
                  </a:cubicBezTo>
                  <a:cubicBezTo>
                    <a:pt x="48" y="0"/>
                    <a:pt x="144" y="24"/>
                    <a:pt x="168" y="40"/>
                  </a:cubicBezTo>
                  <a:cubicBezTo>
                    <a:pt x="192" y="56"/>
                    <a:pt x="168" y="120"/>
                    <a:pt x="168" y="136"/>
                  </a:cubicBezTo>
                </a:path>
              </a:pathLst>
            </a:custGeom>
            <a:noFill/>
            <a:ln w="22225">
              <a:solidFill>
                <a:srgbClr val="FF0000"/>
              </a:solidFill>
              <a:rou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41990" name="Text Box 28"/>
          <p:cNvSpPr txBox="1">
            <a:spLocks noChangeArrowheads="1"/>
          </p:cNvSpPr>
          <p:nvPr/>
        </p:nvSpPr>
        <p:spPr bwMode="auto">
          <a:xfrm>
            <a:off x="825988" y="4842305"/>
            <a:ext cx="7848600" cy="15525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这里所指的施主电离实际上是电子摆脱施主的束缚而跃迁到导带中运动，因此，施主能级应在导带底</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以下，其能量差就是施主的电离能</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i</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，即只要给施主电子以</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i</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大小的能量，就可以将它激发到导带中</a:t>
            </a:r>
          </a:p>
        </p:txBody>
      </p:sp>
      <p:grpSp>
        <p:nvGrpSpPr>
          <p:cNvPr id="41991" name="Group 29"/>
          <p:cNvGrpSpPr/>
          <p:nvPr/>
        </p:nvGrpSpPr>
        <p:grpSpPr bwMode="auto">
          <a:xfrm>
            <a:off x="1187450" y="2781300"/>
            <a:ext cx="1460500" cy="755650"/>
            <a:chOff x="3230" y="2069"/>
            <a:chExt cx="920" cy="476"/>
          </a:xfrm>
        </p:grpSpPr>
        <p:sp>
          <p:nvSpPr>
            <p:cNvPr id="41993" name="Text Box 30"/>
            <p:cNvSpPr txBox="1">
              <a:spLocks noChangeArrowheads="1"/>
            </p:cNvSpPr>
            <p:nvPr/>
          </p:nvSpPr>
          <p:spPr bwMode="auto">
            <a:xfrm>
              <a:off x="3230" y="2251"/>
              <a:ext cx="920" cy="294"/>
            </a:xfrm>
            <a:prstGeom prst="rect">
              <a:avLst/>
            </a:prstGeom>
            <a:noFill/>
            <a:ln w="9525">
              <a:solidFill>
                <a:srgbClr val="FF33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束缚能</a:t>
              </a:r>
              <a:r>
                <a:rPr kumimoji="0" lang="en-US" altLang="zh-CN" sz="2400" b="1" i="1"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i</a:t>
              </a:r>
            </a:p>
          </p:txBody>
        </p:sp>
        <p:sp>
          <p:nvSpPr>
            <p:cNvPr id="41994" name="Line 31"/>
            <p:cNvSpPr>
              <a:spLocks noChangeShapeType="1"/>
            </p:cNvSpPr>
            <p:nvPr/>
          </p:nvSpPr>
          <p:spPr bwMode="auto">
            <a:xfrm flipV="1">
              <a:off x="3787" y="2069"/>
              <a:ext cx="91" cy="182"/>
            </a:xfrm>
            <a:prstGeom prst="line">
              <a:avLst/>
            </a:prstGeom>
            <a:noFill/>
            <a:ln w="9525">
              <a:solidFill>
                <a:srgbClr val="FF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41992" name="Text Box 32"/>
          <p:cNvSpPr txBox="1">
            <a:spLocks noChangeArrowheads="1"/>
          </p:cNvSpPr>
          <p:nvPr/>
        </p:nvSpPr>
        <p:spPr bwMode="auto">
          <a:xfrm>
            <a:off x="4932363" y="3475038"/>
            <a:ext cx="35766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charset="-122"/>
                <a:cs typeface="Times New Roman" panose="02020603050405020304" pitchFamily="18" charset="0"/>
              </a:rPr>
              <a:t>束缚能亦称为电离能  </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35" name="Rectangle 37"/>
          <p:cNvSpPr>
            <a:spLocks noChangeArrowheads="1"/>
          </p:cNvSpPr>
          <p:nvPr/>
        </p:nvSpPr>
        <p:spPr bwMode="auto">
          <a:xfrm flipV="1">
            <a:off x="106363" y="79729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Rot="1" noChangeArrowheads="1"/>
          </p:cNvSpPr>
          <p:nvPr>
            <p:ph type="body" sz="half" idx="4294967295"/>
          </p:nvPr>
        </p:nvSpPr>
        <p:spPr bwMode="auto">
          <a:xfrm>
            <a:off x="781050" y="856952"/>
            <a:ext cx="8362950" cy="1079500"/>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受主 </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指杂质提供带隙中空的能级</a:t>
            </a:r>
          </a:p>
          <a:p>
            <a:pPr marL="457200" lvl="1" indent="0" eaLnBrk="1" hangingPunct="1">
              <a:buNone/>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                电子由价带激发到受主能级比激发到导带容易</a:t>
            </a:r>
          </a:p>
          <a:p>
            <a:pPr lvl="1" eaLnBrk="1" hangingPunct="1"/>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430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936452"/>
            <a:ext cx="4041775"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p:nvSpPr>
        <p:spPr bwMode="auto">
          <a:xfrm>
            <a:off x="1260475" y="2080915"/>
            <a:ext cx="251936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受主杂质</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p>
        </p:txBody>
      </p:sp>
      <p:grpSp>
        <p:nvGrpSpPr>
          <p:cNvPr id="35847" name="Group 7"/>
          <p:cNvGrpSpPr/>
          <p:nvPr/>
        </p:nvGrpSpPr>
        <p:grpSpPr bwMode="auto">
          <a:xfrm>
            <a:off x="4806950" y="1865015"/>
            <a:ext cx="4337050" cy="3733800"/>
            <a:chOff x="3028" y="1661"/>
            <a:chExt cx="2732" cy="2352"/>
          </a:xfrm>
        </p:grpSpPr>
        <p:sp>
          <p:nvSpPr>
            <p:cNvPr id="43021" name="Line 8"/>
            <p:cNvSpPr>
              <a:spLocks noChangeShapeType="1"/>
            </p:cNvSpPr>
            <p:nvPr/>
          </p:nvSpPr>
          <p:spPr bwMode="auto">
            <a:xfrm flipV="1">
              <a:off x="3268" y="1661"/>
              <a:ext cx="0" cy="1907"/>
            </a:xfrm>
            <a:prstGeom prst="line">
              <a:avLst/>
            </a:prstGeom>
            <a:noFill/>
            <a:ln w="1905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3022" name="Rectangle 9"/>
            <p:cNvSpPr>
              <a:spLocks noChangeArrowheads="1"/>
            </p:cNvSpPr>
            <p:nvPr/>
          </p:nvSpPr>
          <p:spPr bwMode="auto">
            <a:xfrm>
              <a:off x="3268" y="3245"/>
              <a:ext cx="1927" cy="336"/>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23" name="Rectangle 10"/>
            <p:cNvSpPr>
              <a:spLocks noChangeArrowheads="1"/>
            </p:cNvSpPr>
            <p:nvPr/>
          </p:nvSpPr>
          <p:spPr bwMode="auto">
            <a:xfrm>
              <a:off x="3268" y="1949"/>
              <a:ext cx="1927" cy="432"/>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24" name="Line 11"/>
            <p:cNvSpPr>
              <a:spLocks noChangeShapeType="1"/>
            </p:cNvSpPr>
            <p:nvPr/>
          </p:nvSpPr>
          <p:spPr bwMode="auto">
            <a:xfrm>
              <a:off x="3268" y="3077"/>
              <a:ext cx="1927" cy="0"/>
            </a:xfrm>
            <a:prstGeom prst="line">
              <a:avLst/>
            </a:prstGeom>
            <a:noFill/>
            <a:ln w="222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3025" name="Oval 12"/>
            <p:cNvSpPr>
              <a:spLocks noChangeArrowheads="1"/>
            </p:cNvSpPr>
            <p:nvPr/>
          </p:nvSpPr>
          <p:spPr bwMode="auto">
            <a:xfrm>
              <a:off x="3307" y="3050"/>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26" name="Oval 13"/>
            <p:cNvSpPr>
              <a:spLocks noChangeArrowheads="1"/>
            </p:cNvSpPr>
            <p:nvPr/>
          </p:nvSpPr>
          <p:spPr bwMode="auto">
            <a:xfrm>
              <a:off x="3508" y="3047"/>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27" name="Oval 14"/>
            <p:cNvSpPr>
              <a:spLocks noChangeArrowheads="1"/>
            </p:cNvSpPr>
            <p:nvPr/>
          </p:nvSpPr>
          <p:spPr bwMode="auto">
            <a:xfrm>
              <a:off x="3709" y="3050"/>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28" name="Oval 15"/>
            <p:cNvSpPr>
              <a:spLocks noChangeArrowheads="1"/>
            </p:cNvSpPr>
            <p:nvPr/>
          </p:nvSpPr>
          <p:spPr bwMode="auto">
            <a:xfrm>
              <a:off x="3913" y="3050"/>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29" name="Line 16"/>
            <p:cNvSpPr>
              <a:spLocks noChangeShapeType="1"/>
            </p:cNvSpPr>
            <p:nvPr/>
          </p:nvSpPr>
          <p:spPr bwMode="auto">
            <a:xfrm>
              <a:off x="4237" y="1709"/>
              <a:ext cx="0" cy="204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3030" name="Text Box 17"/>
            <p:cNvSpPr txBox="1">
              <a:spLocks noChangeArrowheads="1"/>
            </p:cNvSpPr>
            <p:nvPr/>
          </p:nvSpPr>
          <p:spPr bwMode="auto">
            <a:xfrm>
              <a:off x="3508" y="1661"/>
              <a:ext cx="6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 = 0</a:t>
              </a:r>
            </a:p>
          </p:txBody>
        </p:sp>
        <p:sp>
          <p:nvSpPr>
            <p:cNvPr id="43031" name="Text Box 18"/>
            <p:cNvSpPr txBox="1">
              <a:spLocks noChangeArrowheads="1"/>
            </p:cNvSpPr>
            <p:nvPr/>
          </p:nvSpPr>
          <p:spPr bwMode="auto">
            <a:xfrm>
              <a:off x="4468" y="1661"/>
              <a:ext cx="5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 &gt; 0</a:t>
              </a:r>
            </a:p>
          </p:txBody>
        </p:sp>
        <p:sp>
          <p:nvSpPr>
            <p:cNvPr id="43032" name="Oval 19"/>
            <p:cNvSpPr>
              <a:spLocks noChangeArrowheads="1"/>
            </p:cNvSpPr>
            <p:nvPr/>
          </p:nvSpPr>
          <p:spPr bwMode="auto">
            <a:xfrm>
              <a:off x="4114" y="3050"/>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33" name="Oval 20"/>
            <p:cNvSpPr>
              <a:spLocks noChangeArrowheads="1"/>
            </p:cNvSpPr>
            <p:nvPr/>
          </p:nvSpPr>
          <p:spPr bwMode="auto">
            <a:xfrm>
              <a:off x="4312" y="3050"/>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34" name="Oval 21"/>
            <p:cNvSpPr>
              <a:spLocks noChangeArrowheads="1"/>
            </p:cNvSpPr>
            <p:nvPr/>
          </p:nvSpPr>
          <p:spPr bwMode="auto">
            <a:xfrm>
              <a:off x="4507" y="305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35" name="Oval 22"/>
            <p:cNvSpPr>
              <a:spLocks noChangeArrowheads="1"/>
            </p:cNvSpPr>
            <p:nvPr/>
          </p:nvSpPr>
          <p:spPr bwMode="auto">
            <a:xfrm>
              <a:off x="4699" y="305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36" name="Oval 23"/>
            <p:cNvSpPr>
              <a:spLocks noChangeArrowheads="1"/>
            </p:cNvSpPr>
            <p:nvPr/>
          </p:nvSpPr>
          <p:spPr bwMode="auto">
            <a:xfrm>
              <a:off x="4921" y="3050"/>
              <a:ext cx="48" cy="4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37" name="Oval 24"/>
            <p:cNvSpPr>
              <a:spLocks noChangeArrowheads="1"/>
            </p:cNvSpPr>
            <p:nvPr/>
          </p:nvSpPr>
          <p:spPr bwMode="auto">
            <a:xfrm>
              <a:off x="5101" y="3044"/>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38" name="Line 25"/>
            <p:cNvSpPr>
              <a:spLocks noChangeShapeType="1"/>
            </p:cNvSpPr>
            <p:nvPr/>
          </p:nvSpPr>
          <p:spPr bwMode="auto">
            <a:xfrm rot="-5400000">
              <a:off x="4644" y="3173"/>
              <a:ext cx="145" cy="0"/>
            </a:xfrm>
            <a:prstGeom prst="line">
              <a:avLst/>
            </a:prstGeom>
            <a:noFill/>
            <a:ln w="2222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3039" name="Line 26"/>
            <p:cNvSpPr>
              <a:spLocks noChangeShapeType="1"/>
            </p:cNvSpPr>
            <p:nvPr/>
          </p:nvSpPr>
          <p:spPr bwMode="auto">
            <a:xfrm rot="-5400000">
              <a:off x="4875" y="3173"/>
              <a:ext cx="145" cy="0"/>
            </a:xfrm>
            <a:prstGeom prst="line">
              <a:avLst/>
            </a:prstGeom>
            <a:noFill/>
            <a:ln w="2222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3040" name="Line 27"/>
            <p:cNvSpPr>
              <a:spLocks noChangeShapeType="1"/>
            </p:cNvSpPr>
            <p:nvPr/>
          </p:nvSpPr>
          <p:spPr bwMode="auto">
            <a:xfrm rot="-5400000">
              <a:off x="4443" y="3173"/>
              <a:ext cx="145" cy="0"/>
            </a:xfrm>
            <a:prstGeom prst="line">
              <a:avLst/>
            </a:prstGeom>
            <a:noFill/>
            <a:ln w="2222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3041" name="Text Box 28"/>
            <p:cNvSpPr txBox="1">
              <a:spLocks noChangeArrowheads="1"/>
            </p:cNvSpPr>
            <p:nvPr/>
          </p:nvSpPr>
          <p:spPr bwMode="auto">
            <a:xfrm>
              <a:off x="5179" y="2045"/>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导带</a:t>
              </a:r>
            </a:p>
          </p:txBody>
        </p:sp>
        <p:sp>
          <p:nvSpPr>
            <p:cNvPr id="43042" name="Text Box 29"/>
            <p:cNvSpPr txBox="1">
              <a:spLocks noChangeArrowheads="1"/>
            </p:cNvSpPr>
            <p:nvPr/>
          </p:nvSpPr>
          <p:spPr bwMode="auto">
            <a:xfrm>
              <a:off x="5188" y="2917"/>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受主</a:t>
              </a:r>
            </a:p>
          </p:txBody>
        </p:sp>
        <p:sp>
          <p:nvSpPr>
            <p:cNvPr id="43043" name="Text Box 30"/>
            <p:cNvSpPr txBox="1">
              <a:spLocks noChangeArrowheads="1"/>
            </p:cNvSpPr>
            <p:nvPr/>
          </p:nvSpPr>
          <p:spPr bwMode="auto">
            <a:xfrm>
              <a:off x="5188" y="3283"/>
              <a:ext cx="5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价带</a:t>
              </a:r>
            </a:p>
          </p:txBody>
        </p:sp>
        <p:sp>
          <p:nvSpPr>
            <p:cNvPr id="43044" name="Oval 31"/>
            <p:cNvSpPr>
              <a:spLocks noChangeArrowheads="1"/>
            </p:cNvSpPr>
            <p:nvPr/>
          </p:nvSpPr>
          <p:spPr bwMode="auto">
            <a:xfrm>
              <a:off x="4507" y="3245"/>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45" name="Oval 32"/>
            <p:cNvSpPr>
              <a:spLocks noChangeArrowheads="1"/>
            </p:cNvSpPr>
            <p:nvPr/>
          </p:nvSpPr>
          <p:spPr bwMode="auto">
            <a:xfrm>
              <a:off x="4708" y="3245"/>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46" name="Oval 33"/>
            <p:cNvSpPr>
              <a:spLocks noChangeArrowheads="1"/>
            </p:cNvSpPr>
            <p:nvPr/>
          </p:nvSpPr>
          <p:spPr bwMode="auto">
            <a:xfrm>
              <a:off x="4939" y="3245"/>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47" name="Text Box 34"/>
            <p:cNvSpPr txBox="1">
              <a:spLocks noChangeArrowheads="1"/>
            </p:cNvSpPr>
            <p:nvPr/>
          </p:nvSpPr>
          <p:spPr bwMode="auto">
            <a:xfrm>
              <a:off x="3889" y="3725"/>
              <a:ext cx="10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型半导体</a:t>
              </a:r>
            </a:p>
          </p:txBody>
        </p:sp>
        <p:sp>
          <p:nvSpPr>
            <p:cNvPr id="43048" name="Text Box 35"/>
            <p:cNvSpPr txBox="1">
              <a:spLocks noChangeArrowheads="1"/>
            </p:cNvSpPr>
            <p:nvPr/>
          </p:nvSpPr>
          <p:spPr bwMode="auto">
            <a:xfrm>
              <a:off x="3028" y="1661"/>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grpSp>
      <p:sp>
        <p:nvSpPr>
          <p:cNvPr id="43016" name="Rectangle 36"/>
          <p:cNvSpPr>
            <a:spLocks noChangeArrowheads="1"/>
          </p:cNvSpPr>
          <p:nvPr/>
        </p:nvSpPr>
        <p:spPr bwMode="auto">
          <a:xfrm>
            <a:off x="107379" y="4600277"/>
            <a:ext cx="4392613" cy="15525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若在</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Si</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或</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Ge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中掺入少量三价的</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Al</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In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等，或在</a:t>
            </a:r>
            <a:r>
              <a:rPr kumimoji="1"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GaAs</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中用</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Ⅱ</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族元素（</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Zn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Mg</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）替代</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Ga</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则形成</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型半导体。</a:t>
            </a:r>
          </a:p>
        </p:txBody>
      </p:sp>
      <p:sp>
        <p:nvSpPr>
          <p:cNvPr id="35877" name="Text Box 37"/>
          <p:cNvSpPr txBox="1">
            <a:spLocks noChangeArrowheads="1"/>
          </p:cNvSpPr>
          <p:nvPr/>
        </p:nvSpPr>
        <p:spPr bwMode="auto">
          <a:xfrm>
            <a:off x="1403350" y="5752802"/>
            <a:ext cx="6985000" cy="83099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主要含受主杂质，主要依赖空穴导电</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（价带许多电子激发到受主能级，留下很多空穴）</a:t>
            </a:r>
          </a:p>
        </p:txBody>
      </p:sp>
      <p:grpSp>
        <p:nvGrpSpPr>
          <p:cNvPr id="35878" name="Group 38"/>
          <p:cNvGrpSpPr/>
          <p:nvPr/>
        </p:nvGrpSpPr>
        <p:grpSpPr bwMode="auto">
          <a:xfrm>
            <a:off x="4792663" y="3233440"/>
            <a:ext cx="1460500" cy="1008062"/>
            <a:chOff x="2835" y="2659"/>
            <a:chExt cx="920" cy="635"/>
          </a:xfrm>
        </p:grpSpPr>
        <p:sp>
          <p:nvSpPr>
            <p:cNvPr id="43019" name="Text Box 39"/>
            <p:cNvSpPr txBox="1">
              <a:spLocks noChangeArrowheads="1"/>
            </p:cNvSpPr>
            <p:nvPr/>
          </p:nvSpPr>
          <p:spPr bwMode="auto">
            <a:xfrm>
              <a:off x="2835" y="2659"/>
              <a:ext cx="920" cy="294"/>
            </a:xfrm>
            <a:prstGeom prst="rect">
              <a:avLst/>
            </a:prstGeom>
            <a:solidFill>
              <a:schemeClr val="bg1"/>
            </a:solidFill>
            <a:ln w="9525">
              <a:solidFill>
                <a:srgbClr val="FF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束缚能</a:t>
              </a:r>
              <a:r>
                <a:rPr kumimoji="0" lang="en-US" altLang="zh-CN" sz="2400" b="1" i="1" u="none" strike="noStrike" kern="1200" cap="none" spc="0" normalizeH="0" baseline="0" noProof="0" dirty="0" err="1">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dirty="0" err="1">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i</a:t>
              </a:r>
              <a:endParaRPr kumimoji="0" lang="en-US" altLang="zh-CN" sz="2400" b="1" i="1" u="none" strike="noStrike" kern="1200" cap="none" spc="0" normalizeH="0" baseline="-2500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3020" name="Line 40"/>
            <p:cNvSpPr>
              <a:spLocks noChangeShapeType="1"/>
            </p:cNvSpPr>
            <p:nvPr/>
          </p:nvSpPr>
          <p:spPr bwMode="auto">
            <a:xfrm flipH="1" flipV="1">
              <a:off x="3198" y="2966"/>
              <a:ext cx="136" cy="328"/>
            </a:xfrm>
            <a:prstGeom prst="line">
              <a:avLst/>
            </a:prstGeom>
            <a:noFill/>
            <a:ln w="9525">
              <a:solidFill>
                <a:srgbClr val="FF33CC"/>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2" name="页脚占位符 1"/>
          <p:cNvSpPr>
            <a:spLocks noGrp="1"/>
          </p:cNvSpPr>
          <p:nvPr>
            <p:ph type="ftr" sz="quarter" idx="11"/>
          </p:nvPr>
        </p:nvSpPr>
        <p:spPr>
          <a:xfrm>
            <a:off x="3124200" y="6520259"/>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a:xfrm>
            <a:off x="6553200" y="6232227"/>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zh-CN" altLang="en-US" sz="1200" b="1" i="0" u="none" strike="noStrike" kern="1200" cap="none" spc="0" normalizeH="0" baseline="0" noProof="0" dirty="0">
              <a:ln>
                <a:noFill/>
              </a:ln>
              <a:solidFill>
                <a:srgbClr val="898989"/>
              </a:solidFill>
              <a:effectLst/>
              <a:uLnTx/>
              <a:uFillTx/>
              <a:latin typeface="Arial" panose="020B0604020202020204" pitchFamily="34" charset="0"/>
              <a:ea typeface="楷体_GB2312" pitchFamily="49" charset="-122"/>
              <a:cs typeface="+mn-cs"/>
            </a:endParaRPr>
          </a:p>
        </p:txBody>
      </p:sp>
      <p:sp>
        <p:nvSpPr>
          <p:cNvPr id="43" name="Rectangle 2"/>
          <p:cNvSpPr txBox="1">
            <a:spLocks noRot="1" noChangeArrowheads="1"/>
          </p:cNvSpPr>
          <p:nvPr/>
        </p:nvSpPr>
        <p:spPr bwMode="auto">
          <a:xfrm>
            <a:off x="3347864" y="145257"/>
            <a:ext cx="296227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施 主 杂 质</a:t>
            </a:r>
          </a:p>
        </p:txBody>
      </p:sp>
      <p:sp>
        <p:nvSpPr>
          <p:cNvPr id="44"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847"/>
                                        </p:tgtEl>
                                        <p:attrNameLst>
                                          <p:attrName>style.visibility</p:attrName>
                                        </p:attrNameLst>
                                      </p:cBhvr>
                                      <p:to>
                                        <p:strVal val="visible"/>
                                      </p:to>
                                    </p:set>
                                    <p:animEffect transition="in" filter="dissolve">
                                      <p:cBhvr>
                                        <p:cTn id="7" dur="500"/>
                                        <p:tgtEl>
                                          <p:spTgt spid="3584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35878"/>
                                        </p:tgtEl>
                                        <p:attrNameLst>
                                          <p:attrName>style.visibility</p:attrName>
                                        </p:attrNameLst>
                                      </p:cBhvr>
                                      <p:to>
                                        <p:strVal val="visible"/>
                                      </p:to>
                                    </p:set>
                                    <p:animEffect transition="in" filter="slide(fromTop)">
                                      <p:cBhvr>
                                        <p:cTn id="12" dur="500"/>
                                        <p:tgtEl>
                                          <p:spTgt spid="3587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5877"/>
                                        </p:tgtEl>
                                        <p:attrNameLst>
                                          <p:attrName>style.visibility</p:attrName>
                                        </p:attrNameLst>
                                      </p:cBhvr>
                                      <p:to>
                                        <p:strVal val="visible"/>
                                      </p:to>
                                    </p:set>
                                    <p:animEffect transition="in" filter="slide(fromBottom)">
                                      <p:cBhvr>
                                        <p:cTn id="17" dur="500"/>
                                        <p:tgtEl>
                                          <p:spTgt spid="35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7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Rot="1" noChangeArrowheads="1"/>
          </p:cNvSpPr>
          <p:nvPr>
            <p:ph type="body" idx="4294967295"/>
          </p:nvPr>
        </p:nvSpPr>
        <p:spPr bwMode="auto">
          <a:xfrm>
            <a:off x="323850" y="993082"/>
            <a:ext cx="8820150" cy="1973262"/>
          </a:xfrm>
          <a:prstGeom prst="rect">
            <a:avLst/>
          </a:prstGeom>
          <a:noFill/>
        </p:spPr>
        <p:txBody>
          <a:bodyPr/>
          <a:lstStyle/>
          <a:p>
            <a:pPr eaLnBrk="1" hangingPunct="1">
              <a:lnSpc>
                <a:spcPct val="90000"/>
              </a:lnSpc>
            </a:pPr>
            <a:r>
              <a:rPr lang="zh-CN" altLang="en-US" sz="2400" b="1" dirty="0">
                <a:solidFill>
                  <a:srgbClr val="660066"/>
                </a:solidFill>
                <a:latin typeface="Times New Roman" panose="02020603050405020304" pitchFamily="18" charset="0"/>
                <a:ea typeface="微软雅黑" panose="020B0503020204020204" charset="-122"/>
                <a:cs typeface="Times New Roman" panose="02020603050405020304" pitchFamily="18" charset="0"/>
              </a:rPr>
              <a:t>以</a:t>
            </a:r>
            <a:r>
              <a:rPr lang="en-US" altLang="zh-CN" sz="2400" b="1" dirty="0">
                <a:solidFill>
                  <a:srgbClr val="660066"/>
                </a:solidFill>
                <a:latin typeface="Times New Roman" panose="02020603050405020304" pitchFamily="18" charset="0"/>
                <a:ea typeface="微软雅黑" panose="020B0503020204020204" charset="-122"/>
                <a:cs typeface="Times New Roman" panose="02020603050405020304" pitchFamily="18" charset="0"/>
              </a:rPr>
              <a:t>III</a:t>
            </a:r>
            <a:r>
              <a:rPr lang="zh-CN" altLang="en-US" sz="2400" b="1" dirty="0">
                <a:solidFill>
                  <a:srgbClr val="660066"/>
                </a:solidFill>
                <a:latin typeface="Times New Roman" panose="02020603050405020304" pitchFamily="18" charset="0"/>
                <a:ea typeface="微软雅黑" panose="020B0503020204020204" charset="-122"/>
                <a:cs typeface="Times New Roman" panose="02020603050405020304" pitchFamily="18" charset="0"/>
              </a:rPr>
              <a:t>族元素填充</a:t>
            </a:r>
            <a:r>
              <a:rPr lang="en-US" altLang="zh-CN" sz="2400" b="1" dirty="0">
                <a:solidFill>
                  <a:srgbClr val="660066"/>
                </a:solidFill>
                <a:latin typeface="Times New Roman" panose="02020603050405020304" pitchFamily="18" charset="0"/>
                <a:ea typeface="微软雅黑" panose="020B0503020204020204" charset="-122"/>
                <a:cs typeface="Times New Roman" panose="02020603050405020304" pitchFamily="18" charset="0"/>
              </a:rPr>
              <a:t>IV</a:t>
            </a:r>
            <a:r>
              <a:rPr lang="zh-CN" altLang="en-US" sz="2400" b="1" dirty="0">
                <a:solidFill>
                  <a:srgbClr val="660066"/>
                </a:solidFill>
                <a:latin typeface="Times New Roman" panose="02020603050405020304" pitchFamily="18" charset="0"/>
                <a:ea typeface="微软雅黑" panose="020B0503020204020204" charset="-122"/>
                <a:cs typeface="Times New Roman" panose="02020603050405020304" pitchFamily="18" charset="0"/>
              </a:rPr>
              <a:t>族元素晶体</a:t>
            </a:r>
          </a:p>
          <a:p>
            <a:pPr lvl="1" eaLnBrk="1" hangingPunct="1">
              <a:lnSpc>
                <a:spcPct val="90000"/>
              </a:lnSpc>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为了筹足</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4</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个共价键，必须加入</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个电子，使得杂质处多一个负电荷，同时满带中失去</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个电子，产生空穴；空穴围绕负电荷运动；即被杂质的负电荷所束缚</a:t>
            </a:r>
          </a:p>
        </p:txBody>
      </p:sp>
      <p:sp>
        <p:nvSpPr>
          <p:cNvPr id="44036" name="Rectangle 2"/>
          <p:cNvSpPr>
            <a:spLocks noRot="1" noChangeArrowheads="1"/>
          </p:cNvSpPr>
          <p:nvPr/>
        </p:nvSpPr>
        <p:spPr bwMode="auto">
          <a:xfrm>
            <a:off x="2685737" y="3175"/>
            <a:ext cx="568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受主杂质能级的特点</a:t>
            </a:r>
          </a:p>
        </p:txBody>
      </p:sp>
      <p:grpSp>
        <p:nvGrpSpPr>
          <p:cNvPr id="44037" name="Group 5"/>
          <p:cNvGrpSpPr/>
          <p:nvPr/>
        </p:nvGrpSpPr>
        <p:grpSpPr bwMode="auto">
          <a:xfrm>
            <a:off x="4975225" y="3087688"/>
            <a:ext cx="3844925" cy="2428875"/>
            <a:chOff x="3024" y="1542"/>
            <a:chExt cx="2422" cy="1530"/>
          </a:xfrm>
        </p:grpSpPr>
        <p:sp>
          <p:nvSpPr>
            <p:cNvPr id="44043" name="Line 6"/>
            <p:cNvSpPr>
              <a:spLocks noChangeShapeType="1"/>
            </p:cNvSpPr>
            <p:nvPr/>
          </p:nvSpPr>
          <p:spPr bwMode="auto">
            <a:xfrm>
              <a:off x="3024" y="1668"/>
              <a:ext cx="1920" cy="0"/>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4044" name="Line 7"/>
            <p:cNvSpPr>
              <a:spLocks noChangeShapeType="1"/>
            </p:cNvSpPr>
            <p:nvPr/>
          </p:nvSpPr>
          <p:spPr bwMode="auto">
            <a:xfrm>
              <a:off x="3024" y="2964"/>
              <a:ext cx="1920" cy="0"/>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4045" name="Line 8"/>
            <p:cNvSpPr>
              <a:spLocks noChangeShapeType="1"/>
            </p:cNvSpPr>
            <p:nvPr/>
          </p:nvSpPr>
          <p:spPr bwMode="auto">
            <a:xfrm>
              <a:off x="3024" y="2756"/>
              <a:ext cx="1920" cy="0"/>
            </a:xfrm>
            <a:prstGeom prst="line">
              <a:avLst/>
            </a:prstGeom>
            <a:noFill/>
            <a:ln w="222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44046" name="Oval 9"/>
            <p:cNvSpPr>
              <a:spLocks noChangeArrowheads="1"/>
            </p:cNvSpPr>
            <p:nvPr/>
          </p:nvSpPr>
          <p:spPr bwMode="auto">
            <a:xfrm>
              <a:off x="3072" y="2729"/>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47" name="Oval 10"/>
            <p:cNvSpPr>
              <a:spLocks noChangeArrowheads="1"/>
            </p:cNvSpPr>
            <p:nvPr/>
          </p:nvSpPr>
          <p:spPr bwMode="auto">
            <a:xfrm>
              <a:off x="3264" y="2726"/>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48" name="Oval 11"/>
            <p:cNvSpPr>
              <a:spLocks noChangeArrowheads="1"/>
            </p:cNvSpPr>
            <p:nvPr/>
          </p:nvSpPr>
          <p:spPr bwMode="auto">
            <a:xfrm>
              <a:off x="3474" y="2729"/>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49" name="Oval 12"/>
            <p:cNvSpPr>
              <a:spLocks noChangeArrowheads="1"/>
            </p:cNvSpPr>
            <p:nvPr/>
          </p:nvSpPr>
          <p:spPr bwMode="auto">
            <a:xfrm>
              <a:off x="3669" y="2729"/>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0" name="Oval 13"/>
            <p:cNvSpPr>
              <a:spLocks noChangeArrowheads="1"/>
            </p:cNvSpPr>
            <p:nvPr/>
          </p:nvSpPr>
          <p:spPr bwMode="auto">
            <a:xfrm>
              <a:off x="3870" y="2729"/>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1" name="Oval 14"/>
            <p:cNvSpPr>
              <a:spLocks noChangeArrowheads="1"/>
            </p:cNvSpPr>
            <p:nvPr/>
          </p:nvSpPr>
          <p:spPr bwMode="auto">
            <a:xfrm>
              <a:off x="4071" y="2729"/>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2" name="Oval 15"/>
            <p:cNvSpPr>
              <a:spLocks noChangeArrowheads="1"/>
            </p:cNvSpPr>
            <p:nvPr/>
          </p:nvSpPr>
          <p:spPr bwMode="auto">
            <a:xfrm>
              <a:off x="4272" y="2729"/>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3" name="Oval 16"/>
            <p:cNvSpPr>
              <a:spLocks noChangeArrowheads="1"/>
            </p:cNvSpPr>
            <p:nvPr/>
          </p:nvSpPr>
          <p:spPr bwMode="auto">
            <a:xfrm>
              <a:off x="4476" y="2729"/>
              <a:ext cx="48" cy="4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4" name="Oval 17"/>
            <p:cNvSpPr>
              <a:spLocks noChangeArrowheads="1"/>
            </p:cNvSpPr>
            <p:nvPr/>
          </p:nvSpPr>
          <p:spPr bwMode="auto">
            <a:xfrm>
              <a:off x="4677" y="2726"/>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5" name="Oval 18"/>
            <p:cNvSpPr>
              <a:spLocks noChangeArrowheads="1"/>
            </p:cNvSpPr>
            <p:nvPr/>
          </p:nvSpPr>
          <p:spPr bwMode="auto">
            <a:xfrm>
              <a:off x="4866" y="2729"/>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6" name="Freeform 19"/>
            <p:cNvSpPr/>
            <p:nvPr/>
          </p:nvSpPr>
          <p:spPr bwMode="auto">
            <a:xfrm>
              <a:off x="4416" y="2553"/>
              <a:ext cx="96" cy="432"/>
            </a:xfrm>
            <a:custGeom>
              <a:avLst/>
              <a:gdLst>
                <a:gd name="T0" fmla="*/ 6 w 192"/>
                <a:gd name="T1" fmla="*/ 667 h 280"/>
                <a:gd name="T2" fmla="*/ 6 w 192"/>
                <a:gd name="T3" fmla="*/ 96 h 280"/>
                <a:gd name="T4" fmla="*/ 42 w 192"/>
                <a:gd name="T5" fmla="*/ 96 h 280"/>
                <a:gd name="T6" fmla="*/ 42 w 192"/>
                <a:gd name="T7" fmla="*/ 324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0">
                  <a:moveTo>
                    <a:pt x="24" y="280"/>
                  </a:moveTo>
                  <a:cubicBezTo>
                    <a:pt x="12" y="180"/>
                    <a:pt x="0" y="80"/>
                    <a:pt x="24" y="40"/>
                  </a:cubicBezTo>
                  <a:cubicBezTo>
                    <a:pt x="48" y="0"/>
                    <a:pt x="144" y="24"/>
                    <a:pt x="168" y="40"/>
                  </a:cubicBezTo>
                  <a:cubicBezTo>
                    <a:pt x="192" y="56"/>
                    <a:pt x="168" y="120"/>
                    <a:pt x="168" y="136"/>
                  </a:cubicBezTo>
                </a:path>
              </a:pathLst>
            </a:custGeom>
            <a:noFill/>
            <a:ln w="22225">
              <a:solidFill>
                <a:srgbClr val="FF0000"/>
              </a:solidFill>
              <a:rou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7" name="Text Box 20"/>
            <p:cNvSpPr txBox="1">
              <a:spLocks noChangeArrowheads="1"/>
            </p:cNvSpPr>
            <p:nvPr/>
          </p:nvSpPr>
          <p:spPr bwMode="auto">
            <a:xfrm>
              <a:off x="5023" y="1542"/>
              <a:ext cx="4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1"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000" b="1" i="1" u="none" strike="noStrike" kern="1200" cap="none" spc="0" normalizeH="0" baseline="-2500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1" lang="en-US" altLang="zh-CN" sz="2000" b="1" i="1"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8" name="Text Box 21"/>
            <p:cNvSpPr txBox="1">
              <a:spLocks noChangeArrowheads="1"/>
            </p:cNvSpPr>
            <p:nvPr/>
          </p:nvSpPr>
          <p:spPr bwMode="auto">
            <a:xfrm>
              <a:off x="5023" y="282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1"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000" b="1" i="1" u="none" strike="noStrike" kern="1200" cap="none" spc="0" normalizeH="0" baseline="-2500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1" lang="en-US" altLang="zh-CN" sz="2000" b="1" i="1"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59" name="Text Box 22"/>
            <p:cNvSpPr txBox="1">
              <a:spLocks noChangeArrowheads="1"/>
            </p:cNvSpPr>
            <p:nvPr/>
          </p:nvSpPr>
          <p:spPr bwMode="auto">
            <a:xfrm>
              <a:off x="4921" y="2630"/>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1"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rPr>
                <a:t>受主</a:t>
              </a:r>
            </a:p>
          </p:txBody>
        </p:sp>
        <p:sp>
          <p:nvSpPr>
            <p:cNvPr id="44060" name="Freeform 23"/>
            <p:cNvSpPr/>
            <p:nvPr/>
          </p:nvSpPr>
          <p:spPr bwMode="auto">
            <a:xfrm>
              <a:off x="4005" y="2565"/>
              <a:ext cx="96" cy="432"/>
            </a:xfrm>
            <a:custGeom>
              <a:avLst/>
              <a:gdLst>
                <a:gd name="T0" fmla="*/ 6 w 192"/>
                <a:gd name="T1" fmla="*/ 667 h 280"/>
                <a:gd name="T2" fmla="*/ 6 w 192"/>
                <a:gd name="T3" fmla="*/ 96 h 280"/>
                <a:gd name="T4" fmla="*/ 42 w 192"/>
                <a:gd name="T5" fmla="*/ 96 h 280"/>
                <a:gd name="T6" fmla="*/ 42 w 192"/>
                <a:gd name="T7" fmla="*/ 324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0">
                  <a:moveTo>
                    <a:pt x="24" y="280"/>
                  </a:moveTo>
                  <a:cubicBezTo>
                    <a:pt x="12" y="180"/>
                    <a:pt x="0" y="80"/>
                    <a:pt x="24" y="40"/>
                  </a:cubicBezTo>
                  <a:cubicBezTo>
                    <a:pt x="48" y="0"/>
                    <a:pt x="144" y="24"/>
                    <a:pt x="168" y="40"/>
                  </a:cubicBezTo>
                  <a:cubicBezTo>
                    <a:pt x="192" y="56"/>
                    <a:pt x="168" y="120"/>
                    <a:pt x="168" y="136"/>
                  </a:cubicBezTo>
                </a:path>
              </a:pathLst>
            </a:custGeom>
            <a:noFill/>
            <a:ln w="22225">
              <a:solidFill>
                <a:srgbClr val="FF0000"/>
              </a:solidFill>
              <a:rou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61" name="Freeform 24"/>
            <p:cNvSpPr/>
            <p:nvPr/>
          </p:nvSpPr>
          <p:spPr bwMode="auto">
            <a:xfrm>
              <a:off x="3603" y="2565"/>
              <a:ext cx="96" cy="432"/>
            </a:xfrm>
            <a:custGeom>
              <a:avLst/>
              <a:gdLst>
                <a:gd name="T0" fmla="*/ 6 w 192"/>
                <a:gd name="T1" fmla="*/ 667 h 280"/>
                <a:gd name="T2" fmla="*/ 6 w 192"/>
                <a:gd name="T3" fmla="*/ 96 h 280"/>
                <a:gd name="T4" fmla="*/ 42 w 192"/>
                <a:gd name="T5" fmla="*/ 96 h 280"/>
                <a:gd name="T6" fmla="*/ 42 w 192"/>
                <a:gd name="T7" fmla="*/ 324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0">
                  <a:moveTo>
                    <a:pt x="24" y="280"/>
                  </a:moveTo>
                  <a:cubicBezTo>
                    <a:pt x="12" y="180"/>
                    <a:pt x="0" y="80"/>
                    <a:pt x="24" y="40"/>
                  </a:cubicBezTo>
                  <a:cubicBezTo>
                    <a:pt x="48" y="0"/>
                    <a:pt x="144" y="24"/>
                    <a:pt x="168" y="40"/>
                  </a:cubicBezTo>
                  <a:cubicBezTo>
                    <a:pt x="192" y="56"/>
                    <a:pt x="168" y="120"/>
                    <a:pt x="168" y="136"/>
                  </a:cubicBezTo>
                </a:path>
              </a:pathLst>
            </a:custGeom>
            <a:noFill/>
            <a:ln w="22225">
              <a:solidFill>
                <a:srgbClr val="FF0000"/>
              </a:solidFill>
              <a:rou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62" name="Oval 25"/>
            <p:cNvSpPr>
              <a:spLocks noChangeArrowheads="1"/>
            </p:cNvSpPr>
            <p:nvPr/>
          </p:nvSpPr>
          <p:spPr bwMode="auto">
            <a:xfrm>
              <a:off x="4398" y="2985"/>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63" name="Oval 26"/>
            <p:cNvSpPr>
              <a:spLocks noChangeArrowheads="1"/>
            </p:cNvSpPr>
            <p:nvPr/>
          </p:nvSpPr>
          <p:spPr bwMode="auto">
            <a:xfrm>
              <a:off x="3984" y="2997"/>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64" name="Oval 27"/>
            <p:cNvSpPr>
              <a:spLocks noChangeArrowheads="1"/>
            </p:cNvSpPr>
            <p:nvPr/>
          </p:nvSpPr>
          <p:spPr bwMode="auto">
            <a:xfrm>
              <a:off x="3582" y="2985"/>
              <a:ext cx="48" cy="4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36892" name="Text Box 28"/>
          <p:cNvSpPr txBox="1">
            <a:spLocks noChangeArrowheads="1"/>
          </p:cNvSpPr>
          <p:nvPr/>
        </p:nvSpPr>
        <p:spPr bwMode="auto">
          <a:xfrm>
            <a:off x="537184" y="2550845"/>
            <a:ext cx="37240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这样一个束缚的空穴相当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于图中所示的受主能级</a:t>
            </a:r>
          </a:p>
        </p:txBody>
      </p:sp>
      <p:sp>
        <p:nvSpPr>
          <p:cNvPr id="36893" name="Text Box 29"/>
          <p:cNvSpPr txBox="1">
            <a:spLocks noChangeArrowheads="1"/>
          </p:cNvSpPr>
          <p:nvPr/>
        </p:nvSpPr>
        <p:spPr bwMode="auto">
          <a:xfrm>
            <a:off x="264838" y="3457285"/>
            <a:ext cx="4324624" cy="2007409"/>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5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空穴电离意味着产生一个在满带中自由运动的空穴，在能带中相当需要能量</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才能使满带顶一个电子激发到受主能级而在满带顶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留下一个自由空穴。</a:t>
            </a:r>
          </a:p>
        </p:txBody>
      </p:sp>
      <p:grpSp>
        <p:nvGrpSpPr>
          <p:cNvPr id="44040" name="Group 30"/>
          <p:cNvGrpSpPr/>
          <p:nvPr/>
        </p:nvGrpSpPr>
        <p:grpSpPr bwMode="auto">
          <a:xfrm>
            <a:off x="4500563" y="4221163"/>
            <a:ext cx="1460500" cy="1008062"/>
            <a:chOff x="2835" y="2659"/>
            <a:chExt cx="920" cy="635"/>
          </a:xfrm>
        </p:grpSpPr>
        <p:sp>
          <p:nvSpPr>
            <p:cNvPr id="44041" name="Text Box 31"/>
            <p:cNvSpPr txBox="1">
              <a:spLocks noChangeArrowheads="1"/>
            </p:cNvSpPr>
            <p:nvPr/>
          </p:nvSpPr>
          <p:spPr bwMode="auto">
            <a:xfrm>
              <a:off x="2835" y="2659"/>
              <a:ext cx="920" cy="294"/>
            </a:xfrm>
            <a:prstGeom prst="rect">
              <a:avLst/>
            </a:prstGeom>
            <a:noFill/>
            <a:ln w="9525">
              <a:solidFill>
                <a:srgbClr val="FF33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束缚能</a:t>
              </a:r>
              <a:r>
                <a:rPr kumimoji="0" lang="en-US" altLang="zh-CN" sz="2400" b="1" i="1"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i</a:t>
              </a:r>
            </a:p>
          </p:txBody>
        </p:sp>
        <p:sp>
          <p:nvSpPr>
            <p:cNvPr id="44042" name="Line 32"/>
            <p:cNvSpPr>
              <a:spLocks noChangeShapeType="1"/>
            </p:cNvSpPr>
            <p:nvPr/>
          </p:nvSpPr>
          <p:spPr bwMode="auto">
            <a:xfrm flipH="1" flipV="1">
              <a:off x="3198" y="2966"/>
              <a:ext cx="136" cy="328"/>
            </a:xfrm>
            <a:prstGeom prst="line">
              <a:avLst/>
            </a:prstGeom>
            <a:noFill/>
            <a:ln w="9525">
              <a:solidFill>
                <a:srgbClr val="FF33CC"/>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35"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92"/>
                                        </p:tgtEl>
                                        <p:attrNameLst>
                                          <p:attrName>style.visibility</p:attrName>
                                        </p:attrNameLst>
                                      </p:cBhvr>
                                      <p:to>
                                        <p:strVal val="visible"/>
                                      </p:to>
                                    </p:set>
                                    <p:animEffect transition="in" filter="dissolve">
                                      <p:cBhvr>
                                        <p:cTn id="7" dur="500"/>
                                        <p:tgtEl>
                                          <p:spTgt spid="3689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6893"/>
                                        </p:tgtEl>
                                        <p:attrNameLst>
                                          <p:attrName>style.visibility</p:attrName>
                                        </p:attrNameLst>
                                      </p:cBhvr>
                                      <p:to>
                                        <p:strVal val="visible"/>
                                      </p:to>
                                    </p:set>
                                    <p:animEffect transition="in" filter="slide(fromBottom)">
                                      <p:cBhvr>
                                        <p:cTn id="12" dur="500"/>
                                        <p:tgtEl>
                                          <p:spTgt spid="36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2" grpId="0"/>
      <p:bldP spid="3689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Rot="1" noChangeArrowheads="1"/>
          </p:cNvSpPr>
          <p:nvPr>
            <p:ph type="body" idx="4294967295"/>
          </p:nvPr>
        </p:nvSpPr>
        <p:spPr bwMode="auto">
          <a:xfrm>
            <a:off x="681376" y="1133508"/>
            <a:ext cx="8229600" cy="23764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400" b="1" dirty="0">
                <a:latin typeface="Times New Roman" panose="02020603050405020304" pitchFamily="18" charset="0"/>
                <a:ea typeface="微软雅黑" panose="020B0503020204020204" charset="-122"/>
              </a:rPr>
              <a:t>上述由替位杂质所形成的施主和受主</a:t>
            </a:r>
          </a:p>
          <a:p>
            <a:pPr lvl="1" eaLnBrk="1" hangingPunct="1">
              <a:lnSpc>
                <a:spcPct val="90000"/>
              </a:lnSpc>
            </a:pPr>
            <a:r>
              <a:rPr lang="zh-CN" altLang="en-US" sz="2400" b="1" dirty="0">
                <a:latin typeface="Times New Roman" panose="02020603050405020304" pitchFamily="18" charset="0"/>
                <a:ea typeface="微软雅黑" panose="020B0503020204020204" charset="-122"/>
              </a:rPr>
              <a:t>能级靠近导带或价带，又称为浅能级杂质</a:t>
            </a:r>
          </a:p>
          <a:p>
            <a:pPr lvl="1" eaLnBrk="1" hangingPunct="1">
              <a:lnSpc>
                <a:spcPct val="90000"/>
              </a:lnSpc>
            </a:pPr>
            <a:r>
              <a:rPr lang="zh-CN" altLang="en-US" sz="2400" b="1" dirty="0">
                <a:latin typeface="Times New Roman" panose="02020603050405020304" pitchFamily="18" charset="0"/>
                <a:ea typeface="微软雅黑" panose="020B0503020204020204" charset="-122"/>
              </a:rPr>
              <a:t>杂质能级对电子或空穴的束缚能很小</a:t>
            </a:r>
          </a:p>
          <a:p>
            <a:pPr lvl="1" eaLnBrk="1" hangingPunct="1">
              <a:lnSpc>
                <a:spcPct val="90000"/>
              </a:lnSpc>
            </a:pPr>
            <a:r>
              <a:rPr lang="zh-CN" altLang="en-US" sz="2400" b="1" dirty="0">
                <a:latin typeface="Times New Roman" panose="02020603050405020304" pitchFamily="18" charset="0"/>
                <a:ea typeface="微软雅黑" panose="020B0503020204020204" charset="-122"/>
              </a:rPr>
              <a:t>电子很容易从施主能级跃迁或跃迁到受主能级</a:t>
            </a:r>
          </a:p>
          <a:p>
            <a:pPr lvl="1" eaLnBrk="1" hangingPunct="1">
              <a:lnSpc>
                <a:spcPct val="90000"/>
              </a:lnSpc>
            </a:pPr>
            <a:r>
              <a:rPr lang="zh-CN" altLang="en-US" sz="2400" b="1" dirty="0">
                <a:latin typeface="Times New Roman" panose="02020603050405020304" pitchFamily="18" charset="0"/>
                <a:ea typeface="微软雅黑" panose="020B0503020204020204" charset="-122"/>
              </a:rPr>
              <a:t>可以想象，载流子将以杂质跃迁产生为主</a:t>
            </a:r>
          </a:p>
        </p:txBody>
      </p:sp>
      <p:sp>
        <p:nvSpPr>
          <p:cNvPr id="46084" name="Rectangle 2"/>
          <p:cNvSpPr>
            <a:spLocks noRot="1" noChangeArrowheads="1"/>
          </p:cNvSpPr>
          <p:nvPr/>
        </p:nvSpPr>
        <p:spPr bwMode="auto">
          <a:xfrm>
            <a:off x="3203848" y="-9492"/>
            <a:ext cx="568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浅能级杂质</a:t>
            </a:r>
          </a:p>
        </p:txBody>
      </p:sp>
      <p:sp>
        <p:nvSpPr>
          <p:cNvPr id="38917" name="Text Box 5"/>
          <p:cNvSpPr txBox="1">
            <a:spLocks noChangeArrowheads="1"/>
          </p:cNvSpPr>
          <p:nvPr/>
        </p:nvSpPr>
        <p:spPr bwMode="auto">
          <a:xfrm>
            <a:off x="753607" y="3414078"/>
            <a:ext cx="80851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杂质或缺陷为什么能够形成施主或受主能级，以及它们如何束缚电子，其情况是很复杂的。不同材料、不同杂质，产生束缚态的具体原因可能很不相同</a:t>
            </a:r>
          </a:p>
        </p:txBody>
      </p:sp>
      <p:sp>
        <p:nvSpPr>
          <p:cNvPr id="38918" name="Text Box 6"/>
          <p:cNvSpPr txBox="1">
            <a:spLocks noChangeArrowheads="1"/>
          </p:cNvSpPr>
          <p:nvPr/>
        </p:nvSpPr>
        <p:spPr bwMode="auto">
          <a:xfrm>
            <a:off x="1403648" y="4996428"/>
            <a:ext cx="6126162" cy="488950"/>
          </a:xfrm>
          <a:prstGeom prst="rect">
            <a:avLst/>
          </a:prstGeom>
          <a:gradFill rotWithShape="1">
            <a:gsLst>
              <a:gs pos="0">
                <a:srgbClr val="CCFFCC"/>
              </a:gs>
              <a:gs pos="50000">
                <a:srgbClr val="F4FFF4"/>
              </a:gs>
              <a:gs pos="100000">
                <a:srgbClr val="CCFF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类氢杂质能级 </a:t>
            </a:r>
            <a:r>
              <a:rPr kumimoji="0" lang="en-US" altLang="zh-CN"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参考黄昆书 </a:t>
            </a:r>
            <a:r>
              <a:rPr kumimoji="0" lang="en-US" altLang="zh-CN"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P334-337  </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9"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dissolve">
                                      <p:cBhvr>
                                        <p:cTn id="7" dur="500"/>
                                        <p:tgtEl>
                                          <p:spTgt spid="3891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slide(fromBottom)">
                                      <p:cBhvr>
                                        <p:cTn id="12" dur="500"/>
                                        <p:tgtEl>
                                          <p:spTgt spid="38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P spid="3891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Rot="1" noChangeArrowheads="1"/>
          </p:cNvSpPr>
          <p:nvPr>
            <p:ph type="body" sz="half" idx="4294967295"/>
          </p:nvPr>
        </p:nvSpPr>
        <p:spPr bwMode="auto">
          <a:xfrm>
            <a:off x="0" y="1556792"/>
            <a:ext cx="8231188" cy="2952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r>
              <a:rPr lang="zh-CN" altLang="en-US" b="1" dirty="0">
                <a:latin typeface="Times New Roman" panose="02020603050405020304" pitchFamily="18" charset="0"/>
                <a:ea typeface="微软雅黑" panose="020B0503020204020204" charset="-122"/>
                <a:cs typeface="Times New Roman" panose="02020603050405020304" pitchFamily="18" charset="0"/>
              </a:rPr>
              <a:t>如</a:t>
            </a:r>
            <a:r>
              <a:rPr lang="en-US" altLang="zh-CN" b="1" dirty="0">
                <a:latin typeface="Times New Roman" panose="02020603050405020304" pitchFamily="18" charset="0"/>
                <a:ea typeface="微软雅黑" panose="020B0503020204020204" charset="-122"/>
                <a:cs typeface="Times New Roman" panose="02020603050405020304" pitchFamily="18" charset="0"/>
              </a:rPr>
              <a:t>Au</a:t>
            </a:r>
            <a:r>
              <a:rPr lang="zh-CN" altLang="en-US" b="1" dirty="0">
                <a:latin typeface="Times New Roman" panose="02020603050405020304" pitchFamily="18" charset="0"/>
                <a:ea typeface="微软雅黑" panose="020B0503020204020204" charset="-122"/>
                <a:cs typeface="Times New Roman" panose="02020603050405020304" pitchFamily="18" charset="0"/>
              </a:rPr>
              <a:t>在硅中，有施主能级也有受主能级</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lvl="1" eaLnBrk="1" hangingPunct="1">
              <a:spcBef>
                <a:spcPts val="1200"/>
              </a:spcBef>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深能级杂质和缺陷影响</a:t>
            </a:r>
          </a:p>
          <a:p>
            <a:pPr lvl="2" eaLnBrk="1" hangingPunct="1"/>
            <a:r>
              <a:rPr lang="zh-CN" altLang="en-US" b="1" dirty="0">
                <a:latin typeface="Times New Roman" panose="02020603050405020304" pitchFamily="18" charset="0"/>
                <a:ea typeface="微软雅黑" panose="020B0503020204020204" charset="-122"/>
                <a:cs typeface="Times New Roman" panose="02020603050405020304" pitchFamily="18" charset="0"/>
              </a:rPr>
              <a:t>有效的复合中心，降低载流子寿命</a:t>
            </a:r>
          </a:p>
          <a:p>
            <a:pPr lvl="2" eaLnBrk="1" hangingPunct="1"/>
            <a:r>
              <a:rPr lang="zh-CN" altLang="en-US" b="1" dirty="0">
                <a:latin typeface="Times New Roman" panose="02020603050405020304" pitchFamily="18" charset="0"/>
                <a:ea typeface="微软雅黑" panose="020B0503020204020204" charset="-122"/>
                <a:cs typeface="Times New Roman" panose="02020603050405020304" pitchFamily="18" charset="0"/>
              </a:rPr>
              <a:t>做补偿杂质，提高材料电阻率</a:t>
            </a:r>
          </a:p>
        </p:txBody>
      </p:sp>
      <p:sp>
        <p:nvSpPr>
          <p:cNvPr id="47109" name="Text Box 6"/>
          <p:cNvSpPr txBox="1">
            <a:spLocks noChangeArrowheads="1"/>
          </p:cNvSpPr>
          <p:nvPr/>
        </p:nvSpPr>
        <p:spPr bwMode="auto">
          <a:xfrm>
            <a:off x="2195736" y="4180830"/>
            <a:ext cx="24495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Cu:3d</a:t>
            </a:r>
            <a:r>
              <a:rPr kumimoji="0"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10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4S</a:t>
            </a:r>
            <a:r>
              <a:rPr kumimoji="0"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Ag:4d</a:t>
            </a:r>
            <a:r>
              <a:rPr kumimoji="0"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10</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5S</a:t>
            </a:r>
            <a:r>
              <a:rPr kumimoji="0"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Au:5d</a:t>
            </a:r>
            <a:r>
              <a:rPr kumimoji="0"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10</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6S</a:t>
            </a:r>
            <a:r>
              <a:rPr kumimoji="0"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a:t>
            </a:r>
          </a:p>
        </p:txBody>
      </p:sp>
      <p:sp>
        <p:nvSpPr>
          <p:cNvPr id="47113" name="Rectangle 2"/>
          <p:cNvSpPr>
            <a:spLocks noRot="1" noChangeArrowheads="1"/>
          </p:cNvSpPr>
          <p:nvPr/>
        </p:nvSpPr>
        <p:spPr bwMode="auto">
          <a:xfrm>
            <a:off x="2892339" y="1064808"/>
            <a:ext cx="3313283" cy="64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大多数是多重能级</a:t>
            </a:r>
            <a:endParaRPr kumimoji="1" lang="en-US" altLang="zh-CN" sz="2600" b="0" i="0" u="none" strike="noStrike" kern="1200" cap="none" spc="0" normalizeH="0" baseline="0" noProof="0" dirty="0">
              <a:ln>
                <a:noFill/>
              </a:ln>
              <a:solidFill>
                <a:srgbClr val="003399"/>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600" b="0" i="0" u="none" strike="noStrike" kern="1200" cap="none" spc="0" normalizeH="0" baseline="0" noProof="0" dirty="0">
                <a:ln>
                  <a:noFill/>
                </a:ln>
                <a:solidFill>
                  <a:srgbClr val="003399"/>
                </a:solidFill>
                <a:effectLst/>
                <a:uLnTx/>
                <a:uFillTx/>
                <a:latin typeface="Times New Roman" panose="02020603050405020304" pitchFamily="18" charset="0"/>
                <a:ea typeface="微软雅黑" panose="020B0503020204020204" charset="-122"/>
                <a:cs typeface="Times New Roman" panose="02020603050405020304" pitchFamily="18" charset="0"/>
              </a:rPr>
              <a:t>                      </a:t>
            </a:r>
            <a:endParaRPr kumimoji="1" lang="zh-CN" altLang="en-US" sz="2600" b="0" i="0" u="none" strike="noStrike" kern="1200" cap="none" spc="0" normalizeH="0" baseline="0" noProof="0" dirty="0">
              <a:ln>
                <a:noFill/>
              </a:ln>
              <a:solidFill>
                <a:srgbClr val="003399"/>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2" name="Text Box 4"/>
          <p:cNvSpPr txBox="1">
            <a:spLocks noChangeArrowheads="1"/>
          </p:cNvSpPr>
          <p:nvPr/>
        </p:nvSpPr>
        <p:spPr bwMode="auto">
          <a:xfrm>
            <a:off x="5376549" y="5606232"/>
            <a:ext cx="316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硅中金杂质的能级</a:t>
            </a:r>
          </a:p>
        </p:txBody>
      </p:sp>
      <p:grpSp>
        <p:nvGrpSpPr>
          <p:cNvPr id="23" name="组合 22"/>
          <p:cNvGrpSpPr/>
          <p:nvPr/>
        </p:nvGrpSpPr>
        <p:grpSpPr>
          <a:xfrm>
            <a:off x="5076056" y="3285133"/>
            <a:ext cx="4056524" cy="2477889"/>
            <a:chOff x="3275856" y="519063"/>
            <a:chExt cx="4397652" cy="2477889"/>
          </a:xfrm>
        </p:grpSpPr>
        <p:sp>
          <p:nvSpPr>
            <p:cNvPr id="24" name="Text Box 7"/>
            <p:cNvSpPr txBox="1">
              <a:spLocks noChangeArrowheads="1"/>
            </p:cNvSpPr>
            <p:nvPr/>
          </p:nvSpPr>
          <p:spPr bwMode="auto">
            <a:xfrm>
              <a:off x="4265100" y="1279117"/>
              <a:ext cx="1944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受主能级</a:t>
              </a:r>
            </a:p>
          </p:txBody>
        </p:sp>
        <p:sp>
          <p:nvSpPr>
            <p:cNvPr id="25" name="Text Box 8"/>
            <p:cNvSpPr txBox="1">
              <a:spLocks noChangeArrowheads="1"/>
            </p:cNvSpPr>
            <p:nvPr/>
          </p:nvSpPr>
          <p:spPr bwMode="auto">
            <a:xfrm>
              <a:off x="4278953" y="2124497"/>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施主能级</a:t>
              </a:r>
            </a:p>
          </p:txBody>
        </p:sp>
        <p:cxnSp>
          <p:nvCxnSpPr>
            <p:cNvPr id="26" name="直接连接符 25"/>
            <p:cNvCxnSpPr/>
            <p:nvPr/>
          </p:nvCxnSpPr>
          <p:spPr bwMode="auto">
            <a:xfrm>
              <a:off x="3275856" y="836712"/>
              <a:ext cx="3383409" cy="0"/>
            </a:xfrm>
            <a:prstGeom prst="line">
              <a:avLst/>
            </a:prstGeom>
            <a:solidFill>
              <a:schemeClr val="accent1"/>
            </a:solidFill>
            <a:ln w="2857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a:off x="3275856" y="2780928"/>
              <a:ext cx="3383409" cy="0"/>
            </a:xfrm>
            <a:prstGeom prst="line">
              <a:avLst/>
            </a:prstGeom>
            <a:solidFill>
              <a:schemeClr val="accent1"/>
            </a:solidFill>
            <a:ln w="2857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3366379" y="2117898"/>
              <a:ext cx="3148870" cy="14958"/>
            </a:xfrm>
            <a:prstGeom prst="line">
              <a:avLst/>
            </a:prstGeom>
            <a:solidFill>
              <a:schemeClr val="accent1"/>
            </a:solidFill>
            <a:ln w="9525" cap="flat" cmpd="sng" algn="ctr">
              <a:solidFill>
                <a:schemeClr val="tx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nvCxnSpPr>
          <p:spPr bwMode="auto">
            <a:xfrm flipV="1">
              <a:off x="3366379" y="1700808"/>
              <a:ext cx="3148870" cy="14957"/>
            </a:xfrm>
            <a:prstGeom prst="line">
              <a:avLst/>
            </a:prstGeom>
            <a:solidFill>
              <a:schemeClr val="accent1"/>
            </a:solidFill>
            <a:ln w="9525" cap="flat" cmpd="sng" algn="ctr">
              <a:solidFill>
                <a:schemeClr val="tx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p:cNvSpPr txBox="1"/>
            <p:nvPr/>
          </p:nvSpPr>
          <p:spPr>
            <a:xfrm>
              <a:off x="6659265" y="519063"/>
              <a:ext cx="543739"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E_</a:t>
              </a:r>
            </a:p>
          </p:txBody>
        </p:sp>
        <p:sp>
          <p:nvSpPr>
            <p:cNvPr id="31" name="文本框 30"/>
            <p:cNvSpPr txBox="1"/>
            <p:nvPr/>
          </p:nvSpPr>
          <p:spPr>
            <a:xfrm>
              <a:off x="6660232" y="2535287"/>
              <a:ext cx="50687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zh-CN" altLang="en-US" sz="2400" b="1" i="1"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6488568" y="1412776"/>
              <a:ext cx="118494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-0.54eV</a:t>
              </a:r>
            </a:p>
          </p:txBody>
        </p:sp>
        <p:sp>
          <p:nvSpPr>
            <p:cNvPr id="33" name="文本框 32"/>
            <p:cNvSpPr txBox="1"/>
            <p:nvPr/>
          </p:nvSpPr>
          <p:spPr>
            <a:xfrm>
              <a:off x="6410505" y="1887215"/>
              <a:ext cx="125707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+0.35eV</a:t>
              </a:r>
              <a:endParaRPr kumimoji="0" lang="zh-CN" altLang="en-US" sz="24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0" name="Rectangle 2"/>
          <p:cNvSpPr>
            <a:spLocks noRot="1" noChangeArrowheads="1"/>
          </p:cNvSpPr>
          <p:nvPr/>
        </p:nvSpPr>
        <p:spPr bwMode="auto">
          <a:xfrm>
            <a:off x="3203848" y="-9492"/>
            <a:ext cx="568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深能级杂质</a:t>
            </a:r>
          </a:p>
        </p:txBody>
      </p:sp>
      <p:sp>
        <p:nvSpPr>
          <p:cNvPr id="21"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3124200" y="387258"/>
            <a:ext cx="496887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非本征半导体</a:t>
            </a:r>
          </a:p>
        </p:txBody>
      </p:sp>
      <p:sp>
        <p:nvSpPr>
          <p:cNvPr id="49155" name="Text Box 3"/>
          <p:cNvSpPr txBox="1">
            <a:spLocks noChangeArrowheads="1"/>
          </p:cNvSpPr>
          <p:nvPr/>
        </p:nvSpPr>
        <p:spPr bwMode="auto">
          <a:xfrm>
            <a:off x="661317" y="1340768"/>
            <a:ext cx="7921625" cy="3593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50000"/>
              </a:spcBef>
              <a:spcAft>
                <a:spcPct val="0"/>
              </a:spcAft>
              <a:buClrTx/>
              <a:buSzTx/>
              <a:buFontTx/>
              <a:buNone/>
              <a:tabLst/>
              <a:defRPr/>
            </a:pPr>
            <a:r>
              <a:rPr kumimoji="1" lang="en-US" altLang="zh-CN"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对于非本征半导体，其费米能</a:t>
            </a: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及载流子浓度均与杂质原子有关。</a:t>
            </a:r>
            <a:r>
              <a:rPr kumimoji="1"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设半导体中各含一个浅施主和一个浅受主。在一定温度下，导带中的电子可以来自施主的热电离，也可以来自价带的热激发；而价带中的空穴可以产生于带间的热激发或受主的热电离。此外，电子还可以从施主能级落入受主能级。因此</a:t>
            </a:r>
            <a:r>
              <a:rPr kumimoji="1" lang="zh-CN" altLang="en-US"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在一定温度下，半导体中两种载流子的浓度并不相同。</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6" name="Rectangle 37"/>
          <p:cNvSpPr>
            <a:spLocks noChangeArrowheads="1"/>
          </p:cNvSpPr>
          <p:nvPr/>
        </p:nvSpPr>
        <p:spPr bwMode="auto">
          <a:xfrm flipV="1">
            <a:off x="179512" y="101098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Rot="1" noChangeArrowheads="1"/>
          </p:cNvSpPr>
          <p:nvPr>
            <p:ph type="title" idx="4294967295"/>
          </p:nvPr>
        </p:nvSpPr>
        <p:spPr bwMode="auto">
          <a:xfrm>
            <a:off x="1187624" y="76201"/>
            <a:ext cx="8569325"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波包群速度与电子平均速度(一维)</a:t>
            </a:r>
          </a:p>
        </p:txBody>
      </p:sp>
      <p:sp>
        <p:nvSpPr>
          <p:cNvPr id="16388" name="Text Box 12"/>
          <p:cNvSpPr txBox="1">
            <a:spLocks noChangeArrowheads="1"/>
          </p:cNvSpPr>
          <p:nvPr/>
        </p:nvSpPr>
        <p:spPr bwMode="auto">
          <a:xfrm>
            <a:off x="323528" y="1038730"/>
            <a:ext cx="56705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rPr>
              <a:t>波包的群速度就是波包中心的移动速度：</a:t>
            </a:r>
          </a:p>
        </p:txBody>
      </p:sp>
      <p:graphicFrame>
        <p:nvGraphicFramePr>
          <p:cNvPr id="16390" name="Object 13"/>
          <p:cNvGraphicFramePr>
            <a:graphicFrameLocks noChangeAspect="1"/>
          </p:cNvGraphicFramePr>
          <p:nvPr>
            <p:extLst>
              <p:ext uri="{D42A27DB-BD31-4B8C-83A1-F6EECF244321}">
                <p14:modId xmlns:p14="http://schemas.microsoft.com/office/powerpoint/2010/main" val="3088497170"/>
              </p:ext>
            </p:extLst>
          </p:nvPr>
        </p:nvGraphicFramePr>
        <p:xfrm>
          <a:off x="5148263" y="1531813"/>
          <a:ext cx="3671887" cy="1022350"/>
        </p:xfrm>
        <a:graphic>
          <a:graphicData uri="http://schemas.openxmlformats.org/presentationml/2006/ole">
            <mc:AlternateContent xmlns:mc="http://schemas.openxmlformats.org/markup-compatibility/2006">
              <mc:Choice xmlns:v="urn:schemas-microsoft-com:vml" Requires="v">
                <p:oleObj spid="_x0000_s331063" name="公式" r:id="rId4" imgW="1676400" imgH="469900" progId="Equation.3">
                  <p:embed/>
                </p:oleObj>
              </mc:Choice>
              <mc:Fallback>
                <p:oleObj name="公式" r:id="rId4" imgW="1676400" imgH="4699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531813"/>
                        <a:ext cx="3671887"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1" name="Object 15"/>
          <p:cNvGraphicFramePr>
            <a:graphicFrameLocks noChangeAspect="1"/>
          </p:cNvGraphicFramePr>
          <p:nvPr>
            <p:extLst>
              <p:ext uri="{D42A27DB-BD31-4B8C-83A1-F6EECF244321}">
                <p14:modId xmlns:p14="http://schemas.microsoft.com/office/powerpoint/2010/main" val="170841744"/>
              </p:ext>
            </p:extLst>
          </p:nvPr>
        </p:nvGraphicFramePr>
        <p:xfrm>
          <a:off x="6227763" y="2611313"/>
          <a:ext cx="1584325" cy="455613"/>
        </p:xfrm>
        <a:graphic>
          <a:graphicData uri="http://schemas.openxmlformats.org/presentationml/2006/ole">
            <mc:AlternateContent xmlns:mc="http://schemas.openxmlformats.org/markup-compatibility/2006">
              <mc:Choice xmlns:v="urn:schemas-microsoft-com:vml" Requires="v">
                <p:oleObj spid="_x0000_s331064" name="公式" r:id="rId6" imgW="698500" imgH="203200" progId="Equation.3">
                  <p:embed/>
                </p:oleObj>
              </mc:Choice>
              <mc:Fallback>
                <p:oleObj name="公式" r:id="rId6" imgW="698500" imgH="2032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763" y="2611313"/>
                        <a:ext cx="1584325" cy="455613"/>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2" name="Line 17"/>
          <p:cNvSpPr>
            <a:spLocks noChangeShapeType="1"/>
          </p:cNvSpPr>
          <p:nvPr/>
        </p:nvSpPr>
        <p:spPr bwMode="auto">
          <a:xfrm flipH="1" flipV="1">
            <a:off x="6948488" y="2179513"/>
            <a:ext cx="0" cy="431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nvGrpSpPr>
          <p:cNvPr id="1489965" name="Group 45"/>
          <p:cNvGrpSpPr/>
          <p:nvPr/>
        </p:nvGrpSpPr>
        <p:grpSpPr bwMode="auto">
          <a:xfrm>
            <a:off x="333375" y="2564904"/>
            <a:ext cx="2646363" cy="1465263"/>
            <a:chOff x="210" y="1738"/>
            <a:chExt cx="1667" cy="923"/>
          </a:xfrm>
        </p:grpSpPr>
        <p:sp>
          <p:nvSpPr>
            <p:cNvPr id="16411" name="Text Box 18"/>
            <p:cNvSpPr txBox="1">
              <a:spLocks noChangeArrowheads="1"/>
            </p:cNvSpPr>
            <p:nvPr/>
          </p:nvSpPr>
          <p:spPr bwMode="auto">
            <a:xfrm>
              <a:off x="210" y="1738"/>
              <a:ext cx="16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rPr>
                <a:t>电子的平均速度：</a:t>
              </a:r>
            </a:p>
          </p:txBody>
        </p:sp>
        <p:graphicFrame>
          <p:nvGraphicFramePr>
            <p:cNvPr id="16412" name="Object 19"/>
            <p:cNvGraphicFramePr>
              <a:graphicFrameLocks noChangeAspect="1"/>
            </p:cNvGraphicFramePr>
            <p:nvPr/>
          </p:nvGraphicFramePr>
          <p:xfrm>
            <a:off x="704" y="2069"/>
            <a:ext cx="825" cy="592"/>
          </p:xfrm>
          <a:graphic>
            <a:graphicData uri="http://schemas.openxmlformats.org/presentationml/2006/ole">
              <mc:AlternateContent xmlns:mc="http://schemas.openxmlformats.org/markup-compatibility/2006">
                <mc:Choice xmlns:v="urn:schemas-microsoft-com:vml" Requires="v">
                  <p:oleObj spid="_x0000_s331065" name="Equation" r:id="rId8" imgW="13106400" imgH="9448800" progId="Equation.DSMT4">
                    <p:embed/>
                  </p:oleObj>
                </mc:Choice>
                <mc:Fallback>
                  <p:oleObj name="Equation" r:id="rId8" imgW="13106400" imgH="9448800" progId="Equation.DSMT4">
                    <p:embed/>
                    <p:pic>
                      <p:nvPicPr>
                        <p:cNvPr id="0" name="Object 19"/>
                        <p:cNvPicPr>
                          <a:picLocks noChangeAspect="1" noChangeArrowheads="1"/>
                        </p:cNvPicPr>
                        <p:nvPr/>
                      </p:nvPicPr>
                      <p:blipFill>
                        <a:blip r:embed="rId9"/>
                        <a:srcRect/>
                        <a:stretch>
                          <a:fillRect/>
                        </a:stretch>
                      </p:blipFill>
                      <p:spPr bwMode="auto">
                        <a:xfrm>
                          <a:off x="704" y="2069"/>
                          <a:ext cx="825"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9955" name="Group 35"/>
          <p:cNvGrpSpPr/>
          <p:nvPr/>
        </p:nvGrpSpPr>
        <p:grpSpPr bwMode="auto">
          <a:xfrm>
            <a:off x="2595389" y="4641353"/>
            <a:ext cx="2058987" cy="969963"/>
            <a:chOff x="1039" y="2944"/>
            <a:chExt cx="1297" cy="611"/>
          </a:xfrm>
        </p:grpSpPr>
        <p:graphicFrame>
          <p:nvGraphicFramePr>
            <p:cNvPr id="16409" name="Object 31"/>
            <p:cNvGraphicFramePr>
              <a:graphicFrameLocks noChangeAspect="1"/>
            </p:cNvGraphicFramePr>
            <p:nvPr/>
          </p:nvGraphicFramePr>
          <p:xfrm>
            <a:off x="1374" y="2944"/>
            <a:ext cx="962" cy="611"/>
          </p:xfrm>
          <a:graphic>
            <a:graphicData uri="http://schemas.openxmlformats.org/presentationml/2006/ole">
              <mc:AlternateContent xmlns:mc="http://schemas.openxmlformats.org/markup-compatibility/2006">
                <mc:Choice xmlns:v="urn:schemas-microsoft-com:vml" Requires="v">
                  <p:oleObj spid="_x0000_s331066" name="公式" r:id="rId10" imgW="647700" imgH="419100" progId="Equation.3">
                    <p:embed/>
                  </p:oleObj>
                </mc:Choice>
                <mc:Fallback>
                  <p:oleObj name="公式" r:id="rId10" imgW="647700" imgH="419100" progId="Equation.3">
                    <p:embed/>
                    <p:pic>
                      <p:nvPicPr>
                        <p:cNvPr id="0"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4" y="2944"/>
                          <a:ext cx="962" cy="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0" name="Line 34"/>
            <p:cNvSpPr>
              <a:spLocks noChangeShapeType="1"/>
            </p:cNvSpPr>
            <p:nvPr/>
          </p:nvSpPr>
          <p:spPr bwMode="auto">
            <a:xfrm>
              <a:off x="1039" y="3267"/>
              <a:ext cx="271" cy="0"/>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89959" name="Group 39"/>
          <p:cNvGrpSpPr/>
          <p:nvPr/>
        </p:nvGrpSpPr>
        <p:grpSpPr bwMode="auto">
          <a:xfrm>
            <a:off x="4725814" y="4692153"/>
            <a:ext cx="2162175" cy="909638"/>
            <a:chOff x="2381" y="2976"/>
            <a:chExt cx="1362" cy="573"/>
          </a:xfrm>
        </p:grpSpPr>
        <p:graphicFrame>
          <p:nvGraphicFramePr>
            <p:cNvPr id="16407" name="Object 32"/>
            <p:cNvGraphicFramePr>
              <a:graphicFrameLocks noChangeAspect="1"/>
            </p:cNvGraphicFramePr>
            <p:nvPr/>
          </p:nvGraphicFramePr>
          <p:xfrm>
            <a:off x="2744" y="2976"/>
            <a:ext cx="999" cy="573"/>
          </p:xfrm>
          <a:graphic>
            <a:graphicData uri="http://schemas.openxmlformats.org/presentationml/2006/ole">
              <mc:AlternateContent xmlns:mc="http://schemas.openxmlformats.org/markup-compatibility/2006">
                <mc:Choice xmlns:v="urn:schemas-microsoft-com:vml" Requires="v">
                  <p:oleObj spid="_x0000_s331067" name="公式" r:id="rId12" imgW="673100" imgH="393700" progId="Equation.3">
                    <p:embed/>
                  </p:oleObj>
                </mc:Choice>
                <mc:Fallback>
                  <p:oleObj name="公式" r:id="rId12" imgW="673100" imgH="393700" progId="Equation.3">
                    <p:embed/>
                    <p:pic>
                      <p:nvPicPr>
                        <p:cNvPr id="0"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4" y="2976"/>
                          <a:ext cx="999" cy="573"/>
                        </a:xfrm>
                        <a:prstGeom prst="rect">
                          <a:avLst/>
                        </a:prstGeom>
                        <a:noFill/>
                        <a:ln w="9525">
                          <a:solidFill>
                            <a:srgbClr val="6600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8" name="Line 38"/>
            <p:cNvSpPr>
              <a:spLocks noChangeShapeType="1"/>
            </p:cNvSpPr>
            <p:nvPr/>
          </p:nvSpPr>
          <p:spPr bwMode="auto">
            <a:xfrm>
              <a:off x="2381" y="3294"/>
              <a:ext cx="271" cy="0"/>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89966" name="Group 46"/>
          <p:cNvGrpSpPr/>
          <p:nvPr/>
        </p:nvGrpSpPr>
        <p:grpSpPr bwMode="auto">
          <a:xfrm>
            <a:off x="2425700" y="3090366"/>
            <a:ext cx="4005263" cy="1665287"/>
            <a:chOff x="1528" y="2069"/>
            <a:chExt cx="2523" cy="1049"/>
          </a:xfrm>
        </p:grpSpPr>
        <p:graphicFrame>
          <p:nvGraphicFramePr>
            <p:cNvPr id="16405" name="Object 33"/>
            <p:cNvGraphicFramePr>
              <a:graphicFrameLocks noChangeAspect="1"/>
            </p:cNvGraphicFramePr>
            <p:nvPr/>
          </p:nvGraphicFramePr>
          <p:xfrm>
            <a:off x="1528" y="2069"/>
            <a:ext cx="2523" cy="634"/>
          </p:xfrm>
          <a:graphic>
            <a:graphicData uri="http://schemas.openxmlformats.org/presentationml/2006/ole">
              <mc:AlternateContent xmlns:mc="http://schemas.openxmlformats.org/markup-compatibility/2006">
                <mc:Choice xmlns:v="urn:schemas-microsoft-com:vml" Requires="v">
                  <p:oleObj spid="_x0000_s331068" name="公式" r:id="rId14" imgW="1524000" imgH="393700" progId="Equation.3">
                    <p:embed/>
                  </p:oleObj>
                </mc:Choice>
                <mc:Fallback>
                  <p:oleObj name="公式" r:id="rId14" imgW="1524000" imgH="393700" progId="Equation.3">
                    <p:embed/>
                    <p:pic>
                      <p:nvPicPr>
                        <p:cNvPr id="0"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8" y="2069"/>
                          <a:ext cx="2523"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6" name="Line 42"/>
            <p:cNvSpPr>
              <a:spLocks noChangeShapeType="1"/>
            </p:cNvSpPr>
            <p:nvPr/>
          </p:nvSpPr>
          <p:spPr bwMode="auto">
            <a:xfrm flipH="1" flipV="1">
              <a:off x="2064" y="2570"/>
              <a:ext cx="589" cy="548"/>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89968" name="Group 48"/>
          <p:cNvGrpSpPr/>
          <p:nvPr/>
        </p:nvGrpSpPr>
        <p:grpSpPr bwMode="auto">
          <a:xfrm>
            <a:off x="396081" y="4293686"/>
            <a:ext cx="2338388" cy="1328735"/>
            <a:chOff x="256" y="2774"/>
            <a:chExt cx="1473" cy="837"/>
          </a:xfrm>
        </p:grpSpPr>
        <p:graphicFrame>
          <p:nvGraphicFramePr>
            <p:cNvPr id="16403" name="Object 30"/>
            <p:cNvGraphicFramePr>
              <a:graphicFrameLocks noChangeAspect="1"/>
            </p:cNvGraphicFramePr>
            <p:nvPr>
              <p:extLst>
                <p:ext uri="{D42A27DB-BD31-4B8C-83A1-F6EECF244321}">
                  <p14:modId xmlns:p14="http://schemas.microsoft.com/office/powerpoint/2010/main" val="994149805"/>
                </p:ext>
              </p:extLst>
            </p:nvPr>
          </p:nvGraphicFramePr>
          <p:xfrm>
            <a:off x="627" y="3000"/>
            <a:ext cx="944" cy="611"/>
          </p:xfrm>
          <a:graphic>
            <a:graphicData uri="http://schemas.openxmlformats.org/presentationml/2006/ole">
              <mc:AlternateContent xmlns:mc="http://schemas.openxmlformats.org/markup-compatibility/2006">
                <mc:Choice xmlns:v="urn:schemas-microsoft-com:vml" Requires="v">
                  <p:oleObj spid="_x0000_s331069" name="公式" r:id="rId16" imgW="622300" imgH="419100" progId="Equation.3">
                    <p:embed/>
                  </p:oleObj>
                </mc:Choice>
                <mc:Fallback>
                  <p:oleObj name="公式" r:id="rId16" imgW="622300" imgH="419100" progId="Equation.3">
                    <p:embed/>
                    <p:pic>
                      <p:nvPicPr>
                        <p:cNvPr id="0"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7" y="3000"/>
                          <a:ext cx="944" cy="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4" name="Text Box 47"/>
            <p:cNvSpPr txBox="1">
              <a:spLocks noChangeArrowheads="1"/>
            </p:cNvSpPr>
            <p:nvPr/>
          </p:nvSpPr>
          <p:spPr bwMode="auto">
            <a:xfrm>
              <a:off x="256" y="2774"/>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rPr>
                <a:t>自由电子为例：</a:t>
              </a:r>
            </a:p>
          </p:txBody>
        </p:sp>
      </p:grpSp>
      <p:graphicFrame>
        <p:nvGraphicFramePr>
          <p:cNvPr id="16400" name="Object 49"/>
          <p:cNvGraphicFramePr>
            <a:graphicFrameLocks noChangeAspect="1"/>
          </p:cNvGraphicFramePr>
          <p:nvPr>
            <p:extLst>
              <p:ext uri="{D42A27DB-BD31-4B8C-83A1-F6EECF244321}">
                <p14:modId xmlns:p14="http://schemas.microsoft.com/office/powerpoint/2010/main" val="2451420864"/>
              </p:ext>
            </p:extLst>
          </p:nvPr>
        </p:nvGraphicFramePr>
        <p:xfrm>
          <a:off x="1403350" y="1819151"/>
          <a:ext cx="2663825" cy="555625"/>
        </p:xfrm>
        <a:graphic>
          <a:graphicData uri="http://schemas.openxmlformats.org/presentationml/2006/ole">
            <mc:AlternateContent xmlns:mc="http://schemas.openxmlformats.org/markup-compatibility/2006">
              <mc:Choice xmlns:v="urn:schemas-microsoft-com:vml" Requires="v">
                <p:oleObj spid="_x0000_s331070" name="公式" r:id="rId18" imgW="1143000" imgH="241300" progId="Equation.3">
                  <p:embed/>
                </p:oleObj>
              </mc:Choice>
              <mc:Fallback>
                <p:oleObj name="公式" r:id="rId18" imgW="1143000" imgH="241300" progId="Equation.3">
                  <p:embed/>
                  <p:pic>
                    <p:nvPicPr>
                      <p:cNvPr id="0" name="Object 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3350" y="1819151"/>
                        <a:ext cx="26638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1" name="Line 51"/>
          <p:cNvSpPr>
            <a:spLocks noChangeShapeType="1"/>
          </p:cNvSpPr>
          <p:nvPr/>
        </p:nvSpPr>
        <p:spPr bwMode="auto">
          <a:xfrm>
            <a:off x="4211638" y="2036638"/>
            <a:ext cx="792162" cy="0"/>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11</a:t>
            </a:fld>
            <a:endParaRPr lang="zh-CN" altLang="en-US"/>
          </a:p>
        </p:txBody>
      </p:sp>
      <p:sp>
        <p:nvSpPr>
          <p:cNvPr id="31" name="Rectangle 37"/>
          <p:cNvSpPr>
            <a:spLocks noChangeArrowheads="1"/>
          </p:cNvSpPr>
          <p:nvPr/>
        </p:nvSpPr>
        <p:spPr bwMode="auto">
          <a:xfrm flipV="1">
            <a:off x="115947" y="92681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2" name="Text Box 54"/>
          <p:cNvSpPr txBox="1">
            <a:spLocks noChangeArrowheads="1"/>
          </p:cNvSpPr>
          <p:nvPr/>
        </p:nvSpPr>
        <p:spPr bwMode="auto">
          <a:xfrm>
            <a:off x="611560" y="5760566"/>
            <a:ext cx="6686550" cy="579437"/>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mn-cs"/>
              </a:rPr>
              <a:t>波包的群速度就等于电子的平均速度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89965"/>
                                        </p:tgtEl>
                                        <p:attrNameLst>
                                          <p:attrName>style.visibility</p:attrName>
                                        </p:attrNameLst>
                                      </p:cBhvr>
                                      <p:to>
                                        <p:strVal val="visible"/>
                                      </p:to>
                                    </p:set>
                                    <p:animEffect transition="in" filter="dissolve">
                                      <p:cBhvr>
                                        <p:cTn id="7" dur="500"/>
                                        <p:tgtEl>
                                          <p:spTgt spid="14899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89968"/>
                                        </p:tgtEl>
                                        <p:attrNameLst>
                                          <p:attrName>style.visibility</p:attrName>
                                        </p:attrNameLst>
                                      </p:cBhvr>
                                      <p:to>
                                        <p:strVal val="visible"/>
                                      </p:to>
                                    </p:set>
                                    <p:animEffect transition="in" filter="dissolve">
                                      <p:cBhvr>
                                        <p:cTn id="12" dur="500"/>
                                        <p:tgtEl>
                                          <p:spTgt spid="148996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489955"/>
                                        </p:tgtEl>
                                        <p:attrNameLst>
                                          <p:attrName>style.visibility</p:attrName>
                                        </p:attrNameLst>
                                      </p:cBhvr>
                                      <p:to>
                                        <p:strVal val="visible"/>
                                      </p:to>
                                    </p:set>
                                    <p:animEffect transition="in" filter="slide(fromLeft)">
                                      <p:cBhvr>
                                        <p:cTn id="17" dur="500"/>
                                        <p:tgtEl>
                                          <p:spTgt spid="148995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489959"/>
                                        </p:tgtEl>
                                        <p:attrNameLst>
                                          <p:attrName>style.visibility</p:attrName>
                                        </p:attrNameLst>
                                      </p:cBhvr>
                                      <p:to>
                                        <p:strVal val="visible"/>
                                      </p:to>
                                    </p:set>
                                    <p:animEffect transition="in" filter="slide(fromLeft)">
                                      <p:cBhvr>
                                        <p:cTn id="22" dur="500"/>
                                        <p:tgtEl>
                                          <p:spTgt spid="148995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89966"/>
                                        </p:tgtEl>
                                        <p:attrNameLst>
                                          <p:attrName>style.visibility</p:attrName>
                                        </p:attrNameLst>
                                      </p:cBhvr>
                                      <p:to>
                                        <p:strVal val="visible"/>
                                      </p:to>
                                    </p:set>
                                    <p:animEffect transition="in" filter="dissolve">
                                      <p:cBhvr>
                                        <p:cTn id="27" dur="500"/>
                                        <p:tgtEl>
                                          <p:spTgt spid="148996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95288" y="3789040"/>
            <a:ext cx="4032250" cy="2708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80" name="Rectangle 3"/>
          <p:cNvSpPr>
            <a:spLocks noGrp="1" noRot="1" noChangeArrowheads="1"/>
          </p:cNvSpPr>
          <p:nvPr>
            <p:ph type="body" idx="4294967295"/>
          </p:nvPr>
        </p:nvSpPr>
        <p:spPr bwMode="auto">
          <a:xfrm>
            <a:off x="395288" y="847255"/>
            <a:ext cx="8675688" cy="1511300"/>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10000"/>
              </a:lnSpc>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施主杂质激发</a:t>
            </a:r>
          </a:p>
          <a:p>
            <a:pPr lvl="1" eaLnBrk="1" hangingPunct="1">
              <a:lnSpc>
                <a:spcPct val="110000"/>
              </a:lnSpc>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假设</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N</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型半导体只含一种施主，浓度</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N</a:t>
            </a:r>
            <a:r>
              <a:rPr lang="en-US" altLang="zh-CN" sz="2400" b="1" i="1" baseline="-25000" dirty="0">
                <a:latin typeface="Times New Roman" panose="02020603050405020304" pitchFamily="18" charset="0"/>
                <a:ea typeface="微软雅黑" panose="020B0503020204020204" charset="-122"/>
                <a:cs typeface="Times New Roman" panose="02020603050405020304" pitchFamily="18" charset="0"/>
              </a:rPr>
              <a:t>D</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，能级</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E</a:t>
            </a:r>
            <a:r>
              <a:rPr lang="en-US" altLang="zh-CN" sz="2400" b="1" i="1" baseline="-25000" dirty="0">
                <a:latin typeface="Times New Roman" panose="02020603050405020304" pitchFamily="18" charset="0"/>
                <a:ea typeface="微软雅黑" panose="020B0503020204020204" charset="-122"/>
                <a:cs typeface="Times New Roman" panose="02020603050405020304" pitchFamily="18" charset="0"/>
              </a:rPr>
              <a:t>D</a:t>
            </a:r>
          </a:p>
          <a:p>
            <a:pPr lvl="1" eaLnBrk="1" hangingPunct="1">
              <a:lnSpc>
                <a:spcPct val="110000"/>
              </a:lnSpc>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在一般温度下，载流子主要为杂质激发的电子</a:t>
            </a:r>
          </a:p>
          <a:p>
            <a:pPr lvl="1" eaLnBrk="1" hangingPunct="1">
              <a:lnSpc>
                <a:spcPct val="110000"/>
              </a:lnSpc>
            </a:pP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50181" name="Object 4"/>
          <p:cNvGraphicFramePr>
            <a:graphicFrameLocks noChangeAspect="1"/>
          </p:cNvGraphicFramePr>
          <p:nvPr>
            <p:extLst/>
          </p:nvPr>
        </p:nvGraphicFramePr>
        <p:xfrm>
          <a:off x="508000" y="2924274"/>
          <a:ext cx="8091488" cy="1049338"/>
        </p:xfrm>
        <a:graphic>
          <a:graphicData uri="http://schemas.openxmlformats.org/presentationml/2006/ole">
            <mc:AlternateContent xmlns:mc="http://schemas.openxmlformats.org/markup-compatibility/2006">
              <mc:Choice xmlns:v="urn:schemas-microsoft-com:vml" Requires="v">
                <p:oleObj spid="_x0000_s286772" name="公式" r:id="rId4" imgW="3721100" imgH="482600" progId="Equation.3">
                  <p:embed/>
                </p:oleObj>
              </mc:Choice>
              <mc:Fallback>
                <p:oleObj name="公式" r:id="rId4" imgW="3721100" imgH="482600" progId="Equation.3">
                  <p:embed/>
                  <p:pic>
                    <p:nvPicPr>
                      <p:cNvPr id="5018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0" y="2924274"/>
                        <a:ext cx="8091488"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2" name="Text Box 6"/>
          <p:cNvSpPr txBox="1">
            <a:spLocks noChangeArrowheads="1"/>
          </p:cNvSpPr>
          <p:nvPr/>
        </p:nvSpPr>
        <p:spPr bwMode="auto">
          <a:xfrm>
            <a:off x="539750" y="2348012"/>
            <a:ext cx="73167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导带中电子数目显然和空的施主能级的数目相等  </a:t>
            </a:r>
          </a:p>
        </p:txBody>
      </p:sp>
      <p:sp>
        <p:nvSpPr>
          <p:cNvPr id="50183" name="Rectangle 2"/>
          <p:cNvSpPr>
            <a:spLocks noRot="1" noChangeArrowheads="1"/>
          </p:cNvSpPr>
          <p:nvPr/>
        </p:nvSpPr>
        <p:spPr bwMode="auto">
          <a:xfrm>
            <a:off x="2061123" y="-99392"/>
            <a:ext cx="6842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非本征半导体的杂质激发</a:t>
            </a:r>
          </a:p>
        </p:txBody>
      </p:sp>
      <p:sp>
        <p:nvSpPr>
          <p:cNvPr id="50184" name="Line 8"/>
          <p:cNvSpPr>
            <a:spLocks noChangeShapeType="1"/>
          </p:cNvSpPr>
          <p:nvPr/>
        </p:nvSpPr>
        <p:spPr bwMode="auto">
          <a:xfrm>
            <a:off x="684213" y="4224015"/>
            <a:ext cx="3048000" cy="0"/>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50185" name="Line 9"/>
          <p:cNvSpPr>
            <a:spLocks noChangeShapeType="1"/>
          </p:cNvSpPr>
          <p:nvPr/>
        </p:nvSpPr>
        <p:spPr bwMode="auto">
          <a:xfrm>
            <a:off x="684213" y="6281415"/>
            <a:ext cx="3048000" cy="0"/>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50186" name="Line 10"/>
          <p:cNvSpPr>
            <a:spLocks noChangeShapeType="1"/>
          </p:cNvSpPr>
          <p:nvPr/>
        </p:nvSpPr>
        <p:spPr bwMode="auto">
          <a:xfrm>
            <a:off x="684213" y="4528815"/>
            <a:ext cx="3048000" cy="0"/>
          </a:xfrm>
          <a:prstGeom prst="line">
            <a:avLst/>
          </a:prstGeom>
          <a:noFill/>
          <a:ln w="222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50187" name="Oval 11"/>
          <p:cNvSpPr>
            <a:spLocks noChangeArrowheads="1"/>
          </p:cNvSpPr>
          <p:nvPr/>
        </p:nvSpPr>
        <p:spPr bwMode="auto">
          <a:xfrm>
            <a:off x="760413" y="4485953"/>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88" name="Oval 12"/>
          <p:cNvSpPr>
            <a:spLocks noChangeArrowheads="1"/>
          </p:cNvSpPr>
          <p:nvPr/>
        </p:nvSpPr>
        <p:spPr bwMode="auto">
          <a:xfrm>
            <a:off x="1065213" y="4481190"/>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89" name="Oval 13"/>
          <p:cNvSpPr>
            <a:spLocks noChangeArrowheads="1"/>
          </p:cNvSpPr>
          <p:nvPr/>
        </p:nvSpPr>
        <p:spPr bwMode="auto">
          <a:xfrm>
            <a:off x="1398588" y="4485953"/>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0" name="Oval 14"/>
          <p:cNvSpPr>
            <a:spLocks noChangeArrowheads="1"/>
          </p:cNvSpPr>
          <p:nvPr/>
        </p:nvSpPr>
        <p:spPr bwMode="auto">
          <a:xfrm>
            <a:off x="1708150" y="4485953"/>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1" name="Oval 15"/>
          <p:cNvSpPr>
            <a:spLocks noChangeArrowheads="1"/>
          </p:cNvSpPr>
          <p:nvPr/>
        </p:nvSpPr>
        <p:spPr bwMode="auto">
          <a:xfrm>
            <a:off x="2027238" y="4485953"/>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2" name="Oval 16"/>
          <p:cNvSpPr>
            <a:spLocks noChangeArrowheads="1"/>
          </p:cNvSpPr>
          <p:nvPr/>
        </p:nvSpPr>
        <p:spPr bwMode="auto">
          <a:xfrm>
            <a:off x="2346325" y="4485953"/>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3" name="Oval 17"/>
          <p:cNvSpPr>
            <a:spLocks noChangeArrowheads="1"/>
          </p:cNvSpPr>
          <p:nvPr/>
        </p:nvSpPr>
        <p:spPr bwMode="auto">
          <a:xfrm>
            <a:off x="2665413" y="4485953"/>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4" name="Oval 18"/>
          <p:cNvSpPr>
            <a:spLocks noChangeArrowheads="1"/>
          </p:cNvSpPr>
          <p:nvPr/>
        </p:nvSpPr>
        <p:spPr bwMode="auto">
          <a:xfrm>
            <a:off x="2989263" y="4485953"/>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5" name="Oval 19"/>
          <p:cNvSpPr>
            <a:spLocks noChangeArrowheads="1"/>
          </p:cNvSpPr>
          <p:nvPr/>
        </p:nvSpPr>
        <p:spPr bwMode="auto">
          <a:xfrm>
            <a:off x="3308350" y="4481190"/>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6" name="Oval 20"/>
          <p:cNvSpPr>
            <a:spLocks noChangeArrowheads="1"/>
          </p:cNvSpPr>
          <p:nvPr/>
        </p:nvSpPr>
        <p:spPr bwMode="auto">
          <a:xfrm>
            <a:off x="3481388" y="4485953"/>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7" name="Text Box 21"/>
          <p:cNvSpPr txBox="1">
            <a:spLocks noChangeArrowheads="1"/>
          </p:cNvSpPr>
          <p:nvPr/>
        </p:nvSpPr>
        <p:spPr bwMode="auto">
          <a:xfrm>
            <a:off x="3833813" y="4023990"/>
            <a:ext cx="5842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0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endPar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8" name="Text Box 22"/>
          <p:cNvSpPr txBox="1">
            <a:spLocks noChangeArrowheads="1"/>
          </p:cNvSpPr>
          <p:nvPr/>
        </p:nvSpPr>
        <p:spPr bwMode="auto">
          <a:xfrm>
            <a:off x="3841750" y="6055990"/>
            <a:ext cx="5334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0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199" name="Text Box 23"/>
          <p:cNvSpPr txBox="1">
            <a:spLocks noChangeArrowheads="1"/>
          </p:cNvSpPr>
          <p:nvPr/>
        </p:nvSpPr>
        <p:spPr bwMode="auto">
          <a:xfrm>
            <a:off x="3671888" y="4400228"/>
            <a:ext cx="1763712"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施主能级</a:t>
            </a:r>
            <a:r>
              <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0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D</a:t>
            </a:r>
          </a:p>
        </p:txBody>
      </p:sp>
      <p:sp>
        <p:nvSpPr>
          <p:cNvPr id="50200" name="Oval 24"/>
          <p:cNvSpPr>
            <a:spLocks noChangeArrowheads="1"/>
          </p:cNvSpPr>
          <p:nvPr/>
        </p:nvSpPr>
        <p:spPr bwMode="auto">
          <a:xfrm>
            <a:off x="2817813" y="4133528"/>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201" name="Oval 25"/>
          <p:cNvSpPr>
            <a:spLocks noChangeArrowheads="1"/>
          </p:cNvSpPr>
          <p:nvPr/>
        </p:nvSpPr>
        <p:spPr bwMode="auto">
          <a:xfrm>
            <a:off x="2208213" y="4133528"/>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202" name="Oval 26"/>
          <p:cNvSpPr>
            <a:spLocks noChangeArrowheads="1"/>
          </p:cNvSpPr>
          <p:nvPr/>
        </p:nvSpPr>
        <p:spPr bwMode="auto">
          <a:xfrm>
            <a:off x="1565275" y="4143053"/>
            <a:ext cx="76200" cy="762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203" name="Freeform 27"/>
          <p:cNvSpPr/>
          <p:nvPr/>
        </p:nvSpPr>
        <p:spPr bwMode="auto">
          <a:xfrm>
            <a:off x="2698750" y="3828728"/>
            <a:ext cx="152400" cy="685800"/>
          </a:xfrm>
          <a:custGeom>
            <a:avLst/>
            <a:gdLst>
              <a:gd name="T0" fmla="*/ 15120938 w 192"/>
              <a:gd name="T1" fmla="*/ 1679720143 h 280"/>
              <a:gd name="T2" fmla="*/ 15120938 w 192"/>
              <a:gd name="T3" fmla="*/ 239958971 h 280"/>
              <a:gd name="T4" fmla="*/ 105846563 w 192"/>
              <a:gd name="T5" fmla="*/ 239958971 h 280"/>
              <a:gd name="T6" fmla="*/ 105846563 w 192"/>
              <a:gd name="T7" fmla="*/ 815864419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0">
                <a:moveTo>
                  <a:pt x="24" y="280"/>
                </a:moveTo>
                <a:cubicBezTo>
                  <a:pt x="12" y="180"/>
                  <a:pt x="0" y="80"/>
                  <a:pt x="24" y="40"/>
                </a:cubicBezTo>
                <a:cubicBezTo>
                  <a:pt x="48" y="0"/>
                  <a:pt x="144" y="24"/>
                  <a:pt x="168" y="40"/>
                </a:cubicBezTo>
                <a:cubicBezTo>
                  <a:pt x="192" y="56"/>
                  <a:pt x="168" y="120"/>
                  <a:pt x="168" y="136"/>
                </a:cubicBezTo>
              </a:path>
            </a:pathLst>
          </a:custGeom>
          <a:solidFill>
            <a:schemeClr val="bg1"/>
          </a:solidFill>
          <a:ln w="22225">
            <a:solidFill>
              <a:srgbClr val="FF000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204" name="Freeform 28"/>
          <p:cNvSpPr/>
          <p:nvPr/>
        </p:nvSpPr>
        <p:spPr bwMode="auto">
          <a:xfrm>
            <a:off x="2074863" y="3828728"/>
            <a:ext cx="152400" cy="685800"/>
          </a:xfrm>
          <a:custGeom>
            <a:avLst/>
            <a:gdLst>
              <a:gd name="T0" fmla="*/ 15120938 w 192"/>
              <a:gd name="T1" fmla="*/ 1679720143 h 280"/>
              <a:gd name="T2" fmla="*/ 15120938 w 192"/>
              <a:gd name="T3" fmla="*/ 239958971 h 280"/>
              <a:gd name="T4" fmla="*/ 105846563 w 192"/>
              <a:gd name="T5" fmla="*/ 239958971 h 280"/>
              <a:gd name="T6" fmla="*/ 105846563 w 192"/>
              <a:gd name="T7" fmla="*/ 815864419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0">
                <a:moveTo>
                  <a:pt x="24" y="280"/>
                </a:moveTo>
                <a:cubicBezTo>
                  <a:pt x="12" y="180"/>
                  <a:pt x="0" y="80"/>
                  <a:pt x="24" y="40"/>
                </a:cubicBezTo>
                <a:cubicBezTo>
                  <a:pt x="48" y="0"/>
                  <a:pt x="144" y="24"/>
                  <a:pt x="168" y="40"/>
                </a:cubicBezTo>
                <a:cubicBezTo>
                  <a:pt x="192" y="56"/>
                  <a:pt x="168" y="120"/>
                  <a:pt x="168" y="136"/>
                </a:cubicBezTo>
              </a:path>
            </a:pathLst>
          </a:custGeom>
          <a:solidFill>
            <a:schemeClr val="bg1"/>
          </a:solidFill>
          <a:ln w="22225">
            <a:solidFill>
              <a:srgbClr val="FF000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0205" name="Freeform 29"/>
          <p:cNvSpPr/>
          <p:nvPr/>
        </p:nvSpPr>
        <p:spPr bwMode="auto">
          <a:xfrm>
            <a:off x="1427163" y="3828728"/>
            <a:ext cx="152400" cy="685800"/>
          </a:xfrm>
          <a:custGeom>
            <a:avLst/>
            <a:gdLst>
              <a:gd name="T0" fmla="*/ 15120938 w 192"/>
              <a:gd name="T1" fmla="*/ 1679720143 h 280"/>
              <a:gd name="T2" fmla="*/ 15120938 w 192"/>
              <a:gd name="T3" fmla="*/ 239958971 h 280"/>
              <a:gd name="T4" fmla="*/ 105846563 w 192"/>
              <a:gd name="T5" fmla="*/ 239958971 h 280"/>
              <a:gd name="T6" fmla="*/ 105846563 w 192"/>
              <a:gd name="T7" fmla="*/ 815864419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0">
                <a:moveTo>
                  <a:pt x="24" y="280"/>
                </a:moveTo>
                <a:cubicBezTo>
                  <a:pt x="12" y="180"/>
                  <a:pt x="0" y="80"/>
                  <a:pt x="24" y="40"/>
                </a:cubicBezTo>
                <a:cubicBezTo>
                  <a:pt x="48" y="0"/>
                  <a:pt x="144" y="24"/>
                  <a:pt x="168" y="40"/>
                </a:cubicBezTo>
                <a:cubicBezTo>
                  <a:pt x="192" y="56"/>
                  <a:pt x="168" y="120"/>
                  <a:pt x="168" y="136"/>
                </a:cubicBezTo>
              </a:path>
            </a:pathLst>
          </a:custGeom>
          <a:solidFill>
            <a:schemeClr val="bg1"/>
          </a:solidFill>
          <a:ln w="22225">
            <a:solidFill>
              <a:srgbClr val="FF000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50206" name="Group 30"/>
          <p:cNvGrpSpPr/>
          <p:nvPr/>
        </p:nvGrpSpPr>
        <p:grpSpPr bwMode="auto">
          <a:xfrm>
            <a:off x="684213" y="4404990"/>
            <a:ext cx="1460500" cy="755650"/>
            <a:chOff x="3230" y="2069"/>
            <a:chExt cx="920" cy="476"/>
          </a:xfrm>
        </p:grpSpPr>
        <p:sp>
          <p:nvSpPr>
            <p:cNvPr id="50207" name="Text Box 31"/>
            <p:cNvSpPr txBox="1">
              <a:spLocks noChangeArrowheads="1"/>
            </p:cNvSpPr>
            <p:nvPr/>
          </p:nvSpPr>
          <p:spPr bwMode="auto">
            <a:xfrm>
              <a:off x="3230" y="2251"/>
              <a:ext cx="920" cy="294"/>
            </a:xfrm>
            <a:prstGeom prst="rect">
              <a:avLst/>
            </a:prstGeom>
            <a:solidFill>
              <a:schemeClr val="bg1"/>
            </a:solidFill>
            <a:ln w="9525">
              <a:solidFill>
                <a:srgbClr val="FF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束缚能</a:t>
              </a:r>
              <a:r>
                <a:rPr kumimoji="0" lang="en-US" altLang="zh-CN" sz="2400" b="1" i="1"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i</a:t>
              </a:r>
            </a:p>
          </p:txBody>
        </p:sp>
        <p:sp>
          <p:nvSpPr>
            <p:cNvPr id="50208" name="Line 32"/>
            <p:cNvSpPr>
              <a:spLocks noChangeShapeType="1"/>
            </p:cNvSpPr>
            <p:nvPr/>
          </p:nvSpPr>
          <p:spPr bwMode="auto">
            <a:xfrm flipV="1">
              <a:off x="3787" y="2069"/>
              <a:ext cx="91" cy="182"/>
            </a:xfrm>
            <a:prstGeom prst="line">
              <a:avLst/>
            </a:prstGeom>
            <a:noFill/>
            <a:ln w="9525">
              <a:solidFill>
                <a:srgbClr val="FF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2" name="页脚占位符 1"/>
          <p:cNvSpPr>
            <a:spLocks noGrp="1"/>
          </p:cNvSpPr>
          <p:nvPr>
            <p:ph type="ftr" sz="quarter" idx="11"/>
          </p:nvPr>
        </p:nvSpPr>
        <p:spPr>
          <a:xfrm>
            <a:off x="3105944" y="6389364"/>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a:xfrm>
            <a:off x="6578600" y="6314752"/>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35" name="Rectangle 37"/>
          <p:cNvSpPr>
            <a:spLocks noChangeArrowheads="1"/>
          </p:cNvSpPr>
          <p:nvPr/>
        </p:nvSpPr>
        <p:spPr bwMode="auto">
          <a:xfrm flipV="1">
            <a:off x="179512" y="76470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Rot="1" noChangeArrowheads="1"/>
          </p:cNvSpPr>
          <p:nvPr>
            <p:ph type="body" idx="4294967295"/>
          </p:nvPr>
        </p:nvSpPr>
        <p:spPr bwMode="auto">
          <a:xfrm>
            <a:off x="0" y="1656879"/>
            <a:ext cx="2952750" cy="8651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buFontTx/>
              <a:buNone/>
            </a:pP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E</a:t>
            </a:r>
            <a:r>
              <a:rPr lang="en-US" altLang="zh-CN" sz="2600" b="1" i="1" baseline="-25000" dirty="0">
                <a:latin typeface="Times New Roman" panose="02020603050405020304" pitchFamily="18" charset="0"/>
                <a:ea typeface="微软雅黑" panose="020B0503020204020204" charset="-122"/>
                <a:cs typeface="Times New Roman" panose="02020603050405020304" pitchFamily="18" charset="0"/>
              </a:rPr>
              <a:t>F</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为未知数，</a:t>
            </a:r>
          </a:p>
          <a:p>
            <a:pPr eaLnBrk="1" hangingPunct="1">
              <a:lnSpc>
                <a:spcPct val="80000"/>
              </a:lnSpc>
              <a:buFontTx/>
              <a:buNone/>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利用</a:t>
            </a: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n</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与</a:t>
            </a: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E</a:t>
            </a:r>
            <a:r>
              <a:rPr lang="en-US" altLang="zh-CN" sz="2600" b="1" i="1" baseline="-25000" dirty="0">
                <a:latin typeface="Times New Roman" panose="02020603050405020304" pitchFamily="18" charset="0"/>
                <a:ea typeface="微软雅黑" panose="020B0503020204020204" charset="-122"/>
                <a:cs typeface="Times New Roman" panose="02020603050405020304" pitchFamily="18" charset="0"/>
              </a:rPr>
              <a:t>F</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关系</a:t>
            </a:r>
          </a:p>
        </p:txBody>
      </p:sp>
      <p:graphicFrame>
        <p:nvGraphicFramePr>
          <p:cNvPr id="51205" name="Object 4"/>
          <p:cNvGraphicFramePr>
            <a:graphicFrameLocks noChangeAspect="1"/>
          </p:cNvGraphicFramePr>
          <p:nvPr>
            <p:extLst/>
          </p:nvPr>
        </p:nvGraphicFramePr>
        <p:xfrm>
          <a:off x="2289175" y="764704"/>
          <a:ext cx="3067050" cy="855662"/>
        </p:xfrm>
        <a:graphic>
          <a:graphicData uri="http://schemas.openxmlformats.org/presentationml/2006/ole">
            <mc:AlternateContent xmlns:mc="http://schemas.openxmlformats.org/markup-compatibility/2006">
              <mc:Choice xmlns:v="urn:schemas-microsoft-com:vml" Requires="v">
                <p:oleObj spid="_x0000_s288089" name="公式" r:id="rId4" imgW="1409065" imgH="393700" progId="Equation.3">
                  <p:embed/>
                </p:oleObj>
              </mc:Choice>
              <mc:Fallback>
                <p:oleObj name="公式" r:id="rId4" imgW="1409065" imgH="393700" progId="Equation.3">
                  <p:embed/>
                  <p:pic>
                    <p:nvPicPr>
                      <p:cNvPr id="5120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9175" y="764704"/>
                        <a:ext cx="3067050"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4039" name="Object 7"/>
          <p:cNvGraphicFramePr>
            <a:graphicFrameLocks noChangeAspect="1"/>
          </p:cNvGraphicFramePr>
          <p:nvPr>
            <p:extLst/>
          </p:nvPr>
        </p:nvGraphicFramePr>
        <p:xfrm>
          <a:off x="1116013" y="4106391"/>
          <a:ext cx="3282950" cy="738188"/>
        </p:xfrm>
        <a:graphic>
          <a:graphicData uri="http://schemas.openxmlformats.org/presentationml/2006/ole">
            <mc:AlternateContent xmlns:mc="http://schemas.openxmlformats.org/markup-compatibility/2006">
              <mc:Choice xmlns:v="urn:schemas-microsoft-com:vml" Requires="v">
                <p:oleObj spid="_x0000_s288090" name="公式" r:id="rId6" imgW="1129665" imgH="254000" progId="Equation.3">
                  <p:embed/>
                </p:oleObj>
              </mc:Choice>
              <mc:Fallback>
                <p:oleObj name="公式" r:id="rId6" imgW="1129665" imgH="254000" progId="Equation.3">
                  <p:embed/>
                  <p:pic>
                    <p:nvPicPr>
                      <p:cNvPr id="4403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4106391"/>
                        <a:ext cx="3282950" cy="7381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040" name="Group 8"/>
          <p:cNvGrpSpPr/>
          <p:nvPr/>
        </p:nvGrpSpPr>
        <p:grpSpPr bwMode="auto">
          <a:xfrm>
            <a:off x="1403350" y="2450629"/>
            <a:ext cx="2881313" cy="1582737"/>
            <a:chOff x="884" y="1797"/>
            <a:chExt cx="1815" cy="997"/>
          </a:xfrm>
        </p:grpSpPr>
        <p:graphicFrame>
          <p:nvGraphicFramePr>
            <p:cNvPr id="51221" name="Object 9"/>
            <p:cNvGraphicFramePr>
              <a:graphicFrameLocks noChangeAspect="1"/>
            </p:cNvGraphicFramePr>
            <p:nvPr/>
          </p:nvGraphicFramePr>
          <p:xfrm>
            <a:off x="884" y="1797"/>
            <a:ext cx="1815" cy="717"/>
          </p:xfrm>
          <a:graphic>
            <a:graphicData uri="http://schemas.openxmlformats.org/presentationml/2006/ole">
              <mc:AlternateContent xmlns:mc="http://schemas.openxmlformats.org/markup-compatibility/2006">
                <mc:Choice xmlns:v="urn:schemas-microsoft-com:vml" Requires="v">
                  <p:oleObj spid="_x0000_s288091" name="公式" r:id="rId8" imgW="1129665" imgH="444500" progId="Equation.3">
                    <p:embed/>
                  </p:oleObj>
                </mc:Choice>
                <mc:Fallback>
                  <p:oleObj name="公式" r:id="rId8" imgW="1129665" imgH="444500" progId="Equation.3">
                    <p:embed/>
                    <p:pic>
                      <p:nvPicPr>
                        <p:cNvPr id="51221"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 y="1797"/>
                          <a:ext cx="1815"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2" name="AutoShape 10"/>
            <p:cNvSpPr>
              <a:spLocks noChangeArrowheads="1"/>
            </p:cNvSpPr>
            <p:nvPr/>
          </p:nvSpPr>
          <p:spPr bwMode="auto">
            <a:xfrm flipV="1">
              <a:off x="1610" y="2432"/>
              <a:ext cx="227" cy="362"/>
            </a:xfrm>
            <a:prstGeom prst="downArrow">
              <a:avLst>
                <a:gd name="adj1" fmla="val 48898"/>
                <a:gd name="adj2" fmla="val 7885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44043" name="Rectangle 11"/>
          <p:cNvSpPr>
            <a:spLocks noChangeArrowheads="1"/>
          </p:cNvSpPr>
          <p:nvPr/>
        </p:nvSpPr>
        <p:spPr bwMode="auto">
          <a:xfrm>
            <a:off x="1116013" y="2450629"/>
            <a:ext cx="3311525" cy="24479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044" name="Line 12"/>
          <p:cNvSpPr>
            <a:spLocks noChangeShapeType="1"/>
          </p:cNvSpPr>
          <p:nvPr/>
        </p:nvSpPr>
        <p:spPr bwMode="auto">
          <a:xfrm flipV="1">
            <a:off x="3708400" y="1444154"/>
            <a:ext cx="865188" cy="1006475"/>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nvGrpSpPr>
          <p:cNvPr id="44045" name="Group 13"/>
          <p:cNvGrpSpPr/>
          <p:nvPr/>
        </p:nvGrpSpPr>
        <p:grpSpPr bwMode="auto">
          <a:xfrm>
            <a:off x="4999038" y="1298104"/>
            <a:ext cx="3294062" cy="2016125"/>
            <a:chOff x="3149" y="1071"/>
            <a:chExt cx="2075" cy="1270"/>
          </a:xfrm>
        </p:grpSpPr>
        <p:graphicFrame>
          <p:nvGraphicFramePr>
            <p:cNvPr id="51219" name="Object 5"/>
            <p:cNvGraphicFramePr>
              <a:graphicFrameLocks noChangeAspect="1"/>
            </p:cNvGraphicFramePr>
            <p:nvPr/>
          </p:nvGraphicFramePr>
          <p:xfrm>
            <a:off x="3149" y="1501"/>
            <a:ext cx="2075" cy="840"/>
          </p:xfrm>
          <a:graphic>
            <a:graphicData uri="http://schemas.openxmlformats.org/presentationml/2006/ole">
              <mc:AlternateContent xmlns:mc="http://schemas.openxmlformats.org/markup-compatibility/2006">
                <mc:Choice xmlns:v="urn:schemas-microsoft-com:vml" Requires="v">
                  <p:oleObj spid="_x0000_s288092" name="公式" r:id="rId10" imgW="1536700" imgH="622300" progId="Equation.3">
                    <p:embed/>
                  </p:oleObj>
                </mc:Choice>
                <mc:Fallback>
                  <p:oleObj name="公式" r:id="rId10" imgW="1536700" imgH="622300" progId="Equation.3">
                    <p:embed/>
                    <p:pic>
                      <p:nvPicPr>
                        <p:cNvPr id="5121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9" y="1501"/>
                          <a:ext cx="2075" cy="840"/>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0" name="Line 15"/>
            <p:cNvSpPr>
              <a:spLocks noChangeShapeType="1"/>
            </p:cNvSpPr>
            <p:nvPr/>
          </p:nvSpPr>
          <p:spPr bwMode="auto">
            <a:xfrm>
              <a:off x="3424" y="1071"/>
              <a:ext cx="545" cy="409"/>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grpSp>
        <p:nvGrpSpPr>
          <p:cNvPr id="44048" name="Group 16"/>
          <p:cNvGrpSpPr/>
          <p:nvPr/>
        </p:nvGrpSpPr>
        <p:grpSpPr bwMode="auto">
          <a:xfrm>
            <a:off x="5070475" y="3315816"/>
            <a:ext cx="2960688" cy="1535113"/>
            <a:chOff x="3194" y="2342"/>
            <a:chExt cx="1865" cy="967"/>
          </a:xfrm>
        </p:grpSpPr>
        <p:graphicFrame>
          <p:nvGraphicFramePr>
            <p:cNvPr id="51217" name="Object 6"/>
            <p:cNvGraphicFramePr>
              <a:graphicFrameLocks noChangeAspect="1"/>
            </p:cNvGraphicFramePr>
            <p:nvPr/>
          </p:nvGraphicFramePr>
          <p:xfrm>
            <a:off x="3194" y="2659"/>
            <a:ext cx="1865" cy="650"/>
          </p:xfrm>
          <a:graphic>
            <a:graphicData uri="http://schemas.openxmlformats.org/presentationml/2006/ole">
              <mc:AlternateContent xmlns:mc="http://schemas.openxmlformats.org/markup-compatibility/2006">
                <mc:Choice xmlns:v="urn:schemas-microsoft-com:vml" Requires="v">
                  <p:oleObj spid="_x0000_s288093" name="公式" r:id="rId12" imgW="1384300" imgH="482600" progId="Equation.3">
                    <p:embed/>
                  </p:oleObj>
                </mc:Choice>
                <mc:Fallback>
                  <p:oleObj name="公式" r:id="rId12" imgW="1384300" imgH="482600" progId="Equation.3">
                    <p:embed/>
                    <p:pic>
                      <p:nvPicPr>
                        <p:cNvPr id="51217"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4" y="2659"/>
                          <a:ext cx="1865" cy="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8" name="AutoShape 8"/>
            <p:cNvSpPr>
              <a:spLocks noChangeArrowheads="1"/>
            </p:cNvSpPr>
            <p:nvPr/>
          </p:nvSpPr>
          <p:spPr bwMode="auto">
            <a:xfrm rot="5400000">
              <a:off x="3992" y="2364"/>
              <a:ext cx="272" cy="227"/>
            </a:xfrm>
            <a:prstGeom prst="rightArrow">
              <a:avLst>
                <a:gd name="adj1" fmla="val 41852"/>
                <a:gd name="adj2" fmla="val 42732"/>
              </a:avLst>
            </a:prstGeom>
            <a:solidFill>
              <a:schemeClr val="accent1"/>
            </a:solidFill>
            <a:ln w="9525">
              <a:solidFill>
                <a:schemeClr val="tx1"/>
              </a:solidFill>
              <a:miter lim="800000"/>
            </a:ln>
          </p:spPr>
          <p:txBody>
            <a:bodyPr rot="10800000" vert="eaVert"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44051" name="Group 19"/>
          <p:cNvGrpSpPr/>
          <p:nvPr/>
        </p:nvGrpSpPr>
        <p:grpSpPr bwMode="auto">
          <a:xfrm>
            <a:off x="4516438" y="4827116"/>
            <a:ext cx="3856037" cy="1506538"/>
            <a:chOff x="2845" y="3294"/>
            <a:chExt cx="2429" cy="949"/>
          </a:xfrm>
        </p:grpSpPr>
        <p:graphicFrame>
          <p:nvGraphicFramePr>
            <p:cNvPr id="51215" name="Object 9"/>
            <p:cNvGraphicFramePr>
              <a:graphicFrameLocks noChangeAspect="1"/>
            </p:cNvGraphicFramePr>
            <p:nvPr/>
          </p:nvGraphicFramePr>
          <p:xfrm>
            <a:off x="2845" y="3566"/>
            <a:ext cx="2429" cy="677"/>
          </p:xfrm>
          <a:graphic>
            <a:graphicData uri="http://schemas.openxmlformats.org/presentationml/2006/ole">
              <mc:AlternateContent xmlns:mc="http://schemas.openxmlformats.org/markup-compatibility/2006">
                <mc:Choice xmlns:v="urn:schemas-microsoft-com:vml" Requires="v">
                  <p:oleObj spid="_x0000_s288094" name="公式" r:id="rId14" imgW="1548765" imgH="431800" progId="Equation.3">
                    <p:embed/>
                  </p:oleObj>
                </mc:Choice>
                <mc:Fallback>
                  <p:oleObj name="公式" r:id="rId14" imgW="1548765" imgH="431800" progId="Equation.3">
                    <p:embed/>
                    <p:pic>
                      <p:nvPicPr>
                        <p:cNvPr id="51215"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45" y="3566"/>
                          <a:ext cx="2429" cy="67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6" name="AutoShape 8"/>
            <p:cNvSpPr>
              <a:spLocks noChangeArrowheads="1"/>
            </p:cNvSpPr>
            <p:nvPr/>
          </p:nvSpPr>
          <p:spPr bwMode="auto">
            <a:xfrm rot="5400000">
              <a:off x="3992" y="3316"/>
              <a:ext cx="272" cy="227"/>
            </a:xfrm>
            <a:prstGeom prst="rightArrow">
              <a:avLst>
                <a:gd name="adj1" fmla="val 41852"/>
                <a:gd name="adj2" fmla="val 42732"/>
              </a:avLst>
            </a:prstGeom>
            <a:solidFill>
              <a:schemeClr val="accent1"/>
            </a:solidFill>
            <a:ln w="9525">
              <a:solidFill>
                <a:schemeClr val="tx1"/>
              </a:solidFill>
              <a:miter lim="800000"/>
            </a:ln>
          </p:spPr>
          <p:txBody>
            <a:bodyPr rot="10800000" vert="eaVert"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aphicFrame>
        <p:nvGraphicFramePr>
          <p:cNvPr id="44054" name="Object 22"/>
          <p:cNvGraphicFramePr>
            <a:graphicFrameLocks noChangeAspect="1"/>
          </p:cNvGraphicFramePr>
          <p:nvPr>
            <p:extLst/>
          </p:nvPr>
        </p:nvGraphicFramePr>
        <p:xfrm>
          <a:off x="323850" y="5114454"/>
          <a:ext cx="2682875" cy="865187"/>
        </p:xfrm>
        <a:graphic>
          <a:graphicData uri="http://schemas.openxmlformats.org/presentationml/2006/ole">
            <mc:AlternateContent xmlns:mc="http://schemas.openxmlformats.org/markup-compatibility/2006">
              <mc:Choice xmlns:v="urn:schemas-microsoft-com:vml" Requires="v">
                <p:oleObj spid="_x0000_s288095" name="公式" r:id="rId16" imgW="1295400" imgH="419100" progId="Equation.3">
                  <p:embed/>
                </p:oleObj>
              </mc:Choice>
              <mc:Fallback>
                <p:oleObj name="公式" r:id="rId16" imgW="1295400" imgH="419100" progId="Equation.3">
                  <p:embed/>
                  <p:pic>
                    <p:nvPicPr>
                      <p:cNvPr id="44054"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3850" y="5114454"/>
                        <a:ext cx="2682875" cy="865187"/>
                      </a:xfrm>
                      <a:prstGeom prst="rect">
                        <a:avLst/>
                      </a:prstGeom>
                      <a:gradFill rotWithShape="1">
                        <a:gsLst>
                          <a:gs pos="0">
                            <a:srgbClr val="FFCCFF"/>
                          </a:gs>
                          <a:gs pos="50000">
                            <a:srgbClr val="FFF0FF"/>
                          </a:gs>
                          <a:gs pos="100000">
                            <a:srgbClr val="FFCCFF"/>
                          </a:gs>
                        </a:gsLst>
                        <a:lin ang="5400000" scaled="1"/>
                      </a:gradFill>
                      <a:ln>
                        <a:noFill/>
                      </a:ln>
                      <a:extLs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a:xfrm>
            <a:off x="3124200" y="6376243"/>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a:xfrm>
            <a:off x="6553200" y="6376243"/>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5" name="Rectangle 2"/>
          <p:cNvSpPr>
            <a:spLocks noRot="1" noChangeArrowheads="1"/>
          </p:cNvSpPr>
          <p:nvPr/>
        </p:nvSpPr>
        <p:spPr bwMode="auto">
          <a:xfrm>
            <a:off x="2061123" y="-99392"/>
            <a:ext cx="6842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非本征半导体的杂质激发</a:t>
            </a:r>
          </a:p>
        </p:txBody>
      </p:sp>
      <p:sp>
        <p:nvSpPr>
          <p:cNvPr id="26" name="Rectangle 37"/>
          <p:cNvSpPr>
            <a:spLocks noChangeArrowheads="1"/>
          </p:cNvSpPr>
          <p:nvPr/>
        </p:nvSpPr>
        <p:spPr bwMode="auto">
          <a:xfrm flipV="1">
            <a:off x="179512" y="81200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5">
                                            <p:bg/>
                                          </p:spTgt>
                                        </p:tgtEl>
                                        <p:attrNameLst>
                                          <p:attrName>style.visibility</p:attrName>
                                        </p:attrNameLst>
                                      </p:cBhvr>
                                      <p:to>
                                        <p:strVal val="visible"/>
                                      </p:to>
                                    </p:set>
                                    <p:animEffect transition="in" filter="dissolve">
                                      <p:cBhvr>
                                        <p:cTn id="7" dur="500"/>
                                        <p:tgtEl>
                                          <p:spTgt spid="44035">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035">
                                            <p:txEl>
                                              <p:pRg st="0" end="0"/>
                                            </p:txEl>
                                          </p:spTgt>
                                        </p:tgtEl>
                                        <p:attrNameLst>
                                          <p:attrName>style.visibility</p:attrName>
                                        </p:attrNameLst>
                                      </p:cBhvr>
                                      <p:to>
                                        <p:strVal val="visible"/>
                                      </p:to>
                                    </p:set>
                                    <p:animEffect transition="in" filter="dissolve">
                                      <p:cBhvr>
                                        <p:cTn id="12" dur="500"/>
                                        <p:tgtEl>
                                          <p:spTgt spid="440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035">
                                            <p:txEl>
                                              <p:pRg st="1" end="1"/>
                                            </p:txEl>
                                          </p:spTgt>
                                        </p:tgtEl>
                                        <p:attrNameLst>
                                          <p:attrName>style.visibility</p:attrName>
                                        </p:attrNameLst>
                                      </p:cBhvr>
                                      <p:to>
                                        <p:strVal val="visible"/>
                                      </p:to>
                                    </p:set>
                                    <p:animEffect transition="in" filter="dissolve">
                                      <p:cBhvr>
                                        <p:cTn id="17" dur="500"/>
                                        <p:tgtEl>
                                          <p:spTgt spid="440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4039"/>
                                        </p:tgtEl>
                                        <p:attrNameLst>
                                          <p:attrName>style.visibility</p:attrName>
                                        </p:attrNameLst>
                                      </p:cBhvr>
                                      <p:to>
                                        <p:strVal val="visible"/>
                                      </p:to>
                                    </p:set>
                                    <p:animEffect transition="in" filter="dissolve">
                                      <p:cBhvr>
                                        <p:cTn id="22" dur="500"/>
                                        <p:tgtEl>
                                          <p:spTgt spid="4403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4054"/>
                                        </p:tgtEl>
                                        <p:attrNameLst>
                                          <p:attrName>style.visibility</p:attrName>
                                        </p:attrNameLst>
                                      </p:cBhvr>
                                      <p:to>
                                        <p:strVal val="visible"/>
                                      </p:to>
                                    </p:set>
                                    <p:animEffect transition="in" filter="dissolve">
                                      <p:cBhvr>
                                        <p:cTn id="27" dur="500"/>
                                        <p:tgtEl>
                                          <p:spTgt spid="4405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44040"/>
                                        </p:tgtEl>
                                        <p:attrNameLst>
                                          <p:attrName>style.visibility</p:attrName>
                                        </p:attrNameLst>
                                      </p:cBhvr>
                                      <p:to>
                                        <p:strVal val="visible"/>
                                      </p:to>
                                    </p:set>
                                    <p:animEffect transition="in" filter="slide(fromBottom)">
                                      <p:cBhvr>
                                        <p:cTn id="32" dur="500"/>
                                        <p:tgtEl>
                                          <p:spTgt spid="4404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043"/>
                                        </p:tgtEl>
                                        <p:attrNameLst>
                                          <p:attrName>style.visibility</p:attrName>
                                        </p:attrNameLst>
                                      </p:cBhvr>
                                      <p:to>
                                        <p:strVal val="visible"/>
                                      </p:to>
                                    </p:set>
                                    <p:animEffect transition="in" filter="dissolve">
                                      <p:cBhvr>
                                        <p:cTn id="37" dur="500"/>
                                        <p:tgtEl>
                                          <p:spTgt spid="44043"/>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44044"/>
                                        </p:tgtEl>
                                        <p:attrNameLst>
                                          <p:attrName>style.visibility</p:attrName>
                                        </p:attrNameLst>
                                      </p:cBhvr>
                                      <p:to>
                                        <p:strVal val="visible"/>
                                      </p:to>
                                    </p:set>
                                    <p:animEffect transition="in" filter="slide(fromBottom)">
                                      <p:cBhvr>
                                        <p:cTn id="42" dur="500"/>
                                        <p:tgtEl>
                                          <p:spTgt spid="4404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44045"/>
                                        </p:tgtEl>
                                        <p:attrNameLst>
                                          <p:attrName>style.visibility</p:attrName>
                                        </p:attrNameLst>
                                      </p:cBhvr>
                                      <p:to>
                                        <p:strVal val="visible"/>
                                      </p:to>
                                    </p:set>
                                    <p:animEffect transition="in" filter="slide(fromTop)">
                                      <p:cBhvr>
                                        <p:cTn id="47" dur="500"/>
                                        <p:tgtEl>
                                          <p:spTgt spid="44045"/>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nodeType="clickEffect">
                                  <p:stCondLst>
                                    <p:cond delay="0"/>
                                  </p:stCondLst>
                                  <p:childTnLst>
                                    <p:set>
                                      <p:cBhvr>
                                        <p:cTn id="51" dur="1" fill="hold">
                                          <p:stCondLst>
                                            <p:cond delay="0"/>
                                          </p:stCondLst>
                                        </p:cTn>
                                        <p:tgtEl>
                                          <p:spTgt spid="44048"/>
                                        </p:tgtEl>
                                        <p:attrNameLst>
                                          <p:attrName>style.visibility</p:attrName>
                                        </p:attrNameLst>
                                      </p:cBhvr>
                                      <p:to>
                                        <p:strVal val="visible"/>
                                      </p:to>
                                    </p:set>
                                    <p:animEffect transition="in" filter="slide(fromTop)">
                                      <p:cBhvr>
                                        <p:cTn id="52" dur="500"/>
                                        <p:tgtEl>
                                          <p:spTgt spid="44048"/>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nodeType="clickEffect">
                                  <p:stCondLst>
                                    <p:cond delay="0"/>
                                  </p:stCondLst>
                                  <p:childTnLst>
                                    <p:set>
                                      <p:cBhvr>
                                        <p:cTn id="56" dur="1" fill="hold">
                                          <p:stCondLst>
                                            <p:cond delay="0"/>
                                          </p:stCondLst>
                                        </p:cTn>
                                        <p:tgtEl>
                                          <p:spTgt spid="44051"/>
                                        </p:tgtEl>
                                        <p:attrNameLst>
                                          <p:attrName>style.visibility</p:attrName>
                                        </p:attrNameLst>
                                      </p:cBhvr>
                                      <p:to>
                                        <p:strVal val="visible"/>
                                      </p:to>
                                    </p:set>
                                    <p:animEffect transition="in" filter="slide(fromTop)">
                                      <p:cBhvr>
                                        <p:cTn id="57" dur="500"/>
                                        <p:tgtEl>
                                          <p:spTgt spid="44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animBg="1"/>
      <p:bldP spid="44043" grpId="0" animBg="1"/>
      <p:bldP spid="4404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Rot="1" noChangeArrowheads="1"/>
          </p:cNvSpPr>
          <p:nvPr>
            <p:ph type="title" idx="4294967295"/>
          </p:nvPr>
        </p:nvSpPr>
        <p:spPr bwMode="auto">
          <a:xfrm>
            <a:off x="2365375" y="127000"/>
            <a:ext cx="6778625" cy="781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施主杂质激发电子浓度</a:t>
            </a:r>
          </a:p>
        </p:txBody>
      </p:sp>
      <p:sp>
        <p:nvSpPr>
          <p:cNvPr id="52228" name="Rectangle 3"/>
          <p:cNvSpPr>
            <a:spLocks noGrp="1" noRot="1" noChangeArrowheads="1"/>
          </p:cNvSpPr>
          <p:nvPr>
            <p:ph type="body" idx="4294967295"/>
          </p:nvPr>
        </p:nvSpPr>
        <p:spPr bwMode="auto">
          <a:xfrm>
            <a:off x="330200" y="2048674"/>
            <a:ext cx="1296988" cy="604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r>
              <a:rPr lang="zh-CN" altLang="en-US" sz="2400" b="1" dirty="0">
                <a:latin typeface="Times New Roman" panose="02020603050405020304" pitchFamily="18" charset="0"/>
                <a:ea typeface="微软雅黑" panose="020B0503020204020204" charset="-122"/>
              </a:rPr>
              <a:t>求解：</a:t>
            </a:r>
          </a:p>
          <a:p>
            <a:pPr eaLnBrk="1" hangingPunct="1"/>
            <a:endParaRPr lang="zh-CN" altLang="en-US" sz="2400" b="1" dirty="0">
              <a:latin typeface="Times New Roman" panose="02020603050405020304" pitchFamily="18" charset="0"/>
              <a:ea typeface="微软雅黑" panose="020B0503020204020204" charset="-122"/>
            </a:endParaRPr>
          </a:p>
          <a:p>
            <a:pPr lvl="1" eaLnBrk="1" hangingPunct="1"/>
            <a:endParaRPr lang="zh-CN" altLang="en-US" sz="2400" b="1" dirty="0">
              <a:latin typeface="Times New Roman" panose="02020603050405020304" pitchFamily="18" charset="0"/>
              <a:ea typeface="微软雅黑" panose="020B0503020204020204" charset="-122"/>
            </a:endParaRPr>
          </a:p>
          <a:p>
            <a:pPr lvl="1" eaLnBrk="1" hangingPunct="1"/>
            <a:endParaRPr lang="en-US" altLang="zh-CN" sz="2400" b="1" dirty="0">
              <a:latin typeface="Times New Roman" panose="02020603050405020304" pitchFamily="18" charset="0"/>
              <a:ea typeface="微软雅黑" panose="020B0503020204020204" charset="-122"/>
            </a:endParaRPr>
          </a:p>
        </p:txBody>
      </p:sp>
      <p:graphicFrame>
        <p:nvGraphicFramePr>
          <p:cNvPr id="52229" name="Object 4"/>
          <p:cNvGraphicFramePr>
            <a:graphicFrameLocks noChangeAspect="1"/>
          </p:cNvGraphicFramePr>
          <p:nvPr/>
        </p:nvGraphicFramePr>
        <p:xfrm>
          <a:off x="2457450" y="1484313"/>
          <a:ext cx="6461125" cy="1989137"/>
        </p:xfrm>
        <a:graphic>
          <a:graphicData uri="http://schemas.openxmlformats.org/presentationml/2006/ole">
            <mc:AlternateContent xmlns:mc="http://schemas.openxmlformats.org/markup-compatibility/2006">
              <mc:Choice xmlns:v="urn:schemas-microsoft-com:vml" Requires="v">
                <p:oleObj spid="_x0000_s288917" name="Equation" r:id="rId4" imgW="75285600" imgH="23164800" progId="Equation.DSMT4">
                  <p:embed/>
                </p:oleObj>
              </mc:Choice>
              <mc:Fallback>
                <p:oleObj name="Equation" r:id="rId4" imgW="75285600" imgH="23164800" progId="Equation.DSMT4">
                  <p:embed/>
                  <p:pic>
                    <p:nvPicPr>
                      <p:cNvPr id="52229" name="Object 4"/>
                      <p:cNvPicPr>
                        <a:picLocks noChangeAspect="1" noChangeArrowheads="1"/>
                      </p:cNvPicPr>
                      <p:nvPr/>
                    </p:nvPicPr>
                    <p:blipFill>
                      <a:blip r:embed="rId5"/>
                      <a:srcRect/>
                      <a:stretch>
                        <a:fillRect/>
                      </a:stretch>
                    </p:blipFill>
                    <p:spPr bwMode="auto">
                      <a:xfrm>
                        <a:off x="2457450" y="1484313"/>
                        <a:ext cx="6461125" cy="198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2" name="Text Box 6"/>
          <p:cNvSpPr txBox="1">
            <a:spLocks noChangeArrowheads="1"/>
          </p:cNvSpPr>
          <p:nvPr/>
        </p:nvSpPr>
        <p:spPr bwMode="auto">
          <a:xfrm>
            <a:off x="-107950" y="3068638"/>
            <a:ext cx="31638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 </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当温度</a:t>
            </a:r>
            <a:r>
              <a:rPr kumimoji="0" lang="en-US" altLang="zh-CN"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很低时</a:t>
            </a:r>
          </a:p>
        </p:txBody>
      </p:sp>
      <p:grpSp>
        <p:nvGrpSpPr>
          <p:cNvPr id="45063" name="Group 7"/>
          <p:cNvGrpSpPr/>
          <p:nvPr/>
        </p:nvGrpSpPr>
        <p:grpSpPr bwMode="auto">
          <a:xfrm>
            <a:off x="2803526" y="3238500"/>
            <a:ext cx="5872163" cy="2062163"/>
            <a:chOff x="1766" y="2040"/>
            <a:chExt cx="3699" cy="1299"/>
          </a:xfrm>
        </p:grpSpPr>
        <p:sp>
          <p:nvSpPr>
            <p:cNvPr id="52239" name="Text Box 6"/>
            <p:cNvSpPr txBox="1">
              <a:spLocks noChangeArrowheads="1"/>
            </p:cNvSpPr>
            <p:nvPr/>
          </p:nvSpPr>
          <p:spPr bwMode="auto">
            <a:xfrm>
              <a:off x="3424" y="3051"/>
              <a:ext cx="2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少量施主电离激发电子</a:t>
              </a:r>
            </a:p>
          </p:txBody>
        </p:sp>
        <p:graphicFrame>
          <p:nvGraphicFramePr>
            <p:cNvPr id="52240" name="Object 5"/>
            <p:cNvGraphicFramePr>
              <a:graphicFrameLocks noChangeAspect="1"/>
            </p:cNvGraphicFramePr>
            <p:nvPr/>
          </p:nvGraphicFramePr>
          <p:xfrm>
            <a:off x="1766" y="2040"/>
            <a:ext cx="3406" cy="1251"/>
          </p:xfrm>
          <a:graphic>
            <a:graphicData uri="http://schemas.openxmlformats.org/presentationml/2006/ole">
              <mc:AlternateContent xmlns:mc="http://schemas.openxmlformats.org/markup-compatibility/2006">
                <mc:Choice xmlns:v="urn:schemas-microsoft-com:vml" Requires="v">
                  <p:oleObj spid="_x0000_s288918" name="Equation" r:id="rId6" imgW="63093600" imgH="23164800" progId="Equation.DSMT4">
                    <p:embed/>
                  </p:oleObj>
                </mc:Choice>
                <mc:Fallback>
                  <p:oleObj name="Equation" r:id="rId6" imgW="63093600" imgH="23164800" progId="Equation.DSMT4">
                    <p:embed/>
                    <p:pic>
                      <p:nvPicPr>
                        <p:cNvPr id="52240" name="Object 5"/>
                        <p:cNvPicPr>
                          <a:picLocks noChangeAspect="1" noChangeArrowheads="1"/>
                        </p:cNvPicPr>
                        <p:nvPr/>
                      </p:nvPicPr>
                      <p:blipFill>
                        <a:blip r:embed="rId7"/>
                        <a:srcRect/>
                        <a:stretch>
                          <a:fillRect/>
                        </a:stretch>
                      </p:blipFill>
                      <p:spPr bwMode="auto">
                        <a:xfrm>
                          <a:off x="1766" y="2040"/>
                          <a:ext cx="3406" cy="1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2232" name="Object 9"/>
          <p:cNvGraphicFramePr>
            <a:graphicFrameLocks noChangeAspect="1"/>
          </p:cNvGraphicFramePr>
          <p:nvPr/>
        </p:nvGraphicFramePr>
        <p:xfrm>
          <a:off x="179388" y="914400"/>
          <a:ext cx="3887787" cy="1074738"/>
        </p:xfrm>
        <a:graphic>
          <a:graphicData uri="http://schemas.openxmlformats.org/presentationml/2006/ole">
            <mc:AlternateContent xmlns:mc="http://schemas.openxmlformats.org/markup-compatibility/2006">
              <mc:Choice xmlns:v="urn:schemas-microsoft-com:vml" Requires="v">
                <p:oleObj spid="_x0000_s288919" name="公式" r:id="rId8" imgW="1562100" imgH="431800" progId="Equation.3">
                  <p:embed/>
                </p:oleObj>
              </mc:Choice>
              <mc:Fallback>
                <p:oleObj name="公式" r:id="rId8" imgW="1562100" imgH="431800" progId="Equation.3">
                  <p:embed/>
                  <p:pic>
                    <p:nvPicPr>
                      <p:cNvPr id="52232"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388" y="914400"/>
                        <a:ext cx="3887787" cy="107473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3" name="Text Box 11"/>
          <p:cNvSpPr txBox="1">
            <a:spLocks noChangeArrowheads="1"/>
          </p:cNvSpPr>
          <p:nvPr/>
        </p:nvSpPr>
        <p:spPr bwMode="auto">
          <a:xfrm>
            <a:off x="4211638" y="1006475"/>
            <a:ext cx="3876675" cy="457200"/>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是正数，只能取正号的根  </a:t>
            </a:r>
          </a:p>
        </p:txBody>
      </p:sp>
      <p:grpSp>
        <p:nvGrpSpPr>
          <p:cNvPr id="45068" name="Group 12"/>
          <p:cNvGrpSpPr/>
          <p:nvPr/>
        </p:nvGrpSpPr>
        <p:grpSpPr bwMode="auto">
          <a:xfrm>
            <a:off x="4716463" y="1412875"/>
            <a:ext cx="3743325" cy="1722438"/>
            <a:chOff x="2971" y="890"/>
            <a:chExt cx="2358" cy="1085"/>
          </a:xfrm>
        </p:grpSpPr>
        <p:sp>
          <p:nvSpPr>
            <p:cNvPr id="52236" name="Rectangle 13"/>
            <p:cNvSpPr>
              <a:spLocks noChangeArrowheads="1"/>
            </p:cNvSpPr>
            <p:nvPr/>
          </p:nvSpPr>
          <p:spPr bwMode="auto">
            <a:xfrm>
              <a:off x="4150" y="890"/>
              <a:ext cx="1179" cy="726"/>
            </a:xfrm>
            <a:prstGeom prst="rect">
              <a:avLst/>
            </a:prstGeom>
            <a:noFill/>
            <a:ln w="5715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2237" name="Text Box 14"/>
            <p:cNvSpPr txBox="1">
              <a:spLocks noChangeArrowheads="1"/>
            </p:cNvSpPr>
            <p:nvPr/>
          </p:nvSpPr>
          <p:spPr bwMode="auto">
            <a:xfrm>
              <a:off x="2971" y="1661"/>
              <a:ext cx="905" cy="314"/>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远大于</a:t>
              </a:r>
              <a:r>
                <a:rPr kumimoji="0" lang="en-US" altLang="zh-CN" sz="26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1 </a:t>
              </a:r>
            </a:p>
          </p:txBody>
        </p:sp>
        <p:sp>
          <p:nvSpPr>
            <p:cNvPr id="52238" name="Line 15"/>
            <p:cNvSpPr>
              <a:spLocks noChangeShapeType="1"/>
            </p:cNvSpPr>
            <p:nvPr/>
          </p:nvSpPr>
          <p:spPr bwMode="auto">
            <a:xfrm flipV="1">
              <a:off x="3878" y="1434"/>
              <a:ext cx="272" cy="317"/>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45072" name="Text Box 16"/>
          <p:cNvSpPr txBox="1">
            <a:spLocks noChangeArrowheads="1"/>
          </p:cNvSpPr>
          <p:nvPr/>
        </p:nvSpPr>
        <p:spPr bwMode="auto">
          <a:xfrm>
            <a:off x="1116014" y="5385594"/>
            <a:ext cx="7343775" cy="8858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一般室温下热激发到导带的电子数符合上式，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按指数关系随温度升高而增加  </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9" name="Rectangle 37"/>
          <p:cNvSpPr>
            <a:spLocks noChangeArrowheads="1"/>
          </p:cNvSpPr>
          <p:nvPr/>
        </p:nvSpPr>
        <p:spPr bwMode="auto">
          <a:xfrm flipV="1">
            <a:off x="179512" y="81200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62"/>
                                        </p:tgtEl>
                                        <p:attrNameLst>
                                          <p:attrName>style.visibility</p:attrName>
                                        </p:attrNameLst>
                                      </p:cBhvr>
                                      <p:to>
                                        <p:strVal val="visible"/>
                                      </p:to>
                                    </p:set>
                                    <p:animEffect transition="in" filter="dissolve">
                                      <p:cBhvr>
                                        <p:cTn id="7" dur="500"/>
                                        <p:tgtEl>
                                          <p:spTgt spid="450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068"/>
                                        </p:tgtEl>
                                        <p:attrNameLst>
                                          <p:attrName>style.visibility</p:attrName>
                                        </p:attrNameLst>
                                      </p:cBhvr>
                                      <p:to>
                                        <p:strVal val="visible"/>
                                      </p:to>
                                    </p:set>
                                    <p:animEffect transition="in" filter="dissolve">
                                      <p:cBhvr>
                                        <p:cTn id="12" dur="500"/>
                                        <p:tgtEl>
                                          <p:spTgt spid="450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063"/>
                                        </p:tgtEl>
                                        <p:attrNameLst>
                                          <p:attrName>style.visibility</p:attrName>
                                        </p:attrNameLst>
                                      </p:cBhvr>
                                      <p:to>
                                        <p:strVal val="visible"/>
                                      </p:to>
                                    </p:set>
                                    <p:animEffect transition="in" filter="dissolve">
                                      <p:cBhvr>
                                        <p:cTn id="17" dur="500"/>
                                        <p:tgtEl>
                                          <p:spTgt spid="4506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5072"/>
                                        </p:tgtEl>
                                        <p:attrNameLst>
                                          <p:attrName>style.visibility</p:attrName>
                                        </p:attrNameLst>
                                      </p:cBhvr>
                                      <p:to>
                                        <p:strVal val="visible"/>
                                      </p:to>
                                    </p:set>
                                    <p:animEffect transition="in" filter="slide(fromBottom)">
                                      <p:cBhvr>
                                        <p:cTn id="22" dur="500"/>
                                        <p:tgtEl>
                                          <p:spTgt spid="45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p:bldP spid="4507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2" name="Object 4"/>
          <p:cNvGraphicFramePr>
            <a:graphicFrameLocks noChangeAspect="1"/>
          </p:cNvGraphicFramePr>
          <p:nvPr/>
        </p:nvGraphicFramePr>
        <p:xfrm>
          <a:off x="2457450" y="1484313"/>
          <a:ext cx="6461125" cy="1989137"/>
        </p:xfrm>
        <a:graphic>
          <a:graphicData uri="http://schemas.openxmlformats.org/presentationml/2006/ole">
            <mc:AlternateContent xmlns:mc="http://schemas.openxmlformats.org/markup-compatibility/2006">
              <mc:Choice xmlns:v="urn:schemas-microsoft-com:vml" Requires="v">
                <p:oleObj spid="_x0000_s289941" name="Equation" r:id="rId4" imgW="75285600" imgH="23164800" progId="Equation.DSMT4">
                  <p:embed/>
                </p:oleObj>
              </mc:Choice>
              <mc:Fallback>
                <p:oleObj name="Equation" r:id="rId4" imgW="75285600" imgH="23164800" progId="Equation.DSMT4">
                  <p:embed/>
                  <p:pic>
                    <p:nvPicPr>
                      <p:cNvPr id="53252" name="Object 4"/>
                      <p:cNvPicPr>
                        <a:picLocks noChangeAspect="1" noChangeArrowheads="1"/>
                      </p:cNvPicPr>
                      <p:nvPr/>
                    </p:nvPicPr>
                    <p:blipFill>
                      <a:blip r:embed="rId5"/>
                      <a:srcRect/>
                      <a:stretch>
                        <a:fillRect/>
                      </a:stretch>
                    </p:blipFill>
                    <p:spPr bwMode="auto">
                      <a:xfrm>
                        <a:off x="2457450" y="1484313"/>
                        <a:ext cx="6461125" cy="198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3" name="Text Box 5"/>
          <p:cNvSpPr txBox="1">
            <a:spLocks noChangeArrowheads="1"/>
          </p:cNvSpPr>
          <p:nvPr/>
        </p:nvSpPr>
        <p:spPr bwMode="auto">
          <a:xfrm>
            <a:off x="-107950" y="3141663"/>
            <a:ext cx="27955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20000"/>
              </a:spcBef>
              <a:spcAft>
                <a:spcPct val="0"/>
              </a:spcAft>
              <a:buClr>
                <a:srgbClr val="4F81BD"/>
              </a:buClr>
              <a:buSzPct val="75000"/>
              <a:buFont typeface="Wingdings" panose="05000000000000000000"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2. </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温度足够高  </a:t>
            </a:r>
          </a:p>
        </p:txBody>
      </p:sp>
      <p:sp>
        <p:nvSpPr>
          <p:cNvPr id="46086" name="Text Box 8"/>
          <p:cNvSpPr txBox="1">
            <a:spLocks noChangeArrowheads="1"/>
          </p:cNvSpPr>
          <p:nvPr/>
        </p:nvSpPr>
        <p:spPr bwMode="auto">
          <a:xfrm>
            <a:off x="5002213" y="5564188"/>
            <a:ext cx="4249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施主几乎全部电离激发电子</a:t>
            </a:r>
          </a:p>
        </p:txBody>
      </p:sp>
      <p:graphicFrame>
        <p:nvGraphicFramePr>
          <p:cNvPr id="53255" name="Object 9"/>
          <p:cNvGraphicFramePr>
            <a:graphicFrameLocks noChangeAspect="1"/>
          </p:cNvGraphicFramePr>
          <p:nvPr/>
        </p:nvGraphicFramePr>
        <p:xfrm>
          <a:off x="195263" y="914400"/>
          <a:ext cx="3856037" cy="1074738"/>
        </p:xfrm>
        <a:graphic>
          <a:graphicData uri="http://schemas.openxmlformats.org/presentationml/2006/ole">
            <mc:AlternateContent xmlns:mc="http://schemas.openxmlformats.org/markup-compatibility/2006">
              <mc:Choice xmlns:v="urn:schemas-microsoft-com:vml" Requires="v">
                <p:oleObj spid="_x0000_s289942" name="公式" r:id="rId6" imgW="1548765" imgH="431800" progId="Equation.3">
                  <p:embed/>
                </p:oleObj>
              </mc:Choice>
              <mc:Fallback>
                <p:oleObj name="公式" r:id="rId6" imgW="1548765" imgH="431800" progId="Equation.3">
                  <p:embed/>
                  <p:pic>
                    <p:nvPicPr>
                      <p:cNvPr id="5325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263" y="914400"/>
                        <a:ext cx="3856037" cy="107473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6" name="Text Box 8"/>
          <p:cNvSpPr txBox="1">
            <a:spLocks noChangeArrowheads="1"/>
          </p:cNvSpPr>
          <p:nvPr/>
        </p:nvSpPr>
        <p:spPr bwMode="auto">
          <a:xfrm>
            <a:off x="4211638" y="1006475"/>
            <a:ext cx="3876675" cy="457200"/>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是正数，只能取正号的根  </a:t>
            </a:r>
          </a:p>
        </p:txBody>
      </p:sp>
      <p:grpSp>
        <p:nvGrpSpPr>
          <p:cNvPr id="46089" name="Group 9"/>
          <p:cNvGrpSpPr/>
          <p:nvPr/>
        </p:nvGrpSpPr>
        <p:grpSpPr bwMode="auto">
          <a:xfrm>
            <a:off x="4643438" y="1412875"/>
            <a:ext cx="3816350" cy="1866900"/>
            <a:chOff x="2925" y="890"/>
            <a:chExt cx="2404" cy="1176"/>
          </a:xfrm>
        </p:grpSpPr>
        <p:sp>
          <p:nvSpPr>
            <p:cNvPr id="53260" name="Rectangle 10"/>
            <p:cNvSpPr>
              <a:spLocks noChangeArrowheads="1"/>
            </p:cNvSpPr>
            <p:nvPr/>
          </p:nvSpPr>
          <p:spPr bwMode="auto">
            <a:xfrm>
              <a:off x="4286" y="890"/>
              <a:ext cx="1043" cy="726"/>
            </a:xfrm>
            <a:prstGeom prst="rect">
              <a:avLst/>
            </a:prstGeom>
            <a:noFill/>
            <a:ln w="5715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3261" name="Text Box 11"/>
            <p:cNvSpPr txBox="1">
              <a:spLocks noChangeArrowheads="1"/>
            </p:cNvSpPr>
            <p:nvPr/>
          </p:nvSpPr>
          <p:spPr bwMode="auto">
            <a:xfrm>
              <a:off x="2925" y="1752"/>
              <a:ext cx="905" cy="314"/>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远小于</a:t>
              </a:r>
              <a:r>
                <a:rPr kumimoji="0" lang="en-US" altLang="zh-CN" sz="26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1 </a:t>
              </a:r>
            </a:p>
          </p:txBody>
        </p:sp>
        <p:sp>
          <p:nvSpPr>
            <p:cNvPr id="53262" name="Line 12"/>
            <p:cNvSpPr>
              <a:spLocks noChangeShapeType="1"/>
            </p:cNvSpPr>
            <p:nvPr/>
          </p:nvSpPr>
          <p:spPr bwMode="auto">
            <a:xfrm flipV="1">
              <a:off x="3833" y="1480"/>
              <a:ext cx="408" cy="362"/>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graphicFrame>
        <p:nvGraphicFramePr>
          <p:cNvPr id="46093" name="Object 5"/>
          <p:cNvGraphicFramePr>
            <a:graphicFrameLocks noChangeAspect="1"/>
          </p:cNvGraphicFramePr>
          <p:nvPr/>
        </p:nvGraphicFramePr>
        <p:xfrm>
          <a:off x="1677988" y="3746500"/>
          <a:ext cx="5791200" cy="2174875"/>
        </p:xfrm>
        <a:graphic>
          <a:graphicData uri="http://schemas.openxmlformats.org/presentationml/2006/ole">
            <mc:AlternateContent xmlns:mc="http://schemas.openxmlformats.org/markup-compatibility/2006">
              <mc:Choice xmlns:v="urn:schemas-microsoft-com:vml" Requires="v">
                <p:oleObj spid="_x0000_s289943" name="Equation" r:id="rId8" imgW="58521600" imgH="21945600" progId="Equation.DSMT4">
                  <p:embed/>
                </p:oleObj>
              </mc:Choice>
              <mc:Fallback>
                <p:oleObj name="Equation" r:id="rId8" imgW="58521600" imgH="21945600" progId="Equation.DSMT4">
                  <p:embed/>
                  <p:pic>
                    <p:nvPicPr>
                      <p:cNvPr id="46093" name="Object 5"/>
                      <p:cNvPicPr>
                        <a:picLocks noChangeAspect="1" noChangeArrowheads="1"/>
                      </p:cNvPicPr>
                      <p:nvPr/>
                    </p:nvPicPr>
                    <p:blipFill>
                      <a:blip r:embed="rId9"/>
                      <a:srcRect/>
                      <a:stretch>
                        <a:fillRect/>
                      </a:stretch>
                    </p:blipFill>
                    <p:spPr bwMode="auto">
                      <a:xfrm>
                        <a:off x="1677988" y="3746500"/>
                        <a:ext cx="5791200" cy="217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7" name="Rectangle 2"/>
          <p:cNvSpPr txBox="1">
            <a:spLocks noRot="1" noChangeArrowheads="1"/>
          </p:cNvSpPr>
          <p:nvPr/>
        </p:nvSpPr>
        <p:spPr bwMode="auto">
          <a:xfrm>
            <a:off x="2365375" y="127000"/>
            <a:ext cx="67786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施主杂质激发电子浓度</a:t>
            </a:r>
          </a:p>
        </p:txBody>
      </p:sp>
      <p:sp>
        <p:nvSpPr>
          <p:cNvPr id="18" name="Rectangle 37"/>
          <p:cNvSpPr>
            <a:spLocks noChangeArrowheads="1"/>
          </p:cNvSpPr>
          <p:nvPr/>
        </p:nvSpPr>
        <p:spPr bwMode="auto">
          <a:xfrm flipV="1">
            <a:off x="179512" y="81200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9" name="Rectangle 3"/>
          <p:cNvSpPr txBox="1">
            <a:spLocks noRot="1" noChangeArrowheads="1"/>
          </p:cNvSpPr>
          <p:nvPr/>
        </p:nvSpPr>
        <p:spPr bwMode="auto">
          <a:xfrm>
            <a:off x="330200" y="2048674"/>
            <a:ext cx="1296988"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求解：</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089"/>
                                        </p:tgtEl>
                                        <p:attrNameLst>
                                          <p:attrName>style.visibility</p:attrName>
                                        </p:attrNameLst>
                                      </p:cBhvr>
                                      <p:to>
                                        <p:strVal val="visible"/>
                                      </p:to>
                                    </p:set>
                                    <p:animEffect transition="in" filter="dissolve">
                                      <p:cBhvr>
                                        <p:cTn id="7" dur="500"/>
                                        <p:tgtEl>
                                          <p:spTgt spid="4608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093"/>
                                        </p:tgtEl>
                                        <p:attrNameLst>
                                          <p:attrName>style.visibility</p:attrName>
                                        </p:attrNameLst>
                                      </p:cBhvr>
                                      <p:to>
                                        <p:strVal val="visible"/>
                                      </p:to>
                                    </p:set>
                                    <p:animEffect transition="in" filter="dissolve">
                                      <p:cBhvr>
                                        <p:cTn id="12" dur="500"/>
                                        <p:tgtEl>
                                          <p:spTgt spid="4609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6086"/>
                                        </p:tgtEl>
                                        <p:attrNameLst>
                                          <p:attrName>style.visibility</p:attrName>
                                        </p:attrNameLst>
                                      </p:cBhvr>
                                      <p:to>
                                        <p:strVal val="visible"/>
                                      </p:to>
                                    </p:set>
                                    <p:animEffect transition="in" filter="slide(fromBottom)">
                                      <p:cBhvr>
                                        <p:cTn id="17" dur="5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Rot="1" noChangeArrowheads="1"/>
          </p:cNvSpPr>
          <p:nvPr>
            <p:ph type="title" idx="4294967295"/>
          </p:nvPr>
        </p:nvSpPr>
        <p:spPr bwMode="auto">
          <a:xfrm>
            <a:off x="1043608" y="101601"/>
            <a:ext cx="8351837"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lnSpc>
                <a:spcPct val="100000"/>
              </a:lnSpc>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N型半导体中的空穴浓度和费米能级</a:t>
            </a:r>
          </a:p>
        </p:txBody>
      </p:sp>
      <p:sp>
        <p:nvSpPr>
          <p:cNvPr id="47108" name="Rectangle 3"/>
          <p:cNvSpPr>
            <a:spLocks noGrp="1" noRot="1" noChangeArrowheads="1"/>
          </p:cNvSpPr>
          <p:nvPr>
            <p:ph type="body" idx="4294967295"/>
          </p:nvPr>
        </p:nvSpPr>
        <p:spPr bwMode="auto">
          <a:xfrm>
            <a:off x="541330" y="2636266"/>
            <a:ext cx="2027238" cy="460375"/>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FontTx/>
              <a:buNone/>
            </a:pPr>
            <a:r>
              <a:rPr lang="zh-CN" altLang="en-US" sz="2600" b="1" dirty="0">
                <a:latin typeface="Times New Roman" panose="02020603050405020304" pitchFamily="18" charset="0"/>
                <a:ea typeface="微软雅黑" panose="020B0503020204020204" charset="-122"/>
              </a:rPr>
              <a:t>费米能级</a:t>
            </a:r>
          </a:p>
          <a:p>
            <a:pPr eaLnBrk="1" hangingPunct="1">
              <a:lnSpc>
                <a:spcPct val="90000"/>
              </a:lnSpc>
            </a:pPr>
            <a:endParaRPr lang="zh-CN" altLang="en-US" sz="2600" b="1" dirty="0">
              <a:latin typeface="Times New Roman" panose="02020603050405020304" pitchFamily="18" charset="0"/>
              <a:ea typeface="微软雅黑" panose="020B0503020204020204" charset="-122"/>
            </a:endParaRPr>
          </a:p>
          <a:p>
            <a:pPr eaLnBrk="1" hangingPunct="1">
              <a:lnSpc>
                <a:spcPct val="90000"/>
              </a:lnSpc>
            </a:pPr>
            <a:endParaRPr lang="zh-CN" altLang="en-US" sz="2600" b="1" dirty="0">
              <a:latin typeface="Times New Roman" panose="02020603050405020304" pitchFamily="18" charset="0"/>
              <a:ea typeface="微软雅黑" panose="020B0503020204020204" charset="-122"/>
            </a:endParaRPr>
          </a:p>
          <a:p>
            <a:pPr lvl="1" eaLnBrk="1" hangingPunct="1">
              <a:lnSpc>
                <a:spcPct val="90000"/>
              </a:lnSpc>
            </a:pPr>
            <a:endParaRPr lang="en-US" altLang="zh-CN" sz="2600" b="1" dirty="0">
              <a:latin typeface="Times New Roman" panose="02020603050405020304" pitchFamily="18" charset="0"/>
              <a:ea typeface="微软雅黑" panose="020B0503020204020204" charset="-122"/>
            </a:endParaRPr>
          </a:p>
        </p:txBody>
      </p:sp>
      <p:sp>
        <p:nvSpPr>
          <p:cNvPr id="54277" name="Text Box 5"/>
          <p:cNvSpPr txBox="1">
            <a:spLocks noChangeArrowheads="1"/>
          </p:cNvSpPr>
          <p:nvPr/>
        </p:nvSpPr>
        <p:spPr bwMode="auto">
          <a:xfrm>
            <a:off x="539750" y="1052736"/>
            <a:ext cx="3998913" cy="488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prstClr val="black"/>
              </a:buClr>
              <a:buSzPct val="70000"/>
              <a:buFont typeface="Wingdings" panose="05000000000000000000" pitchFamily="2" charset="2"/>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少数载流子浓度（空穴）  </a:t>
            </a:r>
          </a:p>
        </p:txBody>
      </p:sp>
      <p:graphicFrame>
        <p:nvGraphicFramePr>
          <p:cNvPr id="54278" name="Object 6"/>
          <p:cNvGraphicFramePr>
            <a:graphicFrameLocks noChangeAspect="1"/>
          </p:cNvGraphicFramePr>
          <p:nvPr>
            <p:extLst/>
          </p:nvPr>
        </p:nvGraphicFramePr>
        <p:xfrm>
          <a:off x="4225214" y="1119634"/>
          <a:ext cx="1873250" cy="1109663"/>
        </p:xfrm>
        <a:graphic>
          <a:graphicData uri="http://schemas.openxmlformats.org/presentationml/2006/ole">
            <mc:AlternateContent xmlns:mc="http://schemas.openxmlformats.org/markup-compatibility/2006">
              <mc:Choice xmlns:v="urn:schemas-microsoft-com:vml" Requires="v">
                <p:oleObj spid="_x0000_s291018" name="公式" r:id="rId4" imgW="622300" imgH="368300" progId="Equation.3">
                  <p:embed/>
                </p:oleObj>
              </mc:Choice>
              <mc:Fallback>
                <p:oleObj name="公式" r:id="rId4" imgW="622300" imgH="368300" progId="Equation.3">
                  <p:embed/>
                  <p:pic>
                    <p:nvPicPr>
                      <p:cNvPr id="5427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214" y="1119634"/>
                        <a:ext cx="1873250" cy="1109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1" name="Object 4"/>
          <p:cNvGraphicFramePr>
            <a:graphicFrameLocks noChangeAspect="1"/>
          </p:cNvGraphicFramePr>
          <p:nvPr>
            <p:extLst/>
          </p:nvPr>
        </p:nvGraphicFramePr>
        <p:xfrm>
          <a:off x="2771775" y="3478436"/>
          <a:ext cx="4459288" cy="1382712"/>
        </p:xfrm>
        <a:graphic>
          <a:graphicData uri="http://schemas.openxmlformats.org/presentationml/2006/ole">
            <mc:AlternateContent xmlns:mc="http://schemas.openxmlformats.org/markup-compatibility/2006">
              <mc:Choice xmlns:v="urn:schemas-microsoft-com:vml" Requires="v">
                <p:oleObj spid="_x0000_s291019" name="公式" r:id="rId6" imgW="1473200" imgH="457200" progId="Equation.3">
                  <p:embed/>
                </p:oleObj>
              </mc:Choice>
              <mc:Fallback>
                <p:oleObj name="公式" r:id="rId6" imgW="1473200" imgH="457200" progId="Equation.3">
                  <p:embed/>
                  <p:pic>
                    <p:nvPicPr>
                      <p:cNvPr id="4711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3478436"/>
                        <a:ext cx="4459288" cy="1382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2" name="Object 8"/>
          <p:cNvGraphicFramePr>
            <a:graphicFrameLocks noChangeAspect="1"/>
          </p:cNvGraphicFramePr>
          <p:nvPr>
            <p:extLst/>
          </p:nvPr>
        </p:nvGraphicFramePr>
        <p:xfrm>
          <a:off x="2771775" y="2614836"/>
          <a:ext cx="2843213" cy="639762"/>
        </p:xfrm>
        <a:graphic>
          <a:graphicData uri="http://schemas.openxmlformats.org/presentationml/2006/ole">
            <mc:AlternateContent xmlns:mc="http://schemas.openxmlformats.org/markup-compatibility/2006">
              <mc:Choice xmlns:v="urn:schemas-microsoft-com:vml" Requires="v">
                <p:oleObj spid="_x0000_s291020" name="公式" r:id="rId8" imgW="1129665" imgH="254000" progId="Equation.3">
                  <p:embed/>
                </p:oleObj>
              </mc:Choice>
              <mc:Fallback>
                <p:oleObj name="公式" r:id="rId8" imgW="1129665" imgH="254000" progId="Equation.3">
                  <p:embed/>
                  <p:pic>
                    <p:nvPicPr>
                      <p:cNvPr id="47112"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775" y="2614836"/>
                        <a:ext cx="2843213" cy="639762"/>
                      </a:xfrm>
                      <a:prstGeom prst="rect">
                        <a:avLst/>
                      </a:prstGeom>
                      <a:solidFill>
                        <a:srgbClr val="FFFF99"/>
                      </a:solidFill>
                      <a:ln w="57150">
                        <a:solidFill>
                          <a:srgbClr val="00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7113" name="Group 9"/>
          <p:cNvGrpSpPr/>
          <p:nvPr/>
        </p:nvGrpSpPr>
        <p:grpSpPr bwMode="auto">
          <a:xfrm>
            <a:off x="539750" y="4651598"/>
            <a:ext cx="4506913" cy="987425"/>
            <a:chOff x="340" y="3080"/>
            <a:chExt cx="2839" cy="622"/>
          </a:xfrm>
        </p:grpSpPr>
        <p:graphicFrame>
          <p:nvGraphicFramePr>
            <p:cNvPr id="54284" name="Object 5"/>
            <p:cNvGraphicFramePr>
              <a:graphicFrameLocks noChangeAspect="1"/>
            </p:cNvGraphicFramePr>
            <p:nvPr/>
          </p:nvGraphicFramePr>
          <p:xfrm>
            <a:off x="748" y="3338"/>
            <a:ext cx="2431" cy="364"/>
          </p:xfrm>
          <a:graphic>
            <a:graphicData uri="http://schemas.openxmlformats.org/presentationml/2006/ole">
              <mc:AlternateContent xmlns:mc="http://schemas.openxmlformats.org/markup-compatibility/2006">
                <mc:Choice xmlns:v="urn:schemas-microsoft-com:vml" Requires="v">
                  <p:oleObj spid="_x0000_s291021" name="公式" r:id="rId10" imgW="1524000" imgH="228600" progId="Equation.3">
                    <p:embed/>
                  </p:oleObj>
                </mc:Choice>
                <mc:Fallback>
                  <p:oleObj name="公式" r:id="rId10" imgW="1524000" imgH="228600" progId="Equation.3">
                    <p:embed/>
                    <p:pic>
                      <p:nvPicPr>
                        <p:cNvPr id="54284"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 y="3338"/>
                          <a:ext cx="2431" cy="364"/>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5" name="Line 11"/>
            <p:cNvSpPr>
              <a:spLocks noChangeShapeType="1"/>
            </p:cNvSpPr>
            <p:nvPr/>
          </p:nvSpPr>
          <p:spPr bwMode="auto">
            <a:xfrm flipV="1">
              <a:off x="2517" y="3202"/>
              <a:ext cx="0" cy="13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sp>
          <p:nvSpPr>
            <p:cNvPr id="54286" name="Text Box 12"/>
            <p:cNvSpPr txBox="1">
              <a:spLocks noChangeArrowheads="1"/>
            </p:cNvSpPr>
            <p:nvPr/>
          </p:nvSpPr>
          <p:spPr bwMode="auto">
            <a:xfrm>
              <a:off x="340" y="3080"/>
              <a:ext cx="2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本征半导体的费米能级  </a:t>
              </a:r>
            </a:p>
          </p:txBody>
        </p:sp>
      </p:grpSp>
      <p:sp>
        <p:nvSpPr>
          <p:cNvPr id="47117" name="Text Box 13"/>
          <p:cNvSpPr txBox="1">
            <a:spLocks noChangeArrowheads="1"/>
          </p:cNvSpPr>
          <p:nvPr/>
        </p:nvSpPr>
        <p:spPr bwMode="auto">
          <a:xfrm>
            <a:off x="5364163" y="5229448"/>
            <a:ext cx="3594100" cy="895350"/>
          </a:xfrm>
          <a:prstGeom prst="rect">
            <a:avLst/>
          </a:prstGeom>
          <a:solidFill>
            <a:srgbClr val="FFFF99"/>
          </a:solidFill>
          <a:ln w="9525">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施主杂质的浓度越高，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费米能级越靠近导带</a:t>
            </a:r>
          </a:p>
        </p:txBody>
      </p:sp>
      <p:sp>
        <p:nvSpPr>
          <p:cNvPr id="47118" name="Line 14"/>
          <p:cNvSpPr>
            <a:spLocks noChangeShapeType="1"/>
          </p:cNvSpPr>
          <p:nvPr/>
        </p:nvSpPr>
        <p:spPr bwMode="auto">
          <a:xfrm flipH="1" flipV="1">
            <a:off x="6011863" y="4775423"/>
            <a:ext cx="144462" cy="431800"/>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7" name="Rectangle 37"/>
          <p:cNvSpPr>
            <a:spLocks noChangeArrowheads="1"/>
          </p:cNvSpPr>
          <p:nvPr/>
        </p:nvSpPr>
        <p:spPr bwMode="auto">
          <a:xfrm flipV="1">
            <a:off x="179512" y="97728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08">
                                            <p:bg/>
                                          </p:spTgt>
                                        </p:tgtEl>
                                        <p:attrNameLst>
                                          <p:attrName>style.visibility</p:attrName>
                                        </p:attrNameLst>
                                      </p:cBhvr>
                                      <p:to>
                                        <p:strVal val="visible"/>
                                      </p:to>
                                    </p:set>
                                    <p:animEffect transition="in" filter="dissolve">
                                      <p:cBhvr>
                                        <p:cTn id="7" dur="500"/>
                                        <p:tgtEl>
                                          <p:spTgt spid="47108">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108">
                                            <p:txEl>
                                              <p:pRg st="0" end="0"/>
                                            </p:txEl>
                                          </p:spTgt>
                                        </p:tgtEl>
                                        <p:attrNameLst>
                                          <p:attrName>style.visibility</p:attrName>
                                        </p:attrNameLst>
                                      </p:cBhvr>
                                      <p:to>
                                        <p:strVal val="visible"/>
                                      </p:to>
                                    </p:set>
                                    <p:animEffect transition="in" filter="dissolve">
                                      <p:cBhvr>
                                        <p:cTn id="12" dur="500"/>
                                        <p:tgtEl>
                                          <p:spTgt spid="47108">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47111"/>
                                        </p:tgtEl>
                                        <p:attrNameLst>
                                          <p:attrName>style.visibility</p:attrName>
                                        </p:attrNameLst>
                                      </p:cBhvr>
                                      <p:to>
                                        <p:strVal val="visible"/>
                                      </p:to>
                                    </p:set>
                                    <p:animEffect transition="in" filter="dissolve">
                                      <p:cBhvr>
                                        <p:cTn id="15" dur="500"/>
                                        <p:tgtEl>
                                          <p:spTgt spid="47111"/>
                                        </p:tgtEl>
                                      </p:cBhvr>
                                    </p:animEffect>
                                  </p:childTnLst>
                                </p:cTn>
                              </p:par>
                              <p:par>
                                <p:cTn id="16" presetID="9" presetClass="entr" presetSubtype="0" fill="hold" nodeType="withEffect">
                                  <p:stCondLst>
                                    <p:cond delay="0"/>
                                  </p:stCondLst>
                                  <p:childTnLst>
                                    <p:set>
                                      <p:cBhvr>
                                        <p:cTn id="17" dur="1" fill="hold">
                                          <p:stCondLst>
                                            <p:cond delay="0"/>
                                          </p:stCondLst>
                                        </p:cTn>
                                        <p:tgtEl>
                                          <p:spTgt spid="47112"/>
                                        </p:tgtEl>
                                        <p:attrNameLst>
                                          <p:attrName>style.visibility</p:attrName>
                                        </p:attrNameLst>
                                      </p:cBhvr>
                                      <p:to>
                                        <p:strVal val="visible"/>
                                      </p:to>
                                    </p:set>
                                    <p:animEffect transition="in" filter="dissolve">
                                      <p:cBhvr>
                                        <p:cTn id="18" dur="500"/>
                                        <p:tgtEl>
                                          <p:spTgt spid="4711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47113"/>
                                        </p:tgtEl>
                                        <p:attrNameLst>
                                          <p:attrName>style.visibility</p:attrName>
                                        </p:attrNameLst>
                                      </p:cBhvr>
                                      <p:to>
                                        <p:strVal val="visible"/>
                                      </p:to>
                                    </p:set>
                                    <p:animEffect transition="in" filter="slide(fromBottom)">
                                      <p:cBhvr>
                                        <p:cTn id="23" dur="500"/>
                                        <p:tgtEl>
                                          <p:spTgt spid="4711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7117"/>
                                        </p:tgtEl>
                                        <p:attrNameLst>
                                          <p:attrName>style.visibility</p:attrName>
                                        </p:attrNameLst>
                                      </p:cBhvr>
                                      <p:to>
                                        <p:strVal val="visible"/>
                                      </p:to>
                                    </p:set>
                                    <p:animEffect transition="in" filter="slide(fromBottom)">
                                      <p:cBhvr>
                                        <p:cTn id="28" dur="500"/>
                                        <p:tgtEl>
                                          <p:spTgt spid="47117"/>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47118"/>
                                        </p:tgtEl>
                                        <p:attrNameLst>
                                          <p:attrName>style.visibility</p:attrName>
                                        </p:attrNameLst>
                                      </p:cBhvr>
                                      <p:to>
                                        <p:strVal val="visible"/>
                                      </p:to>
                                    </p:set>
                                    <p:animEffect transition="in" filter="slide(fromBottom)">
                                      <p:cBhvr>
                                        <p:cTn id="31" dur="500"/>
                                        <p:tgtEl>
                                          <p:spTgt spid="47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build="p" animBg="1"/>
      <p:bldP spid="47117" grpId="0" animBg="1"/>
      <p:bldP spid="4711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Rot="1" noChangeArrowheads="1"/>
          </p:cNvSpPr>
          <p:nvPr>
            <p:ph type="title" idx="4294967295"/>
          </p:nvPr>
        </p:nvSpPr>
        <p:spPr bwMode="auto">
          <a:xfrm>
            <a:off x="2174492" y="198438"/>
            <a:ext cx="8229600" cy="7921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受主杂质激发有类似结果</a:t>
            </a:r>
          </a:p>
        </p:txBody>
      </p:sp>
      <p:sp>
        <p:nvSpPr>
          <p:cNvPr id="55300" name="Rectangle 3"/>
          <p:cNvSpPr>
            <a:spLocks noGrp="1" noRot="1" noChangeArrowheads="1"/>
          </p:cNvSpPr>
          <p:nvPr>
            <p:ph type="body" idx="4294967295"/>
          </p:nvPr>
        </p:nvSpPr>
        <p:spPr bwMode="auto">
          <a:xfrm>
            <a:off x="411163" y="1094842"/>
            <a:ext cx="6105525" cy="1512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假设</a:t>
            </a:r>
          </a:p>
          <a:p>
            <a:pPr lvl="1" eaLnBrk="1" hangingPunct="1">
              <a:lnSpc>
                <a:spcPct val="90000"/>
              </a:lnSpc>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受主杂质能级</a:t>
            </a: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E</a:t>
            </a:r>
            <a:r>
              <a:rPr lang="en-US" altLang="zh-CN" sz="2600" b="1" i="1" baseline="-25000" dirty="0">
                <a:latin typeface="Times New Roman" panose="02020603050405020304" pitchFamily="18" charset="0"/>
                <a:ea typeface="微软雅黑" panose="020B0503020204020204" charset="-122"/>
                <a:cs typeface="Times New Roman" panose="02020603050405020304" pitchFamily="18" charset="0"/>
              </a:rPr>
              <a:t>A</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，电离能</a:t>
            </a:r>
            <a:r>
              <a:rPr lang="en-US" altLang="zh-CN" sz="2600" b="1" i="1" dirty="0" err="1">
                <a:latin typeface="Times New Roman" panose="02020603050405020304" pitchFamily="18" charset="0"/>
                <a:ea typeface="微软雅黑" panose="020B0503020204020204" charset="-122"/>
                <a:cs typeface="Times New Roman" panose="02020603050405020304" pitchFamily="18" charset="0"/>
              </a:rPr>
              <a:t>E</a:t>
            </a:r>
            <a:r>
              <a:rPr lang="en-US" altLang="zh-CN" sz="2600" b="1" i="1" baseline="-25000" dirty="0" err="1">
                <a:latin typeface="Times New Roman" panose="02020603050405020304" pitchFamily="18" charset="0"/>
                <a:ea typeface="微软雅黑" panose="020B0503020204020204" charset="-122"/>
                <a:cs typeface="Times New Roman" panose="02020603050405020304" pitchFamily="18" charset="0"/>
              </a:rPr>
              <a:t>i</a:t>
            </a:r>
            <a:endParaRPr lang="en-US" altLang="zh-CN" sz="2600" b="1" i="1" baseline="-25000" dirty="0">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ct val="90000"/>
              </a:lnSpc>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杂质浓度</a:t>
            </a: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N</a:t>
            </a:r>
            <a:r>
              <a:rPr lang="en-US" altLang="zh-CN" sz="2600" b="1" i="1" baseline="-25000" dirty="0">
                <a:latin typeface="Times New Roman" panose="02020603050405020304" pitchFamily="18" charset="0"/>
                <a:ea typeface="微软雅黑" panose="020B0503020204020204" charset="-122"/>
                <a:cs typeface="Times New Roman" panose="02020603050405020304" pitchFamily="18" charset="0"/>
              </a:rPr>
              <a:t>A</a:t>
            </a:r>
          </a:p>
        </p:txBody>
      </p:sp>
      <p:graphicFrame>
        <p:nvGraphicFramePr>
          <p:cNvPr id="55301" name="Object 4"/>
          <p:cNvGraphicFramePr>
            <a:graphicFrameLocks noChangeAspect="1"/>
          </p:cNvGraphicFramePr>
          <p:nvPr>
            <p:extLst/>
          </p:nvPr>
        </p:nvGraphicFramePr>
        <p:xfrm>
          <a:off x="4140200" y="2420888"/>
          <a:ext cx="4487863" cy="2320925"/>
        </p:xfrm>
        <a:graphic>
          <a:graphicData uri="http://schemas.openxmlformats.org/presentationml/2006/ole">
            <mc:AlternateContent xmlns:mc="http://schemas.openxmlformats.org/markup-compatibility/2006">
              <mc:Choice xmlns:v="urn:schemas-microsoft-com:vml" Requires="v">
                <p:oleObj spid="_x0000_s291940" name="公式" r:id="rId4" imgW="1892300" imgH="977900" progId="Equation.3">
                  <p:embed/>
                </p:oleObj>
              </mc:Choice>
              <mc:Fallback>
                <p:oleObj name="公式" r:id="rId4" imgW="1892300" imgH="977900" progId="Equation.3">
                  <p:embed/>
                  <p:pic>
                    <p:nvPicPr>
                      <p:cNvPr id="5530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2420888"/>
                        <a:ext cx="4487863" cy="232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3" name="Text Box 7"/>
          <p:cNvSpPr txBox="1">
            <a:spLocks noChangeArrowheads="1"/>
          </p:cNvSpPr>
          <p:nvPr/>
        </p:nvSpPr>
        <p:spPr bwMode="auto">
          <a:xfrm>
            <a:off x="395288" y="4027438"/>
            <a:ext cx="20510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20000"/>
              </a:spcBef>
              <a:spcAft>
                <a:spcPct val="0"/>
              </a:spcAft>
              <a:buClr>
                <a:srgbClr val="4F81BD"/>
              </a:buClr>
              <a:buSzPct val="75000"/>
              <a:buFont typeface="Wingdings" panose="05000000000000000000" pitchFamily="2" charset="2"/>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在低温下 </a:t>
            </a:r>
          </a:p>
        </p:txBody>
      </p:sp>
      <p:graphicFrame>
        <p:nvGraphicFramePr>
          <p:cNvPr id="55304" name="Object 5"/>
          <p:cNvGraphicFramePr>
            <a:graphicFrameLocks noChangeAspect="1"/>
          </p:cNvGraphicFramePr>
          <p:nvPr>
            <p:extLst/>
          </p:nvPr>
        </p:nvGraphicFramePr>
        <p:xfrm>
          <a:off x="2195513" y="4902151"/>
          <a:ext cx="4321175" cy="758825"/>
        </p:xfrm>
        <a:graphic>
          <a:graphicData uri="http://schemas.openxmlformats.org/presentationml/2006/ole">
            <mc:AlternateContent xmlns:mc="http://schemas.openxmlformats.org/markup-compatibility/2006">
              <mc:Choice xmlns:v="urn:schemas-microsoft-com:vml" Requires="v">
                <p:oleObj spid="_x0000_s291941" name="公式" r:id="rId6" imgW="1371600" imgH="241300" progId="Equation.3">
                  <p:embed/>
                </p:oleObj>
              </mc:Choice>
              <mc:Fallback>
                <p:oleObj name="公式" r:id="rId6" imgW="1371600" imgH="241300" progId="Equation.3">
                  <p:embed/>
                  <p:pic>
                    <p:nvPicPr>
                      <p:cNvPr id="5530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4902151"/>
                        <a:ext cx="4321175"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0" name="Rectangle 37"/>
          <p:cNvSpPr>
            <a:spLocks noChangeArrowheads="1"/>
          </p:cNvSpPr>
          <p:nvPr/>
        </p:nvSpPr>
        <p:spPr bwMode="auto">
          <a:xfrm flipV="1">
            <a:off x="179512"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p:cNvSpPr>
            <a:spLocks noGrp="1" noRot="1" noChangeArrowheads="1"/>
          </p:cNvSpPr>
          <p:nvPr>
            <p:ph type="body" idx="4294967295"/>
          </p:nvPr>
        </p:nvSpPr>
        <p:spPr bwMode="auto">
          <a:xfrm>
            <a:off x="799729" y="1063626"/>
            <a:ext cx="8229600" cy="1541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载流子浓度  </a:t>
            </a:r>
            <a:endParaRPr lang="zh-CN" altLang="en-US" sz="2600" dirty="0">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ct val="90000"/>
              </a:lnSpc>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多数载流子空穴浓度 </a:t>
            </a: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p</a:t>
            </a:r>
            <a:r>
              <a:rPr lang="en-US" altLang="zh-CN" sz="2600" b="1" dirty="0">
                <a:latin typeface="Times New Roman" panose="02020603050405020304" pitchFamily="18" charset="0"/>
                <a:ea typeface="微软雅黑" panose="020B0503020204020204" charset="-122"/>
                <a:cs typeface="Times New Roman" panose="02020603050405020304" pitchFamily="18" charset="0"/>
              </a:rPr>
              <a:t>=</a:t>
            </a: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N</a:t>
            </a:r>
            <a:r>
              <a:rPr lang="en-US" altLang="zh-CN" sz="2600" b="1" i="1" baseline="-25000" dirty="0">
                <a:latin typeface="Times New Roman" panose="02020603050405020304" pitchFamily="18" charset="0"/>
                <a:ea typeface="微软雅黑" panose="020B0503020204020204" charset="-122"/>
                <a:cs typeface="Times New Roman" panose="02020603050405020304" pitchFamily="18" charset="0"/>
              </a:rPr>
              <a:t>A</a:t>
            </a:r>
          </a:p>
          <a:p>
            <a:pPr lvl="1" eaLnBrk="1" hangingPunct="1">
              <a:lnSpc>
                <a:spcPct val="90000"/>
              </a:lnSpc>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少数载流子电子浓度</a:t>
            </a:r>
          </a:p>
          <a:p>
            <a:pPr lvl="1" eaLnBrk="1" hangingPunct="1">
              <a:lnSpc>
                <a:spcPct val="90000"/>
              </a:lnSpc>
            </a:pPr>
            <a:endParaRPr lang="zh-CN" altLang="en-US" sz="2600" b="1" dirty="0">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ct val="90000"/>
              </a:lnSpc>
            </a:pPr>
            <a:endParaRPr lang="zh-CN" altLang="en-US" sz="2600" b="1" dirty="0">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ct val="90000"/>
              </a:lnSpc>
            </a:pPr>
            <a:endParaRPr lang="en-US" altLang="zh-CN" sz="2600" b="1" baseline="-25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6325" name="Text Box 5"/>
          <p:cNvSpPr txBox="1">
            <a:spLocks noChangeArrowheads="1"/>
          </p:cNvSpPr>
          <p:nvPr/>
        </p:nvSpPr>
        <p:spPr bwMode="auto">
          <a:xfrm>
            <a:off x="1091093" y="3244127"/>
            <a:ext cx="168507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prstClr val="black"/>
              </a:buClr>
              <a:buSzPct val="70000"/>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费米能级  </a:t>
            </a:r>
          </a:p>
        </p:txBody>
      </p:sp>
      <p:graphicFrame>
        <p:nvGraphicFramePr>
          <p:cNvPr id="56326" name="Object 4"/>
          <p:cNvGraphicFramePr>
            <a:graphicFrameLocks noChangeAspect="1"/>
          </p:cNvGraphicFramePr>
          <p:nvPr>
            <p:extLst/>
          </p:nvPr>
        </p:nvGraphicFramePr>
        <p:xfrm>
          <a:off x="5391150" y="2162012"/>
          <a:ext cx="1512888" cy="1009650"/>
        </p:xfrm>
        <a:graphic>
          <a:graphicData uri="http://schemas.openxmlformats.org/presentationml/2006/ole">
            <mc:AlternateContent xmlns:mc="http://schemas.openxmlformats.org/markup-compatibility/2006">
              <mc:Choice xmlns:v="urn:schemas-microsoft-com:vml" Requires="v">
                <p:oleObj spid="_x0000_s293013" name="公式" r:id="rId4" imgW="571500" imgH="381000" progId="Equation.3">
                  <p:embed/>
                </p:oleObj>
              </mc:Choice>
              <mc:Fallback>
                <p:oleObj name="公式" r:id="rId4" imgW="571500" imgH="381000" progId="Equation.3">
                  <p:embed/>
                  <p:pic>
                    <p:nvPicPr>
                      <p:cNvPr id="563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150" y="2162012"/>
                        <a:ext cx="1512888"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6"/>
          <p:cNvGraphicFramePr>
            <a:graphicFrameLocks noChangeAspect="1"/>
          </p:cNvGraphicFramePr>
          <p:nvPr>
            <p:extLst/>
          </p:nvPr>
        </p:nvGraphicFramePr>
        <p:xfrm>
          <a:off x="2797175" y="3573016"/>
          <a:ext cx="4202113" cy="1230312"/>
        </p:xfrm>
        <a:graphic>
          <a:graphicData uri="http://schemas.openxmlformats.org/presentationml/2006/ole">
            <mc:AlternateContent xmlns:mc="http://schemas.openxmlformats.org/markup-compatibility/2006">
              <mc:Choice xmlns:v="urn:schemas-microsoft-com:vml" Requires="v">
                <p:oleObj spid="_x0000_s293014" name="Equation" r:id="rId6" imgW="37490400" imgH="10972800" progId="Equation.DSMT4">
                  <p:embed/>
                </p:oleObj>
              </mc:Choice>
              <mc:Fallback>
                <p:oleObj name="Equation" r:id="rId6" imgW="37490400" imgH="10972800" progId="Equation.DSMT4">
                  <p:embed/>
                  <p:pic>
                    <p:nvPicPr>
                      <p:cNvPr id="56327" name="Object 6"/>
                      <p:cNvPicPr>
                        <a:picLocks noChangeAspect="1" noChangeArrowheads="1"/>
                      </p:cNvPicPr>
                      <p:nvPr/>
                    </p:nvPicPr>
                    <p:blipFill>
                      <a:blip r:embed="rId7"/>
                      <a:srcRect/>
                      <a:stretch>
                        <a:fillRect/>
                      </a:stretch>
                    </p:blipFill>
                    <p:spPr bwMode="auto">
                      <a:xfrm>
                        <a:off x="2797175" y="3573016"/>
                        <a:ext cx="4202113" cy="123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160" name="Group 8"/>
          <p:cNvGrpSpPr/>
          <p:nvPr/>
        </p:nvGrpSpPr>
        <p:grpSpPr bwMode="auto">
          <a:xfrm>
            <a:off x="107950" y="4581078"/>
            <a:ext cx="4572000" cy="1008063"/>
            <a:chOff x="340" y="3067"/>
            <a:chExt cx="2880" cy="635"/>
          </a:xfrm>
        </p:grpSpPr>
        <p:graphicFrame>
          <p:nvGraphicFramePr>
            <p:cNvPr id="56331" name="Object 5"/>
            <p:cNvGraphicFramePr>
              <a:graphicFrameLocks noChangeAspect="1"/>
            </p:cNvGraphicFramePr>
            <p:nvPr/>
          </p:nvGraphicFramePr>
          <p:xfrm>
            <a:off x="708" y="3338"/>
            <a:ext cx="2512" cy="364"/>
          </p:xfrm>
          <a:graphic>
            <a:graphicData uri="http://schemas.openxmlformats.org/presentationml/2006/ole">
              <mc:AlternateContent xmlns:mc="http://schemas.openxmlformats.org/markup-compatibility/2006">
                <mc:Choice xmlns:v="urn:schemas-microsoft-com:vml" Requires="v">
                  <p:oleObj spid="_x0000_s293015" name="公式" r:id="rId8" imgW="1574800" imgH="228600" progId="Equation.3">
                    <p:embed/>
                  </p:oleObj>
                </mc:Choice>
                <mc:Fallback>
                  <p:oleObj name="公式" r:id="rId8" imgW="1574800" imgH="228600" progId="Equation.3">
                    <p:embed/>
                    <p:pic>
                      <p:nvPicPr>
                        <p:cNvPr id="5633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 y="3338"/>
                          <a:ext cx="2512" cy="364"/>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2" name="Line 10"/>
            <p:cNvSpPr>
              <a:spLocks noChangeShapeType="1"/>
            </p:cNvSpPr>
            <p:nvPr/>
          </p:nvSpPr>
          <p:spPr bwMode="auto">
            <a:xfrm flipV="1">
              <a:off x="2517" y="3202"/>
              <a:ext cx="0" cy="13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56333" name="Text Box 11"/>
            <p:cNvSpPr txBox="1">
              <a:spLocks noChangeArrowheads="1"/>
            </p:cNvSpPr>
            <p:nvPr/>
          </p:nvSpPr>
          <p:spPr bwMode="auto">
            <a:xfrm>
              <a:off x="340" y="3067"/>
              <a:ext cx="20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本征半导体的费米能级</a:t>
              </a:r>
            </a:p>
          </p:txBody>
        </p:sp>
      </p:grpSp>
      <p:sp>
        <p:nvSpPr>
          <p:cNvPr id="49164" name="Text Box 12"/>
          <p:cNvSpPr txBox="1">
            <a:spLocks noChangeArrowheads="1"/>
          </p:cNvSpPr>
          <p:nvPr/>
        </p:nvSpPr>
        <p:spPr bwMode="auto">
          <a:xfrm>
            <a:off x="5148263" y="5148409"/>
            <a:ext cx="3511550" cy="895350"/>
          </a:xfrm>
          <a:prstGeom prst="rect">
            <a:avLst/>
          </a:prstGeom>
          <a:solidFill>
            <a:srgbClr val="FFFF99"/>
          </a:solidFill>
          <a:ln w="9525">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受主杂质的浓度越高，</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费米能级越靠近价带</a:t>
            </a:r>
          </a:p>
        </p:txBody>
      </p:sp>
      <p:sp>
        <p:nvSpPr>
          <p:cNvPr id="49165" name="Line 13"/>
          <p:cNvSpPr>
            <a:spLocks noChangeShapeType="1"/>
          </p:cNvSpPr>
          <p:nvPr/>
        </p:nvSpPr>
        <p:spPr bwMode="auto">
          <a:xfrm flipH="1" flipV="1">
            <a:off x="5795963" y="4746178"/>
            <a:ext cx="144462" cy="431800"/>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6" name="Rectangle 2"/>
          <p:cNvSpPr txBox="1">
            <a:spLocks noRot="1" noChangeArrowheads="1"/>
          </p:cNvSpPr>
          <p:nvPr/>
        </p:nvSpPr>
        <p:spPr bwMode="auto">
          <a:xfrm>
            <a:off x="827584" y="101601"/>
            <a:ext cx="83518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P</a:t>
            </a: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型半导体中的载流子浓度和费米能级</a:t>
            </a:r>
          </a:p>
        </p:txBody>
      </p:sp>
      <p:sp>
        <p:nvSpPr>
          <p:cNvPr id="17" name="Rectangle 37"/>
          <p:cNvSpPr>
            <a:spLocks noChangeArrowheads="1"/>
          </p:cNvSpPr>
          <p:nvPr/>
        </p:nvSpPr>
        <p:spPr bwMode="auto">
          <a:xfrm flipV="1">
            <a:off x="179512" y="97728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9160"/>
                                        </p:tgtEl>
                                        <p:attrNameLst>
                                          <p:attrName>style.visibility</p:attrName>
                                        </p:attrNameLst>
                                      </p:cBhvr>
                                      <p:to>
                                        <p:strVal val="visible"/>
                                      </p:to>
                                    </p:set>
                                    <p:animEffect transition="in" filter="slide(fromBottom)">
                                      <p:cBhvr>
                                        <p:cTn id="7" dur="500"/>
                                        <p:tgtEl>
                                          <p:spTgt spid="4916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164"/>
                                        </p:tgtEl>
                                        <p:attrNameLst>
                                          <p:attrName>style.visibility</p:attrName>
                                        </p:attrNameLst>
                                      </p:cBhvr>
                                      <p:to>
                                        <p:strVal val="visible"/>
                                      </p:to>
                                    </p:set>
                                    <p:animEffect transition="in" filter="slide(fromBottom)">
                                      <p:cBhvr>
                                        <p:cTn id="12" dur="500"/>
                                        <p:tgtEl>
                                          <p:spTgt spid="4916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9165"/>
                                        </p:tgtEl>
                                        <p:attrNameLst>
                                          <p:attrName>style.visibility</p:attrName>
                                        </p:attrNameLst>
                                      </p:cBhvr>
                                      <p:to>
                                        <p:strVal val="visible"/>
                                      </p:to>
                                    </p:set>
                                    <p:animEffect transition="in" filter="slide(fromBottom)">
                                      <p:cBhvr>
                                        <p:cTn id="15" dur="500"/>
                                        <p:tgtEl>
                                          <p:spTgt spid="49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4" grpId="0" animBg="1"/>
      <p:bldP spid="4916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Rot="1" noChangeArrowheads="1"/>
          </p:cNvSpPr>
          <p:nvPr>
            <p:ph type="title" idx="4294967295"/>
          </p:nvPr>
        </p:nvSpPr>
        <p:spPr bwMode="auto">
          <a:xfrm>
            <a:off x="2123728" y="129382"/>
            <a:ext cx="6033864" cy="720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载流子浓度与温度的关系</a:t>
            </a:r>
          </a:p>
        </p:txBody>
      </p:sp>
      <p:pic>
        <p:nvPicPr>
          <p:cNvPr id="59396" name="Picture 3" descr="w0009-n"/>
          <p:cNvPicPr>
            <a:picLocks noGrp="1" noChangeAspect="1" noChangeArrowheads="1"/>
          </p:cNvPicPr>
          <p:nvPr>
            <p:ph type="body" idx="4294967295"/>
          </p:nvPr>
        </p:nvPicPr>
        <p:blipFill>
          <a:blip r:embed="rId3">
            <a:lum bright="-6000" contrast="12000"/>
            <a:extLst>
              <a:ext uri="{28A0092B-C50C-407E-A947-70E740481C1C}">
                <a14:useLocalDpi xmlns:a14="http://schemas.microsoft.com/office/drawing/2010/main" val="0"/>
              </a:ext>
            </a:extLst>
          </a:blip>
          <a:srcRect/>
          <a:stretch>
            <a:fillRect/>
          </a:stretch>
        </p:blipFill>
        <p:spPr bwMode="auto">
          <a:xfrm>
            <a:off x="0" y="857399"/>
            <a:ext cx="5257800" cy="454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 Box 5"/>
          <p:cNvSpPr txBox="1">
            <a:spLocks noChangeArrowheads="1"/>
          </p:cNvSpPr>
          <p:nvPr/>
        </p:nvSpPr>
        <p:spPr bwMode="auto">
          <a:xfrm>
            <a:off x="1352550" y="5537349"/>
            <a:ext cx="6985000" cy="8858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在足够高的温度下，由满带到导带的电子激发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      （称为本征激发）将成为主要的</a:t>
            </a:r>
          </a:p>
        </p:txBody>
      </p:sp>
      <p:sp>
        <p:nvSpPr>
          <p:cNvPr id="3" name="页脚占位符 2"/>
          <p:cNvSpPr>
            <a:spLocks noGrp="1"/>
          </p:cNvSpPr>
          <p:nvPr>
            <p:ph type="ftr" sz="quarter" idx="11"/>
          </p:nvPr>
        </p:nvSpPr>
        <p:spPr>
          <a:xfrm>
            <a:off x="3124200" y="6376243"/>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4" name="灯片编号占位符 3"/>
          <p:cNvSpPr>
            <a:spLocks noGrp="1"/>
          </p:cNvSpPr>
          <p:nvPr>
            <p:ph type="sldNum" sz="quarter" idx="12"/>
          </p:nvPr>
        </p:nvSpPr>
        <p:spPr>
          <a:xfrm>
            <a:off x="6553200" y="6376243"/>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9" name="Rectangle 37"/>
          <p:cNvSpPr>
            <a:spLocks noChangeArrowheads="1"/>
          </p:cNvSpPr>
          <p:nvPr/>
        </p:nvSpPr>
        <p:spPr bwMode="auto">
          <a:xfrm flipV="1">
            <a:off x="179512" y="76470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0" name="文本框 9"/>
          <p:cNvSpPr txBox="1"/>
          <p:nvPr/>
        </p:nvSpPr>
        <p:spPr>
          <a:xfrm>
            <a:off x="5652120" y="4221088"/>
            <a:ext cx="2698175" cy="954107"/>
          </a:xfrm>
          <a:prstGeom prst="rect">
            <a:avLst/>
          </a:prstGeom>
          <a:solidFill>
            <a:srgbClr val="FFFF00"/>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掺杂浓度比较低</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的情况下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Rot="1" noChangeArrowheads="1"/>
          </p:cNvSpPr>
          <p:nvPr>
            <p:ph type="title" idx="4294967295"/>
          </p:nvPr>
        </p:nvSpPr>
        <p:spPr bwMode="auto">
          <a:xfrm>
            <a:off x="2173882" y="332656"/>
            <a:ext cx="5278438" cy="7223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费米能级与温度的关系</a:t>
            </a:r>
          </a:p>
        </p:txBody>
      </p:sp>
      <p:pic>
        <p:nvPicPr>
          <p:cNvPr id="60420" name="Picture 3"/>
          <p:cNvPicPr>
            <a:picLocks noGrp="1" noChangeAspect="1" noChangeArrowheads="1"/>
          </p:cNvPicPr>
          <p:nvPr>
            <p:ph idx="4294967295"/>
          </p:nvPr>
        </p:nvPicPr>
        <p:blipFill>
          <a:blip r:embed="rId4">
            <a:lum bright="-6000" contrast="12000"/>
            <a:extLst>
              <a:ext uri="{28A0092B-C50C-407E-A947-70E740481C1C}">
                <a14:useLocalDpi xmlns:a14="http://schemas.microsoft.com/office/drawing/2010/main" val="0"/>
              </a:ext>
            </a:extLst>
          </a:blip>
          <a:srcRect/>
          <a:stretch>
            <a:fillRect/>
          </a:stretch>
        </p:blipFill>
        <p:spPr bwMode="auto">
          <a:xfrm>
            <a:off x="262644" y="1378858"/>
            <a:ext cx="5040710" cy="4302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37"/>
          <p:cNvSpPr>
            <a:spLocks noChangeArrowheads="1"/>
          </p:cNvSpPr>
          <p:nvPr/>
        </p:nvSpPr>
        <p:spPr bwMode="auto">
          <a:xfrm flipV="1">
            <a:off x="179512" y="97728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8" name="Object 6"/>
          <p:cNvGraphicFramePr>
            <a:graphicFrameLocks noChangeAspect="1"/>
          </p:cNvGraphicFramePr>
          <p:nvPr>
            <p:extLst/>
          </p:nvPr>
        </p:nvGraphicFramePr>
        <p:xfrm>
          <a:off x="5508104" y="4509120"/>
          <a:ext cx="3312368" cy="504680"/>
        </p:xfrm>
        <a:graphic>
          <a:graphicData uri="http://schemas.openxmlformats.org/presentationml/2006/ole">
            <mc:AlternateContent xmlns:mc="http://schemas.openxmlformats.org/markup-compatibility/2006">
              <mc:Choice xmlns:v="urn:schemas-microsoft-com:vml" Requires="v">
                <p:oleObj spid="_x0000_s296036" name="公式" r:id="rId5" imgW="1498600" imgH="228600" progId="Equation.3">
                  <p:embed/>
                </p:oleObj>
              </mc:Choice>
              <mc:Fallback>
                <p:oleObj name="公式" r:id="rId5" imgW="1498600" imgH="228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4509120"/>
                        <a:ext cx="3312368" cy="504680"/>
                      </a:xfrm>
                      <a:prstGeom prst="rect">
                        <a:avLst/>
                      </a:prstGeom>
                      <a:noFill/>
                      <a:ln w="38100">
                        <a:solidFill>
                          <a:srgbClr val="0099FF"/>
                        </a:solidFill>
                        <a:miter lim="800000"/>
                        <a:headEnd/>
                        <a:tailEnd/>
                      </a:ln>
                      <a:effectLst/>
                      <a:extLst/>
                    </p:spPr>
                  </p:pic>
                </p:oleObj>
              </mc:Fallback>
            </mc:AlternateContent>
          </a:graphicData>
        </a:graphic>
      </p:graphicFrame>
      <p:graphicFrame>
        <p:nvGraphicFramePr>
          <p:cNvPr id="9" name="Object 4"/>
          <p:cNvGraphicFramePr>
            <a:graphicFrameLocks noChangeAspect="1"/>
          </p:cNvGraphicFramePr>
          <p:nvPr>
            <p:extLst/>
          </p:nvPr>
        </p:nvGraphicFramePr>
        <p:xfrm>
          <a:off x="5508104" y="3663156"/>
          <a:ext cx="3312368" cy="508521"/>
        </p:xfrm>
        <a:graphic>
          <a:graphicData uri="http://schemas.openxmlformats.org/presentationml/2006/ole">
            <mc:AlternateContent xmlns:mc="http://schemas.openxmlformats.org/markup-compatibility/2006">
              <mc:Choice xmlns:v="urn:schemas-microsoft-com:vml" Requires="v">
                <p:oleObj spid="_x0000_s296037" name="公式" r:id="rId7" imgW="1485900" imgH="228600" progId="Equation.3">
                  <p:embed/>
                </p:oleObj>
              </mc:Choice>
              <mc:Fallback>
                <p:oleObj name="公式" r:id="rId7" imgW="1485900" imgH="228600" progId="Equation.3">
                  <p:embed/>
                  <p:pic>
                    <p:nvPicPr>
                      <p:cNvPr id="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104" y="3663156"/>
                        <a:ext cx="3312368" cy="508521"/>
                      </a:xfrm>
                      <a:prstGeom prst="rect">
                        <a:avLst/>
                      </a:prstGeom>
                      <a:noFill/>
                      <a:ln w="38100">
                        <a:solidFill>
                          <a:srgbClr val="0099FF"/>
                        </a:solidFill>
                        <a:miter lim="800000"/>
                        <a:headEnd/>
                        <a:tailEnd/>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Rot="1" noChangeArrowheads="1"/>
          </p:cNvSpPr>
          <p:nvPr>
            <p:ph type="title" idx="4294967295"/>
          </p:nvPr>
        </p:nvSpPr>
        <p:spPr bwMode="auto">
          <a:xfrm>
            <a:off x="2397125" y="231966"/>
            <a:ext cx="5832475" cy="7921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50000"/>
              </a:spcBef>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简并与非简并半导体</a:t>
            </a:r>
          </a:p>
        </p:txBody>
      </p:sp>
      <p:sp>
        <p:nvSpPr>
          <p:cNvPr id="61444" name="Rectangle 3"/>
          <p:cNvSpPr>
            <a:spLocks noGrp="1" noRot="1" noChangeArrowheads="1"/>
          </p:cNvSpPr>
          <p:nvPr>
            <p:ph type="body" idx="4294967295"/>
          </p:nvPr>
        </p:nvSpPr>
        <p:spPr bwMode="auto">
          <a:xfrm>
            <a:off x="1043608" y="1131075"/>
            <a:ext cx="8229600" cy="1944688"/>
          </a:xfrm>
          <a:prstGeom prst="rect">
            <a:avLst/>
          </a:prstGeom>
          <a:noFill/>
        </p:spPr>
        <p:txBody>
          <a:bodyPr/>
          <a:lstStyle/>
          <a:p>
            <a:pPr eaLnBrk="1" hangingPunct="1">
              <a:lnSpc>
                <a:spcPct val="90000"/>
              </a:lnSpc>
              <a:buFontTx/>
              <a:buNone/>
            </a:pPr>
            <a:r>
              <a:rPr lang="en-US" altLang="zh-CN" sz="2800" b="1" dirty="0">
                <a:latin typeface="Times New Roman" panose="02020603050405020304" pitchFamily="18" charset="0"/>
                <a:ea typeface="微软雅黑" panose="020B0503020204020204" charset="-122"/>
                <a:cs typeface="Times New Roman" panose="02020603050405020304" pitchFamily="18" charset="0"/>
              </a:rPr>
              <a:t>  </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非简并半导体</a:t>
            </a:r>
          </a:p>
          <a:p>
            <a:pPr lvl="1" eaLnBrk="1" hangingPunct="1">
              <a:lnSpc>
                <a:spcPct val="90000"/>
              </a:lnSpc>
            </a:pPr>
            <a:r>
              <a:rPr lang="zh-CN" altLang="en-US" sz="2400" b="1" dirty="0">
                <a:solidFill>
                  <a:srgbClr val="663300"/>
                </a:solidFill>
                <a:latin typeface="Times New Roman" panose="02020603050405020304" pitchFamily="18" charset="0"/>
                <a:ea typeface="微软雅黑" panose="020B0503020204020204" charset="-122"/>
                <a:cs typeface="Times New Roman" panose="02020603050405020304" pitchFamily="18" charset="0"/>
              </a:rPr>
              <a:t>假设杂质浓度与半导体原子浓度相比小的多</a:t>
            </a:r>
          </a:p>
          <a:p>
            <a:pPr lvl="1" eaLnBrk="1" hangingPunct="1">
              <a:lnSpc>
                <a:spcPct val="90000"/>
              </a:lnSpc>
            </a:pPr>
            <a:r>
              <a:rPr lang="zh-CN" altLang="en-US" sz="2400" b="1" dirty="0">
                <a:solidFill>
                  <a:srgbClr val="663300"/>
                </a:solidFill>
                <a:latin typeface="Times New Roman" panose="02020603050405020304" pitchFamily="18" charset="0"/>
                <a:ea typeface="微软雅黑" panose="020B0503020204020204" charset="-122"/>
                <a:cs typeface="Times New Roman" panose="02020603050405020304" pitchFamily="18" charset="0"/>
              </a:rPr>
              <a:t>施主电子或受主空穴之间不存在相互作用</a:t>
            </a:r>
          </a:p>
          <a:p>
            <a:pPr lvl="1" eaLnBrk="1" hangingPunct="1">
              <a:lnSpc>
                <a:spcPct val="90000"/>
              </a:lnSpc>
            </a:pPr>
            <a:r>
              <a:rPr lang="zh-CN" altLang="en-US" sz="2400" b="1" dirty="0">
                <a:solidFill>
                  <a:srgbClr val="663300"/>
                </a:solidFill>
                <a:latin typeface="Times New Roman" panose="02020603050405020304" pitchFamily="18" charset="0"/>
                <a:ea typeface="微软雅黑" panose="020B0503020204020204" charset="-122"/>
                <a:cs typeface="Times New Roman" panose="02020603050405020304" pitchFamily="18" charset="0"/>
              </a:rPr>
              <a:t>杂质在半导体中引入分离的杂质能级</a:t>
            </a:r>
          </a:p>
        </p:txBody>
      </p:sp>
      <p:sp>
        <p:nvSpPr>
          <p:cNvPr id="61445" name="Text Box 5"/>
          <p:cNvSpPr txBox="1">
            <a:spLocks noChangeArrowheads="1"/>
          </p:cNvSpPr>
          <p:nvPr/>
        </p:nvSpPr>
        <p:spPr bwMode="auto">
          <a:xfrm>
            <a:off x="831881" y="2996952"/>
            <a:ext cx="8424862"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简并半导体</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杂质浓度增加，原子之间相互作用加强</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分离能级将分裂为能带而展宽</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杂质浓度增加到与有效状态密度相比拟</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以施主为例，费米能级将进入导带，为</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型简并</a:t>
            </a:r>
          </a:p>
        </p:txBody>
      </p:sp>
      <p:sp>
        <p:nvSpPr>
          <p:cNvPr id="52230" name="Text Box 6"/>
          <p:cNvSpPr txBox="1">
            <a:spLocks noChangeArrowheads="1"/>
          </p:cNvSpPr>
          <p:nvPr/>
        </p:nvSpPr>
        <p:spPr bwMode="auto">
          <a:xfrm>
            <a:off x="767609" y="5175185"/>
            <a:ext cx="83391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波尔兹曼分布近似将不适用，必须使用费米</a:t>
            </a:r>
            <a:r>
              <a:rPr kumimoji="0" lang="en-US" altLang="zh-CN"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狄拉克分布 </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9" name="Rectangle 37"/>
          <p:cNvSpPr>
            <a:spLocks noChangeArrowheads="1"/>
          </p:cNvSpPr>
          <p:nvPr/>
        </p:nvSpPr>
        <p:spPr bwMode="auto">
          <a:xfrm flipV="1">
            <a:off x="179512"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slide(fromBottom)">
                                      <p:cBhvr>
                                        <p:cTn id="7"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Rot="1" noChangeArrowheads="1"/>
          </p:cNvSpPr>
          <p:nvPr>
            <p:ph type="title" idx="4294967295"/>
          </p:nvPr>
        </p:nvSpPr>
        <p:spPr bwMode="auto">
          <a:xfrm>
            <a:off x="1187624" y="76201"/>
            <a:ext cx="8569325"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波包群速度与电子平均速度(一维)</a:t>
            </a:r>
          </a:p>
        </p:txBody>
      </p:sp>
      <p:sp>
        <p:nvSpPr>
          <p:cNvPr id="16388" name="Text Box 12"/>
          <p:cNvSpPr txBox="1">
            <a:spLocks noChangeArrowheads="1"/>
          </p:cNvSpPr>
          <p:nvPr/>
        </p:nvSpPr>
        <p:spPr bwMode="auto">
          <a:xfrm>
            <a:off x="323528" y="1038730"/>
            <a:ext cx="56705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波包的群速度就是波包中心的移动速度：</a:t>
            </a:r>
          </a:p>
        </p:txBody>
      </p:sp>
      <p:graphicFrame>
        <p:nvGraphicFramePr>
          <p:cNvPr id="16390" name="Object 13"/>
          <p:cNvGraphicFramePr>
            <a:graphicFrameLocks noChangeAspect="1"/>
          </p:cNvGraphicFramePr>
          <p:nvPr/>
        </p:nvGraphicFramePr>
        <p:xfrm>
          <a:off x="5148263" y="1531813"/>
          <a:ext cx="3671887" cy="1022350"/>
        </p:xfrm>
        <a:graphic>
          <a:graphicData uri="http://schemas.openxmlformats.org/presentationml/2006/ole">
            <mc:AlternateContent xmlns:mc="http://schemas.openxmlformats.org/markup-compatibility/2006">
              <mc:Choice xmlns:v="urn:schemas-microsoft-com:vml" Requires="v">
                <p:oleObj spid="_x0000_s333847" name="公式" r:id="rId4" imgW="1676400" imgH="469900" progId="Equation.3">
                  <p:embed/>
                </p:oleObj>
              </mc:Choice>
              <mc:Fallback>
                <p:oleObj name="公式" r:id="rId4" imgW="1676400" imgH="469900" progId="Equation.3">
                  <p:embed/>
                  <p:pic>
                    <p:nvPicPr>
                      <p:cNvPr id="1639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531813"/>
                        <a:ext cx="3671887"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1" name="Object 15"/>
          <p:cNvGraphicFramePr>
            <a:graphicFrameLocks noChangeAspect="1"/>
          </p:cNvGraphicFramePr>
          <p:nvPr/>
        </p:nvGraphicFramePr>
        <p:xfrm>
          <a:off x="6227763" y="2611313"/>
          <a:ext cx="1584325" cy="455613"/>
        </p:xfrm>
        <a:graphic>
          <a:graphicData uri="http://schemas.openxmlformats.org/presentationml/2006/ole">
            <mc:AlternateContent xmlns:mc="http://schemas.openxmlformats.org/markup-compatibility/2006">
              <mc:Choice xmlns:v="urn:schemas-microsoft-com:vml" Requires="v">
                <p:oleObj spid="_x0000_s333848" name="公式" r:id="rId6" imgW="698500" imgH="203200" progId="Equation.3">
                  <p:embed/>
                </p:oleObj>
              </mc:Choice>
              <mc:Fallback>
                <p:oleObj name="公式" r:id="rId6" imgW="698500" imgH="203200" progId="Equation.3">
                  <p:embed/>
                  <p:pic>
                    <p:nvPicPr>
                      <p:cNvPr id="16391"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763" y="2611313"/>
                        <a:ext cx="1584325" cy="455613"/>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2" name="Line 17"/>
          <p:cNvSpPr>
            <a:spLocks noChangeShapeType="1"/>
          </p:cNvSpPr>
          <p:nvPr/>
        </p:nvSpPr>
        <p:spPr bwMode="auto">
          <a:xfrm flipH="1" flipV="1">
            <a:off x="6948488" y="2179513"/>
            <a:ext cx="0" cy="431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1639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1489965" name="Group 45"/>
          <p:cNvGrpSpPr/>
          <p:nvPr/>
        </p:nvGrpSpPr>
        <p:grpSpPr bwMode="auto">
          <a:xfrm>
            <a:off x="333375" y="2564904"/>
            <a:ext cx="2646363" cy="1465263"/>
            <a:chOff x="210" y="1738"/>
            <a:chExt cx="1667" cy="923"/>
          </a:xfrm>
        </p:grpSpPr>
        <p:sp>
          <p:nvSpPr>
            <p:cNvPr id="16411" name="Text Box 18"/>
            <p:cNvSpPr txBox="1">
              <a:spLocks noChangeArrowheads="1"/>
            </p:cNvSpPr>
            <p:nvPr/>
          </p:nvSpPr>
          <p:spPr bwMode="auto">
            <a:xfrm>
              <a:off x="210" y="1738"/>
              <a:ext cx="16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电子的平均速度：</a:t>
              </a:r>
            </a:p>
          </p:txBody>
        </p:sp>
        <p:graphicFrame>
          <p:nvGraphicFramePr>
            <p:cNvPr id="16412" name="Object 19"/>
            <p:cNvGraphicFramePr>
              <a:graphicFrameLocks noChangeAspect="1"/>
            </p:cNvGraphicFramePr>
            <p:nvPr/>
          </p:nvGraphicFramePr>
          <p:xfrm>
            <a:off x="704" y="2069"/>
            <a:ext cx="825" cy="592"/>
          </p:xfrm>
          <a:graphic>
            <a:graphicData uri="http://schemas.openxmlformats.org/presentationml/2006/ole">
              <mc:AlternateContent xmlns:mc="http://schemas.openxmlformats.org/markup-compatibility/2006">
                <mc:Choice xmlns:v="urn:schemas-microsoft-com:vml" Requires="v">
                  <p:oleObj spid="_x0000_s333849" name="Equation" r:id="rId8" imgW="13106400" imgH="9448800" progId="Equation.DSMT4">
                    <p:embed/>
                  </p:oleObj>
                </mc:Choice>
                <mc:Fallback>
                  <p:oleObj name="Equation" r:id="rId8" imgW="13106400" imgH="9448800" progId="Equation.DSMT4">
                    <p:embed/>
                    <p:pic>
                      <p:nvPicPr>
                        <p:cNvPr id="16412" name="Object 19"/>
                        <p:cNvPicPr>
                          <a:picLocks noChangeAspect="1" noChangeArrowheads="1"/>
                        </p:cNvPicPr>
                        <p:nvPr/>
                      </p:nvPicPr>
                      <p:blipFill>
                        <a:blip r:embed="rId9"/>
                        <a:srcRect/>
                        <a:stretch>
                          <a:fillRect/>
                        </a:stretch>
                      </p:blipFill>
                      <p:spPr bwMode="auto">
                        <a:xfrm>
                          <a:off x="704" y="2069"/>
                          <a:ext cx="825"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9955" name="Group 35"/>
          <p:cNvGrpSpPr/>
          <p:nvPr/>
        </p:nvGrpSpPr>
        <p:grpSpPr bwMode="auto">
          <a:xfrm>
            <a:off x="2595389" y="4641353"/>
            <a:ext cx="2058987" cy="969963"/>
            <a:chOff x="1039" y="2944"/>
            <a:chExt cx="1297" cy="611"/>
          </a:xfrm>
        </p:grpSpPr>
        <p:graphicFrame>
          <p:nvGraphicFramePr>
            <p:cNvPr id="16409" name="Object 31"/>
            <p:cNvGraphicFramePr>
              <a:graphicFrameLocks noChangeAspect="1"/>
            </p:cNvGraphicFramePr>
            <p:nvPr/>
          </p:nvGraphicFramePr>
          <p:xfrm>
            <a:off x="1374" y="2944"/>
            <a:ext cx="962" cy="611"/>
          </p:xfrm>
          <a:graphic>
            <a:graphicData uri="http://schemas.openxmlformats.org/presentationml/2006/ole">
              <mc:AlternateContent xmlns:mc="http://schemas.openxmlformats.org/markup-compatibility/2006">
                <mc:Choice xmlns:v="urn:schemas-microsoft-com:vml" Requires="v">
                  <p:oleObj spid="_x0000_s333850" name="公式" r:id="rId10" imgW="647700" imgH="419100" progId="Equation.3">
                    <p:embed/>
                  </p:oleObj>
                </mc:Choice>
                <mc:Fallback>
                  <p:oleObj name="公式" r:id="rId10" imgW="647700" imgH="419100" progId="Equation.3">
                    <p:embed/>
                    <p:pic>
                      <p:nvPicPr>
                        <p:cNvPr id="16409"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4" y="2944"/>
                          <a:ext cx="962" cy="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0" name="Line 34"/>
            <p:cNvSpPr>
              <a:spLocks noChangeShapeType="1"/>
            </p:cNvSpPr>
            <p:nvPr/>
          </p:nvSpPr>
          <p:spPr bwMode="auto">
            <a:xfrm>
              <a:off x="1039" y="3267"/>
              <a:ext cx="271" cy="0"/>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grpSp>
      <p:grpSp>
        <p:nvGrpSpPr>
          <p:cNvPr id="1489959" name="Group 39"/>
          <p:cNvGrpSpPr/>
          <p:nvPr/>
        </p:nvGrpSpPr>
        <p:grpSpPr bwMode="auto">
          <a:xfrm>
            <a:off x="4725814" y="4692153"/>
            <a:ext cx="2162175" cy="909638"/>
            <a:chOff x="2381" y="2976"/>
            <a:chExt cx="1362" cy="573"/>
          </a:xfrm>
        </p:grpSpPr>
        <p:graphicFrame>
          <p:nvGraphicFramePr>
            <p:cNvPr id="16407" name="Object 32"/>
            <p:cNvGraphicFramePr>
              <a:graphicFrameLocks noChangeAspect="1"/>
            </p:cNvGraphicFramePr>
            <p:nvPr/>
          </p:nvGraphicFramePr>
          <p:xfrm>
            <a:off x="2744" y="2976"/>
            <a:ext cx="999" cy="573"/>
          </p:xfrm>
          <a:graphic>
            <a:graphicData uri="http://schemas.openxmlformats.org/presentationml/2006/ole">
              <mc:AlternateContent xmlns:mc="http://schemas.openxmlformats.org/markup-compatibility/2006">
                <mc:Choice xmlns:v="urn:schemas-microsoft-com:vml" Requires="v">
                  <p:oleObj spid="_x0000_s333851" name="公式" r:id="rId12" imgW="673100" imgH="393700" progId="Equation.3">
                    <p:embed/>
                  </p:oleObj>
                </mc:Choice>
                <mc:Fallback>
                  <p:oleObj name="公式" r:id="rId12" imgW="673100" imgH="393700" progId="Equation.3">
                    <p:embed/>
                    <p:pic>
                      <p:nvPicPr>
                        <p:cNvPr id="16407"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4" y="2976"/>
                          <a:ext cx="999" cy="573"/>
                        </a:xfrm>
                        <a:prstGeom prst="rect">
                          <a:avLst/>
                        </a:prstGeom>
                        <a:noFill/>
                        <a:ln w="9525">
                          <a:solidFill>
                            <a:srgbClr val="6600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8" name="Line 38"/>
            <p:cNvSpPr>
              <a:spLocks noChangeShapeType="1"/>
            </p:cNvSpPr>
            <p:nvPr/>
          </p:nvSpPr>
          <p:spPr bwMode="auto">
            <a:xfrm>
              <a:off x="2381" y="3294"/>
              <a:ext cx="271" cy="0"/>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grpSp>
      <p:grpSp>
        <p:nvGrpSpPr>
          <p:cNvPr id="1489966" name="Group 46"/>
          <p:cNvGrpSpPr/>
          <p:nvPr/>
        </p:nvGrpSpPr>
        <p:grpSpPr bwMode="auto">
          <a:xfrm>
            <a:off x="2425700" y="3090366"/>
            <a:ext cx="4005263" cy="1665287"/>
            <a:chOff x="1528" y="2069"/>
            <a:chExt cx="2523" cy="1049"/>
          </a:xfrm>
        </p:grpSpPr>
        <p:graphicFrame>
          <p:nvGraphicFramePr>
            <p:cNvPr id="16405" name="Object 33"/>
            <p:cNvGraphicFramePr>
              <a:graphicFrameLocks noChangeAspect="1"/>
            </p:cNvGraphicFramePr>
            <p:nvPr/>
          </p:nvGraphicFramePr>
          <p:xfrm>
            <a:off x="1528" y="2069"/>
            <a:ext cx="2523" cy="634"/>
          </p:xfrm>
          <a:graphic>
            <a:graphicData uri="http://schemas.openxmlformats.org/presentationml/2006/ole">
              <mc:AlternateContent xmlns:mc="http://schemas.openxmlformats.org/markup-compatibility/2006">
                <mc:Choice xmlns:v="urn:schemas-microsoft-com:vml" Requires="v">
                  <p:oleObj spid="_x0000_s333852" name="公式" r:id="rId14" imgW="1524000" imgH="393700" progId="Equation.3">
                    <p:embed/>
                  </p:oleObj>
                </mc:Choice>
                <mc:Fallback>
                  <p:oleObj name="公式" r:id="rId14" imgW="1524000" imgH="393700" progId="Equation.3">
                    <p:embed/>
                    <p:pic>
                      <p:nvPicPr>
                        <p:cNvPr id="16405"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8" y="2069"/>
                          <a:ext cx="2523"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6" name="Line 42"/>
            <p:cNvSpPr>
              <a:spLocks noChangeShapeType="1"/>
            </p:cNvSpPr>
            <p:nvPr/>
          </p:nvSpPr>
          <p:spPr bwMode="auto">
            <a:xfrm flipH="1" flipV="1">
              <a:off x="2064" y="2570"/>
              <a:ext cx="589" cy="548"/>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grpSp>
      <p:grpSp>
        <p:nvGrpSpPr>
          <p:cNvPr id="1489968" name="Group 48"/>
          <p:cNvGrpSpPr/>
          <p:nvPr/>
        </p:nvGrpSpPr>
        <p:grpSpPr bwMode="auto">
          <a:xfrm>
            <a:off x="396081" y="4293686"/>
            <a:ext cx="2338388" cy="1328735"/>
            <a:chOff x="256" y="2774"/>
            <a:chExt cx="1473" cy="837"/>
          </a:xfrm>
        </p:grpSpPr>
        <p:graphicFrame>
          <p:nvGraphicFramePr>
            <p:cNvPr id="16403" name="Object 30"/>
            <p:cNvGraphicFramePr>
              <a:graphicFrameLocks noChangeAspect="1"/>
            </p:cNvGraphicFramePr>
            <p:nvPr/>
          </p:nvGraphicFramePr>
          <p:xfrm>
            <a:off x="627" y="3000"/>
            <a:ext cx="944" cy="611"/>
          </p:xfrm>
          <a:graphic>
            <a:graphicData uri="http://schemas.openxmlformats.org/presentationml/2006/ole">
              <mc:AlternateContent xmlns:mc="http://schemas.openxmlformats.org/markup-compatibility/2006">
                <mc:Choice xmlns:v="urn:schemas-microsoft-com:vml" Requires="v">
                  <p:oleObj spid="_x0000_s333853" name="公式" r:id="rId16" imgW="622300" imgH="419100" progId="Equation.3">
                    <p:embed/>
                  </p:oleObj>
                </mc:Choice>
                <mc:Fallback>
                  <p:oleObj name="公式" r:id="rId16" imgW="622300" imgH="419100" progId="Equation.3">
                    <p:embed/>
                    <p:pic>
                      <p:nvPicPr>
                        <p:cNvPr id="16403"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7" y="3000"/>
                          <a:ext cx="944" cy="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4" name="Text Box 47"/>
            <p:cNvSpPr txBox="1">
              <a:spLocks noChangeArrowheads="1"/>
            </p:cNvSpPr>
            <p:nvPr/>
          </p:nvSpPr>
          <p:spPr bwMode="auto">
            <a:xfrm>
              <a:off x="256" y="2774"/>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自由电子为例：</a:t>
              </a:r>
            </a:p>
          </p:txBody>
        </p:sp>
      </p:grpSp>
      <p:graphicFrame>
        <p:nvGraphicFramePr>
          <p:cNvPr id="16400" name="Object 49"/>
          <p:cNvGraphicFramePr>
            <a:graphicFrameLocks noChangeAspect="1"/>
          </p:cNvGraphicFramePr>
          <p:nvPr/>
        </p:nvGraphicFramePr>
        <p:xfrm>
          <a:off x="1403350" y="1819151"/>
          <a:ext cx="2663825" cy="555625"/>
        </p:xfrm>
        <a:graphic>
          <a:graphicData uri="http://schemas.openxmlformats.org/presentationml/2006/ole">
            <mc:AlternateContent xmlns:mc="http://schemas.openxmlformats.org/markup-compatibility/2006">
              <mc:Choice xmlns:v="urn:schemas-microsoft-com:vml" Requires="v">
                <p:oleObj spid="_x0000_s333854" name="公式" r:id="rId18" imgW="1143000" imgH="241300" progId="Equation.3">
                  <p:embed/>
                </p:oleObj>
              </mc:Choice>
              <mc:Fallback>
                <p:oleObj name="公式" r:id="rId18" imgW="1143000" imgH="241300" progId="Equation.3">
                  <p:embed/>
                  <p:pic>
                    <p:nvPicPr>
                      <p:cNvPr id="16400" name="Object 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3350" y="1819151"/>
                        <a:ext cx="26638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1" name="Line 51"/>
          <p:cNvSpPr>
            <a:spLocks noChangeShapeType="1"/>
          </p:cNvSpPr>
          <p:nvPr/>
        </p:nvSpPr>
        <p:spPr bwMode="auto">
          <a:xfrm>
            <a:off x="4211638" y="2036638"/>
            <a:ext cx="792162" cy="0"/>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31" name="Rectangle 37"/>
          <p:cNvSpPr>
            <a:spLocks noChangeArrowheads="1"/>
          </p:cNvSpPr>
          <p:nvPr/>
        </p:nvSpPr>
        <p:spPr bwMode="auto">
          <a:xfrm flipV="1">
            <a:off x="115947" y="92681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29" name="Group 31"/>
          <p:cNvGrpSpPr/>
          <p:nvPr/>
        </p:nvGrpSpPr>
        <p:grpSpPr bwMode="auto">
          <a:xfrm>
            <a:off x="7207250" y="3233235"/>
            <a:ext cx="1612900" cy="2838450"/>
            <a:chOff x="4540" y="2413"/>
            <a:chExt cx="1016" cy="1788"/>
          </a:xfrm>
        </p:grpSpPr>
        <p:graphicFrame>
          <p:nvGraphicFramePr>
            <p:cNvPr id="30" name="Object 32"/>
            <p:cNvGraphicFramePr>
              <a:graphicFrameLocks noChangeAspect="1"/>
            </p:cNvGraphicFramePr>
            <p:nvPr/>
          </p:nvGraphicFramePr>
          <p:xfrm>
            <a:off x="4540" y="2976"/>
            <a:ext cx="1016" cy="677"/>
          </p:xfrm>
          <a:graphic>
            <a:graphicData uri="http://schemas.openxmlformats.org/presentationml/2006/ole">
              <mc:AlternateContent xmlns:mc="http://schemas.openxmlformats.org/markup-compatibility/2006">
                <mc:Choice xmlns:v="urn:schemas-microsoft-com:vml" Requires="v">
                  <p:oleObj spid="_x0000_s333855" name="公式" r:id="rId20" imgW="723900" imgH="469900" progId="Equation.3">
                    <p:embed/>
                  </p:oleObj>
                </mc:Choice>
                <mc:Fallback>
                  <p:oleObj name="公式" r:id="rId20" imgW="723900" imgH="469900" progId="Equation.3">
                    <p:embed/>
                    <p:pic>
                      <p:nvPicPr>
                        <p:cNvPr id="30"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40" y="2976"/>
                          <a:ext cx="1016" cy="677"/>
                        </a:xfrm>
                        <a:prstGeom prst="rect">
                          <a:avLst/>
                        </a:prstGeom>
                        <a:solidFill>
                          <a:srgbClr val="FFFF00"/>
                        </a:solidFill>
                        <a:ln>
                          <a:noFill/>
                        </a:ln>
                      </p:spPr>
                    </p:pic>
                  </p:oleObj>
                </mc:Fallback>
              </mc:AlternateContent>
            </a:graphicData>
          </a:graphic>
        </p:graphicFrame>
        <p:graphicFrame>
          <p:nvGraphicFramePr>
            <p:cNvPr id="32" name="Object 33"/>
            <p:cNvGraphicFramePr>
              <a:graphicFrameLocks noChangeAspect="1"/>
            </p:cNvGraphicFramePr>
            <p:nvPr/>
          </p:nvGraphicFramePr>
          <p:xfrm>
            <a:off x="4540" y="3579"/>
            <a:ext cx="1016" cy="622"/>
          </p:xfrm>
          <a:graphic>
            <a:graphicData uri="http://schemas.openxmlformats.org/presentationml/2006/ole">
              <mc:AlternateContent xmlns:mc="http://schemas.openxmlformats.org/markup-compatibility/2006">
                <mc:Choice xmlns:v="urn:schemas-microsoft-com:vml" Requires="v">
                  <p:oleObj spid="_x0000_s333856" name="公式" r:id="rId22" imgW="698500" imgH="431800" progId="Equation.3">
                    <p:embed/>
                  </p:oleObj>
                </mc:Choice>
                <mc:Fallback>
                  <p:oleObj name="公式" r:id="rId22" imgW="698500" imgH="431800" progId="Equation.3">
                    <p:embed/>
                    <p:pic>
                      <p:nvPicPr>
                        <p:cNvPr id="31" name="Object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40" y="3579"/>
                          <a:ext cx="1016" cy="622"/>
                        </a:xfrm>
                        <a:prstGeom prst="rect">
                          <a:avLst/>
                        </a:prstGeom>
                        <a:solidFill>
                          <a:srgbClr val="FFFF00"/>
                        </a:solidFill>
                        <a:ln>
                          <a:noFill/>
                        </a:ln>
                      </p:spPr>
                    </p:pic>
                  </p:oleObj>
                </mc:Fallback>
              </mc:AlternateContent>
            </a:graphicData>
          </a:graphic>
        </p:graphicFrame>
        <p:graphicFrame>
          <p:nvGraphicFramePr>
            <p:cNvPr id="33" name="Object 34"/>
            <p:cNvGraphicFramePr>
              <a:graphicFrameLocks noChangeAspect="1"/>
            </p:cNvGraphicFramePr>
            <p:nvPr/>
          </p:nvGraphicFramePr>
          <p:xfrm>
            <a:off x="4541" y="2413"/>
            <a:ext cx="1015" cy="622"/>
          </p:xfrm>
          <a:graphic>
            <a:graphicData uri="http://schemas.openxmlformats.org/presentationml/2006/ole">
              <mc:AlternateContent xmlns:mc="http://schemas.openxmlformats.org/markup-compatibility/2006">
                <mc:Choice xmlns:v="urn:schemas-microsoft-com:vml" Requires="v">
                  <p:oleObj spid="_x0000_s333857" name="公式" r:id="rId24" imgW="711200" imgH="431800" progId="Equation.3">
                    <p:embed/>
                  </p:oleObj>
                </mc:Choice>
                <mc:Fallback>
                  <p:oleObj name="公式" r:id="rId24" imgW="711200" imgH="431800" progId="Equation.3">
                    <p:embed/>
                    <p:pic>
                      <p:nvPicPr>
                        <p:cNvPr id="32" name="Object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41" y="2413"/>
                          <a:ext cx="1015" cy="62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 name="Text Box 54"/>
          <p:cNvSpPr txBox="1">
            <a:spLocks noChangeArrowheads="1"/>
          </p:cNvSpPr>
          <p:nvPr/>
        </p:nvSpPr>
        <p:spPr bwMode="auto">
          <a:xfrm>
            <a:off x="611560" y="5760566"/>
            <a:ext cx="6686550" cy="579437"/>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mn-cs"/>
              </a:rPr>
              <a:t>波包的群速度就等于电子的平均速度</a:t>
            </a:r>
          </a:p>
        </p:txBody>
      </p:sp>
    </p:spTree>
    <p:extLst>
      <p:ext uri="{BB962C8B-B14F-4D97-AF65-F5344CB8AC3E}">
        <p14:creationId xmlns:p14="http://schemas.microsoft.com/office/powerpoint/2010/main" val="237461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043608" y="1390174"/>
            <a:ext cx="7561263" cy="129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补偿半导体（</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Compensate semiconductor</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）是掺杂半导体中的一种，即在半导体中既掺有施主、又掺有受主的半导体 </a:t>
            </a:r>
          </a:p>
        </p:txBody>
      </p:sp>
      <p:sp>
        <p:nvSpPr>
          <p:cNvPr id="62467" name="Text Box 3"/>
          <p:cNvSpPr txBox="1">
            <a:spLocks noChangeArrowheads="1"/>
          </p:cNvSpPr>
          <p:nvPr/>
        </p:nvSpPr>
        <p:spPr bwMode="auto">
          <a:xfrm>
            <a:off x="738014" y="3140968"/>
            <a:ext cx="81724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由于补偿半导体中掺有两种杂质，则就要产生杂质的补偿作用，从而其中能够参加导电的多数载流子，就只有由那些未被补偿的杂质来提供；因此补偿半导体中有效的载流子浓度很小，故电阻率很高。</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虽然补偿半导体的电阻率很高，但它不同于未掺杂的本征半导体</a:t>
            </a:r>
          </a:p>
        </p:txBody>
      </p:sp>
      <p:sp>
        <p:nvSpPr>
          <p:cNvPr id="62468" name="Rectangle 2"/>
          <p:cNvSpPr>
            <a:spLocks noRot="1" noChangeArrowheads="1"/>
          </p:cNvSpPr>
          <p:nvPr/>
        </p:nvSpPr>
        <p:spPr bwMode="auto">
          <a:xfrm>
            <a:off x="1979712" y="188640"/>
            <a:ext cx="60486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补偿半导体中的载流子浓度</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37"/>
          <p:cNvSpPr>
            <a:spLocks noChangeArrowheads="1"/>
          </p:cNvSpPr>
          <p:nvPr/>
        </p:nvSpPr>
        <p:spPr bwMode="auto">
          <a:xfrm flipV="1">
            <a:off x="179512"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Rot="1" noChangeArrowheads="1"/>
          </p:cNvSpPr>
          <p:nvPr>
            <p:ph type="body" idx="4294967295"/>
          </p:nvPr>
        </p:nvSpPr>
        <p:spPr bwMode="auto">
          <a:xfrm>
            <a:off x="1974457" y="1267618"/>
            <a:ext cx="6048375" cy="1584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施主杂质大于受主杂质浓度</a:t>
            </a:r>
          </a:p>
          <a:p>
            <a:pPr lvl="1" eaLnBrk="1" hangingPunct="1">
              <a:lnSpc>
                <a:spcPct val="90000"/>
              </a:lnSpc>
              <a:buFontTx/>
              <a:buNone/>
            </a:pPr>
            <a:r>
              <a:rPr lang="zh-CN" altLang="en-US" sz="2400" b="1" i="1" dirty="0">
                <a:latin typeface="Times New Roman" panose="02020603050405020304" pitchFamily="18" charset="0"/>
                <a:ea typeface="微软雅黑" panose="020B0503020204020204" charset="-122"/>
                <a:cs typeface="Times New Roman" panose="02020603050405020304" pitchFamily="18" charset="0"/>
              </a:rPr>
              <a:t>    </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N</a:t>
            </a:r>
            <a:r>
              <a:rPr lang="en-US" altLang="zh-CN" sz="2400" b="1" i="1" baseline="-25000" dirty="0">
                <a:latin typeface="Times New Roman" panose="02020603050405020304" pitchFamily="18" charset="0"/>
                <a:ea typeface="微软雅黑" panose="020B0503020204020204" charset="-122"/>
                <a:cs typeface="Times New Roman" panose="02020603050405020304" pitchFamily="18" charset="0"/>
              </a:rPr>
              <a:t>D</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-N</a:t>
            </a:r>
            <a:r>
              <a:rPr lang="en-US" altLang="zh-CN" sz="2400" b="1" i="1" baseline="-25000" dirty="0">
                <a:latin typeface="Times New Roman" panose="02020603050405020304" pitchFamily="18" charset="0"/>
                <a:ea typeface="微软雅黑" panose="020B0503020204020204" charset="-122"/>
                <a:cs typeface="Times New Roman" panose="02020603050405020304" pitchFamily="18" charset="0"/>
              </a:rPr>
              <a:t>A</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&gt;&gt;</a:t>
            </a:r>
            <a:r>
              <a:rPr lang="en-US" altLang="zh-CN" sz="2400" b="1" i="1" dirty="0" err="1">
                <a:latin typeface="Times New Roman" panose="02020603050405020304" pitchFamily="18" charset="0"/>
                <a:ea typeface="微软雅黑" panose="020B0503020204020204" charset="-122"/>
                <a:cs typeface="Times New Roman" panose="02020603050405020304" pitchFamily="18" charset="0"/>
              </a:rPr>
              <a:t>n</a:t>
            </a:r>
            <a:r>
              <a:rPr lang="en-US" altLang="zh-CN" sz="2400" b="1" i="1" baseline="-25000" dirty="0" err="1">
                <a:latin typeface="Times New Roman" panose="02020603050405020304" pitchFamily="18" charset="0"/>
                <a:ea typeface="微软雅黑" panose="020B0503020204020204" charset="-122"/>
                <a:cs typeface="Times New Roman" panose="02020603050405020304" pitchFamily="18" charset="0"/>
              </a:rPr>
              <a:t>i</a:t>
            </a:r>
            <a:endParaRPr lang="en-US" altLang="zh-CN" sz="2400" b="1" i="1" baseline="-25000" dirty="0">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ct val="90000"/>
              </a:lnSpc>
              <a:buFontTx/>
              <a:buNone/>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则</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n</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 N</a:t>
            </a:r>
            <a:r>
              <a:rPr lang="en-US" altLang="zh-CN" sz="2400" b="1" i="1" baseline="-25000" dirty="0">
                <a:latin typeface="Times New Roman" panose="02020603050405020304" pitchFamily="18" charset="0"/>
                <a:ea typeface="微软雅黑" panose="020B0503020204020204" charset="-122"/>
                <a:cs typeface="Times New Roman" panose="02020603050405020304" pitchFamily="18" charset="0"/>
              </a:rPr>
              <a:t>D</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-N</a:t>
            </a:r>
            <a:r>
              <a:rPr lang="en-US" altLang="zh-CN" sz="2400" b="1" i="1" baseline="-25000" dirty="0">
                <a:latin typeface="Times New Roman" panose="02020603050405020304" pitchFamily="18" charset="0"/>
                <a:ea typeface="微软雅黑" panose="020B0503020204020204" charset="-122"/>
                <a:cs typeface="Times New Roman" panose="02020603050405020304" pitchFamily="18" charset="0"/>
              </a:rPr>
              <a:t>A</a:t>
            </a:r>
            <a:r>
              <a:rPr lang="zh-CN" altLang="en-US" sz="2400" b="1" i="1" dirty="0">
                <a:latin typeface="Times New Roman" panose="02020603050405020304" pitchFamily="18" charset="0"/>
                <a:ea typeface="微软雅黑" panose="020B050302020402020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p</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n</a:t>
            </a:r>
            <a:r>
              <a:rPr lang="en-US" altLang="zh-CN" sz="2400" b="1" i="1" baseline="-25000" dirty="0">
                <a:latin typeface="Times New Roman" panose="02020603050405020304" pitchFamily="18" charset="0"/>
                <a:ea typeface="微软雅黑" panose="020B0503020204020204" charset="-122"/>
                <a:cs typeface="Times New Roman" panose="02020603050405020304" pitchFamily="18" charset="0"/>
              </a:rPr>
              <a:t>i</a:t>
            </a:r>
            <a:r>
              <a:rPr lang="en-US" altLang="zh-CN" sz="2400" b="1" i="1" baseline="30000" dirty="0">
                <a:latin typeface="Times New Roman" panose="02020603050405020304" pitchFamily="18" charset="0"/>
                <a:ea typeface="微软雅黑" panose="020B0503020204020204" charset="-122"/>
                <a:cs typeface="Times New Roman" panose="02020603050405020304" pitchFamily="18" charset="0"/>
              </a:rPr>
              <a:t>2</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/n</a:t>
            </a:r>
            <a:endParaRPr lang="en-US" altLang="zh-CN" sz="2400" b="1" i="1" baseline="30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5301" name="Rectangle 3"/>
          <p:cNvSpPr>
            <a:spLocks noRot="1" noChangeArrowheads="1"/>
          </p:cNvSpPr>
          <p:nvPr/>
        </p:nvSpPr>
        <p:spPr bwMode="auto">
          <a:xfrm>
            <a:off x="1974457" y="2994817"/>
            <a:ext cx="5472112" cy="1584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受主杂质大于施主杂质浓度</a:t>
            </a:r>
          </a:p>
          <a:p>
            <a:pPr marL="742950" marR="0" lvl="1" indent="-285750" algn="l" defTabSz="914400" rtl="0" eaLnBrk="1" fontAlgn="base" latinLnBrk="0" hangingPunct="1">
              <a:lnSpc>
                <a:spcPct val="90000"/>
              </a:lnSpc>
              <a:spcBef>
                <a:spcPct val="20000"/>
              </a:spcBef>
              <a:spcAft>
                <a:spcPct val="0"/>
              </a:spcAft>
              <a:buClrTx/>
              <a:buSzTx/>
              <a:buFontTx/>
              <a:buNone/>
              <a:tabLst/>
              <a:defRPr/>
            </a:pPr>
            <a:r>
              <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D</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&gt;&gt;</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t>
            </a:r>
            <a:endPar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则</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p</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N</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D</a:t>
            </a:r>
            <a:r>
              <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t>
            </a:r>
            <a:r>
              <a:rPr kumimoji="0" lang="en-US" altLang="zh-CN" sz="2400" b="1" i="1"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2</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/p</a:t>
            </a:r>
            <a:endParaRPr kumimoji="0" lang="en-US" altLang="zh-CN" sz="2400" b="1" i="1"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5302" name="Rectangle 3"/>
          <p:cNvSpPr>
            <a:spLocks noRot="1" noChangeArrowheads="1"/>
          </p:cNvSpPr>
          <p:nvPr/>
        </p:nvSpPr>
        <p:spPr bwMode="auto">
          <a:xfrm>
            <a:off x="2051720" y="4579142"/>
            <a:ext cx="3744913" cy="1150937"/>
          </a:xfrm>
          <a:prstGeom prst="rect">
            <a:avLst/>
          </a:prstGeom>
          <a:solidFill>
            <a:srgbClr val="FFFF00"/>
          </a:solidFill>
          <a:ln>
            <a:noFill/>
          </a:ln>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总的杂质浓度</a:t>
            </a:r>
          </a:p>
          <a:p>
            <a:pPr marL="742950" marR="0" lvl="1" indent="-285750" algn="l" defTabSz="914400" rtl="0" eaLnBrk="1" fontAlgn="base" latinLnBrk="0" hangingPunct="1">
              <a:lnSpc>
                <a:spcPct val="90000"/>
              </a:lnSpc>
              <a:spcBef>
                <a:spcPct val="20000"/>
              </a:spcBef>
              <a:spcAft>
                <a:spcPct val="0"/>
              </a:spcAft>
              <a:buClrTx/>
              <a:buSzTx/>
              <a:buFontTx/>
              <a:buNone/>
              <a:tabLst/>
              <a:defRPr/>
            </a:pPr>
            <a:r>
              <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doping</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D</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9" name="Rectangle 2"/>
          <p:cNvSpPr>
            <a:spLocks noRot="1" noChangeArrowheads="1"/>
          </p:cNvSpPr>
          <p:nvPr/>
        </p:nvSpPr>
        <p:spPr bwMode="auto">
          <a:xfrm>
            <a:off x="1979712" y="188640"/>
            <a:ext cx="60486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补偿半导体中的载流子浓度</a:t>
            </a:r>
          </a:p>
        </p:txBody>
      </p:sp>
      <p:sp>
        <p:nvSpPr>
          <p:cNvPr id="10" name="Rectangle 37"/>
          <p:cNvSpPr>
            <a:spLocks noChangeArrowheads="1"/>
          </p:cNvSpPr>
          <p:nvPr/>
        </p:nvSpPr>
        <p:spPr bwMode="auto">
          <a:xfrm flipV="1">
            <a:off x="179512"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301"/>
                                        </p:tgtEl>
                                        <p:attrNameLst>
                                          <p:attrName>style.visibility</p:attrName>
                                        </p:attrNameLst>
                                      </p:cBhvr>
                                      <p:to>
                                        <p:strVal val="visible"/>
                                      </p:to>
                                    </p:set>
                                    <p:animEffect transition="in" filter="dissolve">
                                      <p:cBhvr>
                                        <p:cTn id="7" dur="500"/>
                                        <p:tgtEl>
                                          <p:spTgt spid="5530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5302"/>
                                        </p:tgtEl>
                                        <p:attrNameLst>
                                          <p:attrName>style.visibility</p:attrName>
                                        </p:attrNameLst>
                                      </p:cBhvr>
                                      <p:to>
                                        <p:strVal val="visible"/>
                                      </p:to>
                                    </p:set>
                                    <p:animEffect transition="in" filter="slide(fromBottom)">
                                      <p:cBhvr>
                                        <p:cTn id="12" dur="500"/>
                                        <p:tgtEl>
                                          <p:spTgt spid="55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animBg="1"/>
      <p:bldP spid="5530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3356223"/>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cxnSp>
        <p:nvCxnSpPr>
          <p:cNvPr id="10" name="直接连接符 9"/>
          <p:cNvCxnSpPr>
            <a:cxnSpLocks noChangeShapeType="1"/>
          </p:cNvCxnSpPr>
          <p:nvPr/>
        </p:nvCxnSpPr>
        <p:spPr bwMode="auto">
          <a:xfrm>
            <a:off x="2843808" y="5269676"/>
            <a:ext cx="3175992" cy="0"/>
          </a:xfrm>
          <a:prstGeom prst="line">
            <a:avLst/>
          </a:prstGeom>
          <a:noFill/>
          <a:ln w="762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90348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Rot="1" noChangeArrowheads="1"/>
          </p:cNvSpPr>
          <p:nvPr>
            <p:ph type="title" idx="4294967295"/>
          </p:nvPr>
        </p:nvSpPr>
        <p:spPr bwMode="auto">
          <a:xfrm>
            <a:off x="434181" y="303799"/>
            <a:ext cx="8229600" cy="782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半导体中载流子的迁(漂)移运动</a:t>
            </a:r>
          </a:p>
        </p:txBody>
      </p:sp>
      <p:sp>
        <p:nvSpPr>
          <p:cNvPr id="66564" name="Text Box 5"/>
          <p:cNvSpPr txBox="1">
            <a:spLocks noChangeArrowheads="1"/>
          </p:cNvSpPr>
          <p:nvPr/>
        </p:nvSpPr>
        <p:spPr bwMode="auto">
          <a:xfrm>
            <a:off x="2411190" y="4909079"/>
            <a:ext cx="4032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Arial" panose="020B0604020202020204" pitchFamily="34" charset="0"/>
                <a:ea typeface="微软雅黑" panose="020B0503020204020204" charset="-122"/>
                <a:cs typeface="+mn-cs"/>
              </a:rPr>
              <a:t>电子迁移电流</a:t>
            </a:r>
            <a:r>
              <a:rPr kumimoji="0" lang="en-US" altLang="zh-CN" sz="2400" b="1" i="0" u="none" strike="noStrike" kern="1200" cap="none" spc="0" normalizeH="0" baseline="0" noProof="0" dirty="0">
                <a:ln>
                  <a:noFill/>
                </a:ln>
                <a:solidFill>
                  <a:srgbClr val="663300"/>
                </a:solidFill>
                <a:effectLst/>
                <a:uLnTx/>
                <a:uFillTx/>
                <a:latin typeface="Arial" panose="020B0604020202020204" pitchFamily="34" charset="0"/>
                <a:ea typeface="微软雅黑" panose="020B0503020204020204" charset="-122"/>
                <a:cs typeface="+mn-cs"/>
              </a:rPr>
              <a:t>+</a:t>
            </a:r>
            <a:r>
              <a:rPr kumimoji="0" lang="zh-CN" altLang="en-US" sz="2400" b="1" i="0" u="none" strike="noStrike" kern="1200" cap="none" spc="0" normalizeH="0" baseline="0" noProof="0" dirty="0">
                <a:ln>
                  <a:noFill/>
                </a:ln>
                <a:solidFill>
                  <a:srgbClr val="663300"/>
                </a:solidFill>
                <a:effectLst/>
                <a:uLnTx/>
                <a:uFillTx/>
                <a:latin typeface="Arial" panose="020B0604020202020204" pitchFamily="34" charset="0"/>
                <a:ea typeface="微软雅黑" panose="020B0503020204020204" charset="-122"/>
                <a:cs typeface="+mn-cs"/>
              </a:rPr>
              <a:t>空穴迁移电流</a:t>
            </a:r>
          </a:p>
        </p:txBody>
      </p:sp>
      <p:sp>
        <p:nvSpPr>
          <p:cNvPr id="66565" name="Text Box 5"/>
          <p:cNvSpPr txBox="1">
            <a:spLocks noChangeArrowheads="1"/>
          </p:cNvSpPr>
          <p:nvPr/>
        </p:nvSpPr>
        <p:spPr bwMode="auto">
          <a:xfrm>
            <a:off x="3501802" y="1761067"/>
            <a:ext cx="2117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rPr>
              <a:t>电场强度方向 </a:t>
            </a:r>
          </a:p>
        </p:txBody>
      </p:sp>
      <p:sp>
        <p:nvSpPr>
          <p:cNvPr id="66566" name="Text Box 6"/>
          <p:cNvSpPr txBox="1">
            <a:spLocks noChangeArrowheads="1"/>
          </p:cNvSpPr>
          <p:nvPr/>
        </p:nvSpPr>
        <p:spPr bwMode="auto">
          <a:xfrm>
            <a:off x="3492277" y="2357967"/>
            <a:ext cx="21178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电子迁移方向 </a:t>
            </a:r>
          </a:p>
        </p:txBody>
      </p:sp>
      <p:sp>
        <p:nvSpPr>
          <p:cNvPr id="66567" name="Text Box 7"/>
          <p:cNvSpPr txBox="1">
            <a:spLocks noChangeArrowheads="1"/>
          </p:cNvSpPr>
          <p:nvPr/>
        </p:nvSpPr>
        <p:spPr bwMode="auto">
          <a:xfrm>
            <a:off x="3131915" y="2861204"/>
            <a:ext cx="1498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rPr>
              <a:t>电子电流 </a:t>
            </a:r>
          </a:p>
        </p:txBody>
      </p:sp>
      <p:sp>
        <p:nvSpPr>
          <p:cNvPr id="66568" name="Text Box 8"/>
          <p:cNvSpPr txBox="1">
            <a:spLocks noChangeArrowheads="1"/>
          </p:cNvSpPr>
          <p:nvPr/>
        </p:nvSpPr>
        <p:spPr bwMode="auto">
          <a:xfrm>
            <a:off x="3131915" y="3293004"/>
            <a:ext cx="1498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rPr>
              <a:t>空穴电流 </a:t>
            </a:r>
          </a:p>
        </p:txBody>
      </p:sp>
      <p:sp>
        <p:nvSpPr>
          <p:cNvPr id="66569" name="Text Box 9"/>
          <p:cNvSpPr txBox="1">
            <a:spLocks noChangeArrowheads="1"/>
          </p:cNvSpPr>
          <p:nvPr/>
        </p:nvSpPr>
        <p:spPr bwMode="auto">
          <a:xfrm>
            <a:off x="3511327" y="3854979"/>
            <a:ext cx="21178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空穴迁移方向 </a:t>
            </a:r>
          </a:p>
        </p:txBody>
      </p:sp>
      <p:sp>
        <p:nvSpPr>
          <p:cNvPr id="66570" name="Text Box 10"/>
          <p:cNvSpPr txBox="1">
            <a:spLocks noChangeArrowheads="1"/>
          </p:cNvSpPr>
          <p:nvPr/>
        </p:nvSpPr>
        <p:spPr bwMode="auto">
          <a:xfrm>
            <a:off x="434181" y="1168053"/>
            <a:ext cx="8940268" cy="492443"/>
          </a:xfrm>
          <a:prstGeom prst="rect">
            <a:avLst/>
          </a:prstGeom>
          <a:noFill/>
          <a:ln>
            <a:noFill/>
          </a:ln>
          <a:effectLs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载流子的</a:t>
            </a:r>
            <a:r>
              <a:rPr kumimoji="0"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迁</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移运动是电场加速和不断碰撞（散射）的结果 </a:t>
            </a:r>
          </a:p>
        </p:txBody>
      </p:sp>
      <p:sp>
        <p:nvSpPr>
          <p:cNvPr id="66571" name="Rectangle 11"/>
          <p:cNvSpPr>
            <a:spLocks noChangeArrowheads="1"/>
          </p:cNvSpPr>
          <p:nvPr/>
        </p:nvSpPr>
        <p:spPr bwMode="auto">
          <a:xfrm>
            <a:off x="3131915" y="2343679"/>
            <a:ext cx="2592387" cy="1943100"/>
          </a:xfrm>
          <a:prstGeom prst="rect">
            <a:avLst/>
          </a:prstGeom>
          <a:noFill/>
          <a:ln w="57150">
            <a:solidFill>
              <a:srgbClr val="33333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endParaRPr>
          </a:p>
        </p:txBody>
      </p:sp>
      <p:sp>
        <p:nvSpPr>
          <p:cNvPr id="66572" name="Freeform 12"/>
          <p:cNvSpPr/>
          <p:nvPr/>
        </p:nvSpPr>
        <p:spPr bwMode="auto">
          <a:xfrm>
            <a:off x="2339752" y="3180292"/>
            <a:ext cx="4032250" cy="1584325"/>
          </a:xfrm>
          <a:custGeom>
            <a:avLst/>
            <a:gdLst>
              <a:gd name="T0" fmla="*/ 2147483647 w 2540"/>
              <a:gd name="T1" fmla="*/ 0 h 1225"/>
              <a:gd name="T2" fmla="*/ 2147483647 w 2540"/>
              <a:gd name="T3" fmla="*/ 0 h 1225"/>
              <a:gd name="T4" fmla="*/ 2147483647 w 2540"/>
              <a:gd name="T5" fmla="*/ 2049049556 h 1225"/>
              <a:gd name="T6" fmla="*/ 0 w 2540"/>
              <a:gd name="T7" fmla="*/ 2049049556 h 1225"/>
              <a:gd name="T8" fmla="*/ 0 w 2540"/>
              <a:gd name="T9" fmla="*/ 75271604 h 1225"/>
              <a:gd name="T10" fmla="*/ 1144150938 w 2540"/>
              <a:gd name="T11" fmla="*/ 75271604 h 12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40" h="1225">
                <a:moveTo>
                  <a:pt x="2132" y="0"/>
                </a:moveTo>
                <a:lnTo>
                  <a:pt x="2540" y="0"/>
                </a:lnTo>
                <a:lnTo>
                  <a:pt x="2540" y="1225"/>
                </a:lnTo>
                <a:lnTo>
                  <a:pt x="0" y="1225"/>
                </a:lnTo>
                <a:lnTo>
                  <a:pt x="0" y="45"/>
                </a:lnTo>
                <a:lnTo>
                  <a:pt x="454" y="45"/>
                </a:lnTo>
              </a:path>
            </a:pathLst>
          </a:custGeom>
          <a:noFill/>
          <a:ln w="38100" cmpd="sng">
            <a:solidFill>
              <a:schemeClr val="tx1"/>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endParaRPr>
          </a:p>
        </p:txBody>
      </p:sp>
      <p:sp>
        <p:nvSpPr>
          <p:cNvPr id="66573" name="Line 13"/>
          <p:cNvSpPr>
            <a:spLocks noChangeShapeType="1"/>
          </p:cNvSpPr>
          <p:nvPr/>
        </p:nvSpPr>
        <p:spPr bwMode="auto">
          <a:xfrm>
            <a:off x="3563715" y="2197629"/>
            <a:ext cx="1584325" cy="0"/>
          </a:xfrm>
          <a:prstGeom prst="line">
            <a:avLst/>
          </a:prstGeom>
          <a:noFill/>
          <a:ln w="57150">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endParaRPr>
          </a:p>
        </p:txBody>
      </p:sp>
      <p:sp>
        <p:nvSpPr>
          <p:cNvPr id="66574" name="Line 14"/>
          <p:cNvSpPr>
            <a:spLocks noChangeShapeType="1"/>
          </p:cNvSpPr>
          <p:nvPr/>
        </p:nvSpPr>
        <p:spPr bwMode="auto">
          <a:xfrm>
            <a:off x="4643215" y="3134254"/>
            <a:ext cx="1008062" cy="0"/>
          </a:xfrm>
          <a:prstGeom prst="line">
            <a:avLst/>
          </a:prstGeom>
          <a:noFill/>
          <a:ln w="38100">
            <a:solidFill>
              <a:srgbClr val="CC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endParaRPr>
          </a:p>
        </p:txBody>
      </p:sp>
      <p:sp>
        <p:nvSpPr>
          <p:cNvPr id="66575" name="Line 15"/>
          <p:cNvSpPr>
            <a:spLocks noChangeShapeType="1"/>
          </p:cNvSpPr>
          <p:nvPr/>
        </p:nvSpPr>
        <p:spPr bwMode="auto">
          <a:xfrm>
            <a:off x="4571777" y="3508904"/>
            <a:ext cx="1008063" cy="0"/>
          </a:xfrm>
          <a:prstGeom prst="line">
            <a:avLst/>
          </a:prstGeom>
          <a:noFill/>
          <a:ln w="3810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endParaRPr>
          </a:p>
        </p:txBody>
      </p:sp>
      <p:sp>
        <p:nvSpPr>
          <p:cNvPr id="66576" name="Line 16"/>
          <p:cNvSpPr>
            <a:spLocks noChangeShapeType="1"/>
          </p:cNvSpPr>
          <p:nvPr/>
        </p:nvSpPr>
        <p:spPr bwMode="auto">
          <a:xfrm>
            <a:off x="3636740" y="3827992"/>
            <a:ext cx="1439862" cy="0"/>
          </a:xfrm>
          <a:prstGeom prst="line">
            <a:avLst/>
          </a:prstGeom>
          <a:noFill/>
          <a:ln w="3810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endParaRPr>
          </a:p>
        </p:txBody>
      </p:sp>
      <p:sp>
        <p:nvSpPr>
          <p:cNvPr id="66577" name="Line 17"/>
          <p:cNvSpPr>
            <a:spLocks noChangeShapeType="1"/>
          </p:cNvSpPr>
          <p:nvPr/>
        </p:nvSpPr>
        <p:spPr bwMode="auto">
          <a:xfrm flipH="1">
            <a:off x="3563715" y="2846917"/>
            <a:ext cx="1439862" cy="0"/>
          </a:xfrm>
          <a:prstGeom prst="line">
            <a:avLst/>
          </a:prstGeom>
          <a:noFill/>
          <a:ln w="38100">
            <a:solidFill>
              <a:srgbClr val="CC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0"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761858" y="1377251"/>
            <a:ext cx="7913688" cy="1200329"/>
          </a:xfrm>
          <a:prstGeom prst="rect">
            <a:avLst/>
          </a:prstGeom>
          <a:solidFill>
            <a:schemeClr val="bg1"/>
          </a:solidFill>
          <a:ln>
            <a:noFill/>
          </a:ln>
          <a:effec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半导体导带底的电子与价带顶的空穴都可以看成是分别具有有效质量</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m</a:t>
            </a:r>
            <a:r>
              <a:rPr kumimoji="1"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和</a:t>
            </a:r>
            <a:r>
              <a:rPr kumimoji="1"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mn-cs"/>
              </a:rPr>
              <a:t>m</a:t>
            </a:r>
            <a:r>
              <a:rPr kumimoji="1"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charset="-122"/>
                <a:cs typeface="+mn-cs"/>
              </a:rPr>
              <a:t>h</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的自由粒子，因此可以直接应用自由电子的结果来讨论在外电场作用下所产生的电导</a:t>
            </a:r>
          </a:p>
        </p:txBody>
      </p:sp>
      <p:sp>
        <p:nvSpPr>
          <p:cNvPr id="67587" name="Rectangle 2"/>
          <p:cNvSpPr>
            <a:spLocks noRot="1" noChangeArrowheads="1"/>
          </p:cNvSpPr>
          <p:nvPr/>
        </p:nvSpPr>
        <p:spPr bwMode="auto">
          <a:xfrm>
            <a:off x="2555776" y="260648"/>
            <a:ext cx="496999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半导体的导电特性</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6" name="Rectangle 37"/>
          <p:cNvSpPr>
            <a:spLocks noChangeArrowheads="1"/>
          </p:cNvSpPr>
          <p:nvPr/>
        </p:nvSpPr>
        <p:spPr bwMode="auto">
          <a:xfrm flipV="1">
            <a:off x="106363" y="115388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784225" y="1174825"/>
            <a:ext cx="7913688"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半导体导带底的电子与价带顶的空穴都可以看成是分别具有有效质量</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m</a:t>
            </a:r>
            <a:r>
              <a:rPr kumimoji="1"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和</a:t>
            </a:r>
            <a:r>
              <a:rPr kumimoji="1"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mn-cs"/>
              </a:rPr>
              <a:t>m</a:t>
            </a:r>
            <a:r>
              <a:rPr kumimoji="1"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charset="-122"/>
                <a:cs typeface="+mn-cs"/>
              </a:rPr>
              <a:t>h</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的自由粒子，因此可以直接应用自由电子的结果来讨论在外电场作用下所产生的电导</a:t>
            </a:r>
          </a:p>
        </p:txBody>
      </p:sp>
      <p:sp>
        <p:nvSpPr>
          <p:cNvPr id="60419" name="Text Box 3"/>
          <p:cNvSpPr txBox="1">
            <a:spLocks noChangeArrowheads="1"/>
          </p:cNvSpPr>
          <p:nvPr/>
        </p:nvSpPr>
        <p:spPr bwMode="auto">
          <a:xfrm>
            <a:off x="931069" y="5109571"/>
            <a:ext cx="7620000"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E</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表示在电场作用下载流子（电子或空穴）沿电场方向迁移的平均速度，迁移率则表示单位电场作用下载流子的平均迁移速度</a:t>
            </a:r>
            <a:endParaRPr kumimoji="1" lang="zh-CN" altLang="en-US"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p:txBody>
      </p:sp>
      <p:sp>
        <p:nvSpPr>
          <p:cNvPr id="70660" name="Rectangle 2"/>
          <p:cNvSpPr>
            <a:spLocks noRot="1" noChangeArrowheads="1"/>
          </p:cNvSpPr>
          <p:nvPr/>
        </p:nvSpPr>
        <p:spPr bwMode="auto">
          <a:xfrm>
            <a:off x="2627784" y="174626"/>
            <a:ext cx="532819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半导体的导电特性</a:t>
            </a:r>
          </a:p>
        </p:txBody>
      </p:sp>
      <p:sp>
        <p:nvSpPr>
          <p:cNvPr id="70661" name="Rectangle 5"/>
          <p:cNvSpPr>
            <a:spLocks noChangeArrowheads="1"/>
          </p:cNvSpPr>
          <p:nvPr/>
        </p:nvSpPr>
        <p:spPr bwMode="auto">
          <a:xfrm>
            <a:off x="1476375" y="2420888"/>
            <a:ext cx="3887788"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        </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欧姆定律：</a:t>
            </a:r>
            <a:r>
              <a:rPr kumimoji="0" lang="zh-CN" altLang="en-US"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      </a:t>
            </a:r>
            <a:r>
              <a:rPr kumimoji="0" lang="en-US" altLang="zh-CN"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j</a:t>
            </a:r>
            <a:r>
              <a:rPr kumimoji="0" lang="en-US" altLang="zh-CN" sz="26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0" lang="en-US" altLang="zh-CN" sz="26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0" lang="en-US" altLang="zh-CN"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rPr>
              <a:t>E</a:t>
            </a:r>
          </a:p>
          <a:p>
            <a:pPr marL="457200" marR="0" lvl="1" indent="0" algn="l" defTabSz="914400" rtl="0" eaLnBrk="1" fontAlgn="base" latinLnBrk="0" hangingPunct="1">
              <a:lnSpc>
                <a:spcPct val="12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rPr>
              <a:t>为电导率：</a:t>
            </a:r>
            <a:endParaRPr kumimoji="0" lang="zh-CN" altLang="en-US"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endParaRPr>
          </a:p>
        </p:txBody>
      </p:sp>
      <p:sp>
        <p:nvSpPr>
          <p:cNvPr id="70663" name="Text Box 6"/>
          <p:cNvSpPr txBox="1">
            <a:spLocks noChangeArrowheads="1"/>
          </p:cNvSpPr>
          <p:nvPr/>
        </p:nvSpPr>
        <p:spPr bwMode="auto">
          <a:xfrm>
            <a:off x="4284663" y="3470226"/>
            <a:ext cx="4679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Arial" panose="020B0604020202020204" pitchFamily="34" charset="0"/>
                <a:ea typeface="微软雅黑" panose="020B0503020204020204" charset="-122"/>
                <a:cs typeface="+mn-cs"/>
              </a:rPr>
              <a:t>分别是电子迁移率和空穴迁移率</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Arial" panose="020B0604020202020204" pitchFamily="34" charset="0"/>
                <a:ea typeface="微软雅黑" panose="020B0503020204020204" charset="-122"/>
                <a:cs typeface="+mn-cs"/>
              </a:rPr>
              <a:t>与载流子的浓度有关</a:t>
            </a:r>
          </a:p>
        </p:txBody>
      </p:sp>
      <p:graphicFrame>
        <p:nvGraphicFramePr>
          <p:cNvPr id="70664" name="Object 5"/>
          <p:cNvGraphicFramePr>
            <a:graphicFrameLocks noChangeAspect="1"/>
          </p:cNvGraphicFramePr>
          <p:nvPr>
            <p:extLst/>
          </p:nvPr>
        </p:nvGraphicFramePr>
        <p:xfrm>
          <a:off x="3019425" y="3428951"/>
          <a:ext cx="1016000" cy="557212"/>
        </p:xfrm>
        <a:graphic>
          <a:graphicData uri="http://schemas.openxmlformats.org/presentationml/2006/ole">
            <mc:AlternateContent xmlns:mc="http://schemas.openxmlformats.org/markup-compatibility/2006">
              <mc:Choice xmlns:v="urn:schemas-microsoft-com:vml" Requires="v">
                <p:oleObj spid="_x0000_s298133" name="公式" r:id="rId4" imgW="393065" imgH="215900" progId="Equation.3">
                  <p:embed/>
                </p:oleObj>
              </mc:Choice>
              <mc:Fallback>
                <p:oleObj name="公式" r:id="rId4" imgW="393065" imgH="215900" progId="Equation.3">
                  <p:embed/>
                  <p:pic>
                    <p:nvPicPr>
                      <p:cNvPr id="7066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425" y="3428951"/>
                        <a:ext cx="1016000"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5" name="Object 7"/>
          <p:cNvGraphicFramePr>
            <a:graphicFrameLocks noChangeAspect="1"/>
          </p:cNvGraphicFramePr>
          <p:nvPr>
            <p:extLst>
              <p:ext uri="{D42A27DB-BD31-4B8C-83A1-F6EECF244321}">
                <p14:modId xmlns:p14="http://schemas.microsoft.com/office/powerpoint/2010/main" val="3291352510"/>
              </p:ext>
            </p:extLst>
          </p:nvPr>
        </p:nvGraphicFramePr>
        <p:xfrm>
          <a:off x="2273300" y="4430713"/>
          <a:ext cx="5156200" cy="563562"/>
        </p:xfrm>
        <a:graphic>
          <a:graphicData uri="http://schemas.openxmlformats.org/presentationml/2006/ole">
            <mc:AlternateContent xmlns:mc="http://schemas.openxmlformats.org/markup-compatibility/2006">
              <mc:Choice xmlns:v="urn:schemas-microsoft-com:vml" Requires="v">
                <p:oleObj spid="_x0000_s298134" name="Equation" r:id="rId6" imgW="2349360" imgH="253800" progId="Equation.DSMT4">
                  <p:embed/>
                </p:oleObj>
              </mc:Choice>
              <mc:Fallback>
                <p:oleObj name="Equation" r:id="rId6" imgW="2349360" imgH="253800" progId="Equation.DSMT4">
                  <p:embed/>
                  <p:pic>
                    <p:nvPicPr>
                      <p:cNvPr id="60425" name="Object 7"/>
                      <p:cNvPicPr>
                        <a:picLocks noChangeAspect="1" noChangeArrowheads="1"/>
                      </p:cNvPicPr>
                      <p:nvPr/>
                    </p:nvPicPr>
                    <p:blipFill>
                      <a:blip r:embed="rId7"/>
                      <a:srcRect/>
                      <a:stretch>
                        <a:fillRect/>
                      </a:stretch>
                    </p:blipFill>
                    <p:spPr bwMode="auto">
                      <a:xfrm>
                        <a:off x="2273300" y="4430713"/>
                        <a:ext cx="5156200" cy="563562"/>
                      </a:xfrm>
                      <a:prstGeom prst="rect">
                        <a:avLst/>
                      </a:prstGeom>
                      <a:noFill/>
                      <a:ln>
                        <a:noFill/>
                      </a:ln>
                      <a:effectLs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3" name="Rectangle 37"/>
          <p:cNvSpPr>
            <a:spLocks noChangeArrowheads="1"/>
          </p:cNvSpPr>
          <p:nvPr/>
        </p:nvSpPr>
        <p:spPr bwMode="auto">
          <a:xfrm flipV="1">
            <a:off x="139701" y="105034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14" name="Object 7"/>
          <p:cNvGraphicFramePr>
            <a:graphicFrameLocks noChangeAspect="1"/>
          </p:cNvGraphicFramePr>
          <p:nvPr>
            <p:extLst>
              <p:ext uri="{D42A27DB-BD31-4B8C-83A1-F6EECF244321}">
                <p14:modId xmlns:p14="http://schemas.microsoft.com/office/powerpoint/2010/main" val="1468844971"/>
              </p:ext>
            </p:extLst>
          </p:nvPr>
        </p:nvGraphicFramePr>
        <p:xfrm>
          <a:off x="4176712" y="2854374"/>
          <a:ext cx="2376488" cy="533400"/>
        </p:xfrm>
        <a:graphic>
          <a:graphicData uri="http://schemas.openxmlformats.org/presentationml/2006/ole">
            <mc:AlternateContent xmlns:mc="http://schemas.openxmlformats.org/markup-compatibility/2006">
              <mc:Choice xmlns:v="urn:schemas-microsoft-com:vml" Requires="v">
                <p:oleObj spid="_x0000_s298135" name="Equation" r:id="rId8" imgW="1028520" imgH="228600" progId="Equation.DSMT4">
                  <p:embed/>
                </p:oleObj>
              </mc:Choice>
              <mc:Fallback>
                <p:oleObj name="Equation" r:id="rId8" imgW="1028520" imgH="228600" progId="Equation.DSMT4">
                  <p:embed/>
                  <p:pic>
                    <p:nvPicPr>
                      <p:cNvPr id="14" name="Object 7"/>
                      <p:cNvPicPr>
                        <a:picLocks noChangeAspect="1" noChangeArrowheads="1"/>
                      </p:cNvPicPr>
                      <p:nvPr/>
                    </p:nvPicPr>
                    <p:blipFill>
                      <a:blip r:embed="rId9"/>
                      <a:srcRect/>
                      <a:stretch>
                        <a:fillRect/>
                      </a:stretch>
                    </p:blipFill>
                    <p:spPr bwMode="auto">
                      <a:xfrm>
                        <a:off x="4176712" y="2854374"/>
                        <a:ext cx="2376488" cy="533400"/>
                      </a:xfrm>
                      <a:prstGeom prst="rect">
                        <a:avLst/>
                      </a:prstGeom>
                      <a:no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0425"/>
                                        </p:tgtEl>
                                        <p:attrNameLst>
                                          <p:attrName>style.visibility</p:attrName>
                                        </p:attrNameLst>
                                      </p:cBhvr>
                                      <p:to>
                                        <p:strVal val="visible"/>
                                      </p:to>
                                    </p:set>
                                    <p:animEffect transition="in" filter="dissolve">
                                      <p:cBhvr>
                                        <p:cTn id="7" dur="500"/>
                                        <p:tgtEl>
                                          <p:spTgt spid="6042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0419"/>
                                        </p:tgtEl>
                                        <p:attrNameLst>
                                          <p:attrName>style.visibility</p:attrName>
                                        </p:attrNameLst>
                                      </p:cBhvr>
                                      <p:to>
                                        <p:strVal val="visible"/>
                                      </p:to>
                                    </p:set>
                                    <p:animEffect transition="in" filter="slide(fromBottom)">
                                      <p:cBhvr>
                                        <p:cTn id="12" dur="500"/>
                                        <p:tgtEl>
                                          <p:spTgt spid="60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7"/>
          <p:cNvGraphicFramePr>
            <a:graphicFrameLocks noChangeAspect="1"/>
          </p:cNvGraphicFramePr>
          <p:nvPr>
            <p:extLst/>
          </p:nvPr>
        </p:nvGraphicFramePr>
        <p:xfrm>
          <a:off x="2273770" y="4430281"/>
          <a:ext cx="5156036" cy="563945"/>
        </p:xfrm>
        <a:graphic>
          <a:graphicData uri="http://schemas.openxmlformats.org/presentationml/2006/ole">
            <mc:AlternateContent xmlns:mc="http://schemas.openxmlformats.org/markup-compatibility/2006">
              <mc:Choice xmlns:v="urn:schemas-microsoft-com:vml" Requires="v">
                <p:oleObj spid="_x0000_s299206" name="Equation" r:id="rId4" imgW="2349360" imgH="253800" progId="Equation.DSMT4">
                  <p:embed/>
                </p:oleObj>
              </mc:Choice>
              <mc:Fallback>
                <p:oleObj name="Equation" r:id="rId4" imgW="2349360" imgH="253800" progId="Equation.DSMT4">
                  <p:embed/>
                  <p:pic>
                    <p:nvPicPr>
                      <p:cNvPr id="17" name="Object 7"/>
                      <p:cNvPicPr>
                        <a:picLocks noChangeAspect="1" noChangeArrowheads="1"/>
                      </p:cNvPicPr>
                      <p:nvPr/>
                    </p:nvPicPr>
                    <p:blipFill>
                      <a:blip r:embed="rId5"/>
                      <a:srcRect/>
                      <a:stretch>
                        <a:fillRect/>
                      </a:stretch>
                    </p:blipFill>
                    <p:spPr bwMode="auto">
                      <a:xfrm>
                        <a:off x="2273770" y="4430281"/>
                        <a:ext cx="5156036" cy="563945"/>
                      </a:xfrm>
                      <a:prstGeom prst="rect">
                        <a:avLst/>
                      </a:prstGeom>
                      <a:noFill/>
                      <a:ln>
                        <a:noFill/>
                      </a:ln>
                      <a:effectLst/>
                      <a:extLst/>
                    </p:spPr>
                  </p:pic>
                </p:oleObj>
              </mc:Fallback>
            </mc:AlternateContent>
          </a:graphicData>
        </a:graphic>
      </p:graphicFrame>
      <p:sp>
        <p:nvSpPr>
          <p:cNvPr id="70658" name="Text Box 2"/>
          <p:cNvSpPr txBox="1">
            <a:spLocks noChangeArrowheads="1"/>
          </p:cNvSpPr>
          <p:nvPr/>
        </p:nvSpPr>
        <p:spPr bwMode="auto">
          <a:xfrm>
            <a:off x="784225" y="1174825"/>
            <a:ext cx="7913688"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半导体导带底的电子与价带顶的空穴都可以看成是分别具有有效质量</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m</a:t>
            </a:r>
            <a:r>
              <a:rPr kumimoji="1"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和</a:t>
            </a:r>
            <a:r>
              <a:rPr kumimoji="1"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mn-cs"/>
              </a:rPr>
              <a:t>m</a:t>
            </a:r>
            <a:r>
              <a:rPr kumimoji="1"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charset="-122"/>
                <a:cs typeface="+mn-cs"/>
              </a:rPr>
              <a:t>h</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的自由粒子，因此可以直接应用自由电子的结果来讨论在外电场作用下所产生的电导</a:t>
            </a:r>
          </a:p>
        </p:txBody>
      </p:sp>
      <p:sp>
        <p:nvSpPr>
          <p:cNvPr id="70660" name="Rectangle 2"/>
          <p:cNvSpPr>
            <a:spLocks noRot="1" noChangeArrowheads="1"/>
          </p:cNvSpPr>
          <p:nvPr/>
        </p:nvSpPr>
        <p:spPr bwMode="auto">
          <a:xfrm>
            <a:off x="2627784" y="174626"/>
            <a:ext cx="532819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半导体的导电特性</a:t>
            </a:r>
          </a:p>
        </p:txBody>
      </p:sp>
      <p:sp>
        <p:nvSpPr>
          <p:cNvPr id="70661" name="Rectangle 5"/>
          <p:cNvSpPr>
            <a:spLocks noChangeArrowheads="1"/>
          </p:cNvSpPr>
          <p:nvPr/>
        </p:nvSpPr>
        <p:spPr bwMode="auto">
          <a:xfrm>
            <a:off x="1476375" y="2420888"/>
            <a:ext cx="3887788"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        </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欧姆定律：</a:t>
            </a:r>
            <a:r>
              <a:rPr kumimoji="0" lang="zh-CN" altLang="en-US"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      </a:t>
            </a:r>
            <a:r>
              <a:rPr kumimoji="0" lang="en-US" altLang="zh-CN"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j</a:t>
            </a:r>
            <a:r>
              <a:rPr kumimoji="0" lang="en-US" altLang="zh-CN" sz="26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0" lang="en-US" altLang="zh-CN" sz="26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0" lang="en-US" altLang="zh-CN"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rPr>
              <a:t>E</a:t>
            </a:r>
          </a:p>
          <a:p>
            <a:pPr marL="457200" marR="0" lvl="1" indent="0" algn="l" defTabSz="914400" rtl="0" eaLnBrk="1" fontAlgn="base" latinLnBrk="0" hangingPunct="1">
              <a:lnSpc>
                <a:spcPct val="12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rPr>
              <a:t>为电导率：</a:t>
            </a:r>
            <a:endParaRPr kumimoji="0" lang="zh-CN" altLang="en-US" sz="26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endParaRPr>
          </a:p>
        </p:txBody>
      </p:sp>
      <p:sp>
        <p:nvSpPr>
          <p:cNvPr id="70663" name="Text Box 6"/>
          <p:cNvSpPr txBox="1">
            <a:spLocks noChangeArrowheads="1"/>
          </p:cNvSpPr>
          <p:nvPr/>
        </p:nvSpPr>
        <p:spPr bwMode="auto">
          <a:xfrm>
            <a:off x="4284663" y="3470226"/>
            <a:ext cx="4679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Arial" panose="020B0604020202020204" pitchFamily="34" charset="0"/>
                <a:ea typeface="微软雅黑" panose="020B0503020204020204" charset="-122"/>
                <a:cs typeface="+mn-cs"/>
              </a:rPr>
              <a:t>分别是电子迁移率和空穴迁移率</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Arial" panose="020B0604020202020204" pitchFamily="34" charset="0"/>
                <a:ea typeface="微软雅黑" panose="020B0503020204020204" charset="-122"/>
                <a:cs typeface="+mn-cs"/>
              </a:rPr>
              <a:t>与载流子的浓度有关</a:t>
            </a:r>
          </a:p>
        </p:txBody>
      </p:sp>
      <p:graphicFrame>
        <p:nvGraphicFramePr>
          <p:cNvPr id="70664" name="Object 5"/>
          <p:cNvGraphicFramePr>
            <a:graphicFrameLocks noChangeAspect="1"/>
          </p:cNvGraphicFramePr>
          <p:nvPr/>
        </p:nvGraphicFramePr>
        <p:xfrm>
          <a:off x="3019425" y="3428951"/>
          <a:ext cx="1016000" cy="557212"/>
        </p:xfrm>
        <a:graphic>
          <a:graphicData uri="http://schemas.openxmlformats.org/presentationml/2006/ole">
            <mc:AlternateContent xmlns:mc="http://schemas.openxmlformats.org/markup-compatibility/2006">
              <mc:Choice xmlns:v="urn:schemas-microsoft-com:vml" Requires="v">
                <p:oleObj spid="_x0000_s299207" name="公式" r:id="rId6" imgW="393065" imgH="215900" progId="Equation.3">
                  <p:embed/>
                </p:oleObj>
              </mc:Choice>
              <mc:Fallback>
                <p:oleObj name="公式" r:id="rId6" imgW="393065" imgH="215900" progId="Equation.3">
                  <p:embed/>
                  <p:pic>
                    <p:nvPicPr>
                      <p:cNvPr id="7066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9425" y="3428951"/>
                        <a:ext cx="1016000"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3" name="Rectangle 37"/>
          <p:cNvSpPr>
            <a:spLocks noChangeArrowheads="1"/>
          </p:cNvSpPr>
          <p:nvPr/>
        </p:nvSpPr>
        <p:spPr bwMode="auto">
          <a:xfrm flipV="1">
            <a:off x="139701" y="105034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4" name="Rectangle 10"/>
          <p:cNvSpPr>
            <a:spLocks noChangeArrowheads="1"/>
          </p:cNvSpPr>
          <p:nvPr/>
        </p:nvSpPr>
        <p:spPr bwMode="auto">
          <a:xfrm>
            <a:off x="1187450" y="5085184"/>
            <a:ext cx="7561263" cy="1282700"/>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迁移率：单位电场下载流子的平均漂移速度</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                电导率与迁移率成正比</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对于</a:t>
            </a:r>
            <a:r>
              <a:rPr kumimoji="0" lang="zh-CN" altLang="en-US" sz="2600" b="1" i="0" u="sng"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掺杂半导体</a:t>
            </a:r>
            <a:r>
              <a:rPr kumimoji="0" lang="zh-CN" altLang="en-US"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，一般只需要考虑多子导电</a:t>
            </a:r>
          </a:p>
        </p:txBody>
      </p:sp>
      <p:graphicFrame>
        <p:nvGraphicFramePr>
          <p:cNvPr id="16" name="Object 8"/>
          <p:cNvGraphicFramePr>
            <a:graphicFrameLocks noChangeAspect="1"/>
          </p:cNvGraphicFramePr>
          <p:nvPr>
            <p:extLst/>
          </p:nvPr>
        </p:nvGraphicFramePr>
        <p:xfrm>
          <a:off x="5917470" y="3986163"/>
          <a:ext cx="3019409" cy="1099021"/>
        </p:xfrm>
        <a:graphic>
          <a:graphicData uri="http://schemas.openxmlformats.org/presentationml/2006/ole">
            <mc:AlternateContent xmlns:mc="http://schemas.openxmlformats.org/markup-compatibility/2006">
              <mc:Choice xmlns:v="urn:schemas-microsoft-com:vml" Requires="v">
                <p:oleObj spid="_x0000_s299208" name="Equation" r:id="rId8" imgW="1320480" imgH="482400" progId="Equation.DSMT4">
                  <p:embed/>
                </p:oleObj>
              </mc:Choice>
              <mc:Fallback>
                <p:oleObj name="Equation" r:id="rId8" imgW="1320480" imgH="482400" progId="Equation.DSMT4">
                  <p:embed/>
                  <p:pic>
                    <p:nvPicPr>
                      <p:cNvPr id="16" name="Object 8"/>
                      <p:cNvPicPr>
                        <a:picLocks noChangeAspect="1" noChangeArrowheads="1"/>
                      </p:cNvPicPr>
                      <p:nvPr/>
                    </p:nvPicPr>
                    <p:blipFill>
                      <a:blip r:embed="rId9"/>
                      <a:srcRect/>
                      <a:stretch>
                        <a:fillRect/>
                      </a:stretch>
                    </p:blipFill>
                    <p:spPr bwMode="auto">
                      <a:xfrm>
                        <a:off x="5917470" y="3986163"/>
                        <a:ext cx="3019409" cy="1099021"/>
                      </a:xfrm>
                      <a:prstGeom prst="rect">
                        <a:avLst/>
                      </a:prstGeom>
                      <a:solidFill>
                        <a:srgbClr val="FFFFCC"/>
                      </a:solidFill>
                      <a:ln>
                        <a:noFill/>
                      </a:ln>
                      <a:effectLst/>
                      <a:extLst/>
                    </p:spPr>
                  </p:pic>
                </p:oleObj>
              </mc:Fallback>
            </mc:AlternateContent>
          </a:graphicData>
        </a:graphic>
      </p:graphicFrame>
      <p:graphicFrame>
        <p:nvGraphicFramePr>
          <p:cNvPr id="15" name="Object 7"/>
          <p:cNvGraphicFramePr>
            <a:graphicFrameLocks noChangeAspect="1"/>
          </p:cNvGraphicFramePr>
          <p:nvPr>
            <p:extLst/>
          </p:nvPr>
        </p:nvGraphicFramePr>
        <p:xfrm>
          <a:off x="4161975" y="2879482"/>
          <a:ext cx="2376264" cy="533071"/>
        </p:xfrm>
        <a:graphic>
          <a:graphicData uri="http://schemas.openxmlformats.org/presentationml/2006/ole">
            <mc:AlternateContent xmlns:mc="http://schemas.openxmlformats.org/markup-compatibility/2006">
              <mc:Choice xmlns:v="urn:schemas-microsoft-com:vml" Requires="v">
                <p:oleObj spid="_x0000_s299209" name="Equation" r:id="rId10" imgW="1028520" imgH="228600" progId="Equation.DSMT4">
                  <p:embed/>
                </p:oleObj>
              </mc:Choice>
              <mc:Fallback>
                <p:oleObj name="Equation" r:id="rId10" imgW="1028520" imgH="228600" progId="Equation.DSMT4">
                  <p:embed/>
                  <p:pic>
                    <p:nvPicPr>
                      <p:cNvPr id="15" name="Object 7"/>
                      <p:cNvPicPr>
                        <a:picLocks noChangeAspect="1" noChangeArrowheads="1"/>
                      </p:cNvPicPr>
                      <p:nvPr/>
                    </p:nvPicPr>
                    <p:blipFill>
                      <a:blip r:embed="rId11"/>
                      <a:srcRect/>
                      <a:stretch>
                        <a:fillRect/>
                      </a:stretch>
                    </p:blipFill>
                    <p:spPr bwMode="auto">
                      <a:xfrm>
                        <a:off x="4161975" y="2879482"/>
                        <a:ext cx="2376264" cy="53307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4586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Rot="1" noChangeArrowheads="1"/>
          </p:cNvSpPr>
          <p:nvPr/>
        </p:nvSpPr>
        <p:spPr bwMode="auto">
          <a:xfrm>
            <a:off x="2339752" y="33715"/>
            <a:ext cx="543023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半导体的中的迁移率</a:t>
            </a:r>
          </a:p>
        </p:txBody>
      </p:sp>
      <p:sp>
        <p:nvSpPr>
          <p:cNvPr id="72707" name="Rectangle 3"/>
          <p:cNvSpPr>
            <a:spLocks noChangeArrowheads="1"/>
          </p:cNvSpPr>
          <p:nvPr/>
        </p:nvSpPr>
        <p:spPr bwMode="auto">
          <a:xfrm>
            <a:off x="755650" y="1125538"/>
            <a:ext cx="7416800" cy="892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迁移率与电子或空穴在加速过程中发生的碰撞（散射）过程有关</a:t>
            </a:r>
          </a:p>
        </p:txBody>
      </p:sp>
      <mc:AlternateContent xmlns:mc="http://schemas.openxmlformats.org/markup-compatibility/2006" xmlns:a14="http://schemas.microsoft.com/office/drawing/2010/main">
        <mc:Choice Requires="a14">
          <p:sp>
            <p:nvSpPr>
              <p:cNvPr id="72708" name="Object 4"/>
              <p:cNvSpPr txBox="1"/>
              <p:nvPr/>
            </p:nvSpPr>
            <p:spPr bwMode="auto">
              <a:xfrm>
                <a:off x="1244600" y="1935163"/>
                <a:ext cx="1600200" cy="1133475"/>
              </a:xfrm>
              <a:prstGeom prst="rect">
                <a:avLst/>
              </a:prstGeom>
              <a:noFill/>
              <a:ln>
                <a:noFill/>
              </a:ln>
              <a:effec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𝜇</m:t>
                          </m:r>
                        </m:e>
                        <m:sub>
                          <m:r>
                            <a:rPr lang="zh-CN" altLang="en-US" i="0">
                              <a:solidFill>
                                <a:srgbClr val="000000"/>
                              </a:solidFill>
                              <a:latin typeface="Cambria Math" panose="02040503050406030204" pitchFamily="18" charset="0"/>
                            </a:rPr>
                            <m:t>−</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𝑞</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𝑐𝑛</m:t>
                              </m:r>
                            </m:sub>
                          </m:sSub>
                        </m:num>
                        <m:den>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𝑚</m:t>
                              </m:r>
                            </m:e>
                            <m:sub>
                              <m:r>
                                <a:rPr lang="zh-CN" altLang="en-US" i="0">
                                  <a:solidFill>
                                    <a:srgbClr val="000000"/>
                                  </a:solidFill>
                                  <a:latin typeface="Cambria Math" panose="02040503050406030204" pitchFamily="18" charset="0"/>
                                </a:rPr>
                                <m:t>−</m:t>
                              </m:r>
                            </m:sub>
                            <m:sup>
                              <m:r>
                                <a:rPr lang="zh-CN" altLang="en-US" i="1">
                                  <a:solidFill>
                                    <a:srgbClr val="000000"/>
                                  </a:solidFill>
                                  <a:latin typeface="Cambria Math" panose="02040503050406030204" pitchFamily="18" charset="0"/>
                                </a:rPr>
                                <m:t>∗</m:t>
                              </m:r>
                            </m:sup>
                          </m:sSubSup>
                        </m:den>
                      </m:f>
                    </m:oMath>
                  </m:oMathPara>
                </a14:m>
                <a:endParaRPr lang="zh-CN" altLang="en-US"/>
              </a:p>
            </p:txBody>
          </p:sp>
        </mc:Choice>
        <mc:Fallback xmlns="">
          <p:sp>
            <p:nvSpPr>
              <p:cNvPr id="72708" name="Object 4"/>
              <p:cNvSpPr txBox="1">
                <a:spLocks noRot="1" noChangeAspect="1" noMove="1" noResize="1" noEditPoints="1" noAdjustHandles="1" noChangeArrowheads="1" noChangeShapeType="1" noTextEdit="1"/>
              </p:cNvSpPr>
              <p:nvPr/>
            </p:nvSpPr>
            <p:spPr bwMode="auto">
              <a:xfrm>
                <a:off x="1244600" y="1935163"/>
                <a:ext cx="1600200" cy="1133475"/>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72712" name="Text Box 8"/>
          <p:cNvSpPr txBox="1">
            <a:spLocks noChangeArrowheads="1"/>
          </p:cNvSpPr>
          <p:nvPr/>
        </p:nvSpPr>
        <p:spPr bwMode="auto">
          <a:xfrm>
            <a:off x="5219700" y="1700213"/>
            <a:ext cx="3457575" cy="1076325"/>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 </a:t>
            </a: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决定于有效质量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以及平均弛豫时间</a:t>
            </a:r>
          </a:p>
        </p:txBody>
      </p:sp>
      <p:graphicFrame>
        <p:nvGraphicFramePr>
          <p:cNvPr id="9" name="Object 5"/>
          <p:cNvGraphicFramePr>
            <a:graphicFrameLocks noChangeAspect="1"/>
          </p:cNvGraphicFramePr>
          <p:nvPr/>
        </p:nvGraphicFramePr>
        <p:xfrm>
          <a:off x="3122613" y="1897063"/>
          <a:ext cx="1647825" cy="1154112"/>
        </p:xfrm>
        <a:graphic>
          <a:graphicData uri="http://schemas.openxmlformats.org/presentationml/2006/ole">
            <mc:AlternateContent xmlns:mc="http://schemas.openxmlformats.org/markup-compatibility/2006">
              <mc:Choice xmlns:v="urn:schemas-microsoft-com:vml" Requires="v">
                <p:oleObj spid="_x0000_s300086" name="Equation" r:id="rId5" imgW="15240000" imgH="10668000" progId="Equation.DSMT4">
                  <p:embed/>
                </p:oleObj>
              </mc:Choice>
              <mc:Fallback>
                <p:oleObj name="Equation" r:id="rId5" imgW="15240000" imgH="10668000" progId="Equation.DSMT4">
                  <p:embed/>
                  <p:pic>
                    <p:nvPicPr>
                      <p:cNvPr id="9" name="Object 5"/>
                      <p:cNvPicPr>
                        <a:picLocks noChangeAspect="1" noChangeArrowheads="1"/>
                      </p:cNvPicPr>
                      <p:nvPr/>
                    </p:nvPicPr>
                    <p:blipFill>
                      <a:blip r:embed="rId6"/>
                      <a:srcRect/>
                      <a:stretch>
                        <a:fillRect/>
                      </a:stretch>
                    </p:blipFill>
                    <p:spPr bwMode="auto">
                      <a:xfrm>
                        <a:off x="3122613" y="1897063"/>
                        <a:ext cx="1647825" cy="1154112"/>
                      </a:xfrm>
                      <a:prstGeom prst="rect">
                        <a:avLst/>
                      </a:prstGeom>
                      <a:noFill/>
                      <a:ln>
                        <a:noFill/>
                      </a:ln>
                      <a:effectLst/>
                    </p:spPr>
                  </p:pic>
                </p:oleObj>
              </mc:Fallback>
            </mc:AlternateContent>
          </a:graphicData>
        </a:graphic>
      </p:graphicFrame>
      <p:sp>
        <p:nvSpPr>
          <p:cNvPr id="10" name="Text Box 6"/>
          <p:cNvSpPr txBox="1">
            <a:spLocks noChangeArrowheads="1"/>
          </p:cNvSpPr>
          <p:nvPr/>
        </p:nvSpPr>
        <p:spPr bwMode="auto">
          <a:xfrm>
            <a:off x="853361" y="3208338"/>
            <a:ext cx="789510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1" lang="zh-CN" altLang="en-US" sz="28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迁移率的大小不仅取决于有效质量（能带结构）</a:t>
            </a:r>
            <a:endParaRPr kumimoji="1" lang="en-US" altLang="zh-CN" sz="28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zh-CN" altLang="en-US" sz="28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而且还与散射几率有关</a:t>
            </a:r>
          </a:p>
        </p:txBody>
      </p:sp>
      <p:sp>
        <p:nvSpPr>
          <p:cNvPr id="12" name="Rectangle 3"/>
          <p:cNvSpPr>
            <a:spLocks noRot="1" noChangeArrowheads="1"/>
          </p:cNvSpPr>
          <p:nvPr/>
        </p:nvSpPr>
        <p:spPr bwMode="auto">
          <a:xfrm>
            <a:off x="950093" y="4581128"/>
            <a:ext cx="7726363" cy="129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根本原因：周期性势场的破坏</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附加势场使得电子可以从 </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k</a:t>
            </a:r>
            <a:r>
              <a:rPr kumimoji="0" lang="zh-CN" altLang="en-US"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状态跃迁到 </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k’</a:t>
            </a:r>
            <a:r>
              <a:rPr kumimoji="0" lang="zh-CN" altLang="en-US"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状态，</a:t>
            </a:r>
          </a:p>
          <a:p>
            <a:pPr marL="742950" marR="0" lvl="1" indent="-28575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   即电子运动发生散射</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3" name="Rectangle 37"/>
          <p:cNvSpPr>
            <a:spLocks noChangeArrowheads="1"/>
          </p:cNvSpPr>
          <p:nvPr/>
        </p:nvSpPr>
        <p:spPr bwMode="auto">
          <a:xfrm flipV="1">
            <a:off x="13970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Rot="1" noChangeArrowheads="1"/>
          </p:cNvSpPr>
          <p:nvPr/>
        </p:nvSpPr>
        <p:spPr bwMode="auto">
          <a:xfrm>
            <a:off x="2339752" y="33715"/>
            <a:ext cx="543023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半导体的中的迁移率</a:t>
            </a:r>
          </a:p>
        </p:txBody>
      </p:sp>
      <p:sp>
        <p:nvSpPr>
          <p:cNvPr id="72707" name="Rectangle 3"/>
          <p:cNvSpPr>
            <a:spLocks noChangeArrowheads="1"/>
          </p:cNvSpPr>
          <p:nvPr/>
        </p:nvSpPr>
        <p:spPr bwMode="auto">
          <a:xfrm>
            <a:off x="755650" y="1125538"/>
            <a:ext cx="7416800" cy="892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迁移率与电子或空穴在加速过程中发生的碰撞（散射）过程有关</a:t>
            </a:r>
          </a:p>
        </p:txBody>
      </p:sp>
      <p:graphicFrame>
        <p:nvGraphicFramePr>
          <p:cNvPr id="72708" name="Object 4"/>
          <p:cNvGraphicFramePr>
            <a:graphicFrameLocks noChangeAspect="1"/>
          </p:cNvGraphicFramePr>
          <p:nvPr/>
        </p:nvGraphicFramePr>
        <p:xfrm>
          <a:off x="1244600" y="1935163"/>
          <a:ext cx="1600200" cy="1133475"/>
        </p:xfrm>
        <a:graphic>
          <a:graphicData uri="http://schemas.openxmlformats.org/presentationml/2006/ole">
            <mc:AlternateContent xmlns:mc="http://schemas.openxmlformats.org/markup-compatibility/2006">
              <mc:Choice xmlns:v="urn:schemas-microsoft-com:vml" Requires="v">
                <p:oleObj spid="_x0000_s301154" name="Equation" r:id="rId4" imgW="14630400" imgH="10363200" progId="Equation.DSMT4">
                  <p:embed/>
                </p:oleObj>
              </mc:Choice>
              <mc:Fallback>
                <p:oleObj name="Equation" r:id="rId4" imgW="14630400" imgH="10363200" progId="Equation.DSMT4">
                  <p:embed/>
                  <p:pic>
                    <p:nvPicPr>
                      <p:cNvPr id="72708" name="Object 4"/>
                      <p:cNvPicPr>
                        <a:picLocks noChangeAspect="1" noChangeArrowheads="1"/>
                      </p:cNvPicPr>
                      <p:nvPr/>
                    </p:nvPicPr>
                    <p:blipFill>
                      <a:blip r:embed="rId5"/>
                      <a:srcRect/>
                      <a:stretch>
                        <a:fillRect/>
                      </a:stretch>
                    </p:blipFill>
                    <p:spPr bwMode="auto">
                      <a:xfrm>
                        <a:off x="1244600" y="1935163"/>
                        <a:ext cx="1600200" cy="1133475"/>
                      </a:xfrm>
                      <a:prstGeom prst="rect">
                        <a:avLst/>
                      </a:prstGeom>
                      <a:noFill/>
                      <a:ln>
                        <a:noFill/>
                      </a:ln>
                      <a:effectLst/>
                    </p:spPr>
                  </p:pic>
                </p:oleObj>
              </mc:Fallback>
            </mc:AlternateContent>
          </a:graphicData>
        </a:graphic>
      </p:graphicFrame>
      <p:sp>
        <p:nvSpPr>
          <p:cNvPr id="72712" name="Text Box 8"/>
          <p:cNvSpPr txBox="1">
            <a:spLocks noChangeArrowheads="1"/>
          </p:cNvSpPr>
          <p:nvPr/>
        </p:nvSpPr>
        <p:spPr bwMode="auto">
          <a:xfrm>
            <a:off x="5219700" y="1700213"/>
            <a:ext cx="3457575" cy="1076325"/>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 </a:t>
            </a: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决定于有效质量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以及平均弛豫时间</a:t>
            </a:r>
          </a:p>
        </p:txBody>
      </p:sp>
      <p:graphicFrame>
        <p:nvGraphicFramePr>
          <p:cNvPr id="9" name="Object 5"/>
          <p:cNvGraphicFramePr>
            <a:graphicFrameLocks noChangeAspect="1"/>
          </p:cNvGraphicFramePr>
          <p:nvPr/>
        </p:nvGraphicFramePr>
        <p:xfrm>
          <a:off x="3122613" y="1897063"/>
          <a:ext cx="1647825" cy="1154112"/>
        </p:xfrm>
        <a:graphic>
          <a:graphicData uri="http://schemas.openxmlformats.org/presentationml/2006/ole">
            <mc:AlternateContent xmlns:mc="http://schemas.openxmlformats.org/markup-compatibility/2006">
              <mc:Choice xmlns:v="urn:schemas-microsoft-com:vml" Requires="v">
                <p:oleObj spid="_x0000_s301155" name="Equation" r:id="rId6" imgW="15240000" imgH="10668000" progId="Equation.DSMT4">
                  <p:embed/>
                </p:oleObj>
              </mc:Choice>
              <mc:Fallback>
                <p:oleObj name="Equation" r:id="rId6" imgW="15240000" imgH="10668000" progId="Equation.DSMT4">
                  <p:embed/>
                  <p:pic>
                    <p:nvPicPr>
                      <p:cNvPr id="9" name="Object 5"/>
                      <p:cNvPicPr>
                        <a:picLocks noChangeAspect="1" noChangeArrowheads="1"/>
                      </p:cNvPicPr>
                      <p:nvPr/>
                    </p:nvPicPr>
                    <p:blipFill>
                      <a:blip r:embed="rId7"/>
                      <a:srcRect/>
                      <a:stretch>
                        <a:fillRect/>
                      </a:stretch>
                    </p:blipFill>
                    <p:spPr bwMode="auto">
                      <a:xfrm>
                        <a:off x="3122613" y="1897063"/>
                        <a:ext cx="1647825" cy="1154112"/>
                      </a:xfrm>
                      <a:prstGeom prst="rect">
                        <a:avLst/>
                      </a:prstGeom>
                      <a:noFill/>
                      <a:ln>
                        <a:noFill/>
                      </a:ln>
                      <a:effec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3" name="Rectangle 37"/>
          <p:cNvSpPr>
            <a:spLocks noChangeArrowheads="1"/>
          </p:cNvSpPr>
          <p:nvPr/>
        </p:nvSpPr>
        <p:spPr bwMode="auto">
          <a:xfrm flipV="1">
            <a:off x="13970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4" name="Text Box 7"/>
          <p:cNvSpPr txBox="1">
            <a:spLocks noChangeArrowheads="1"/>
          </p:cNvSpPr>
          <p:nvPr/>
        </p:nvSpPr>
        <p:spPr bwMode="auto">
          <a:xfrm>
            <a:off x="467544" y="4340820"/>
            <a:ext cx="882015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来源一：电离杂质散射</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mn-cs"/>
              </a:rPr>
              <a:t>杂质电离后形成离子，对周围形成库仑势场载流子运动   </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mn-cs"/>
              </a:rPr>
              <a:t>方向发生偏转杂质越多，散射多</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mn-cs"/>
              </a:rPr>
              <a:t>温度越高，载流子速度大，容易绕过，不易散射</a:t>
            </a:r>
          </a:p>
        </p:txBody>
      </p:sp>
      <p:sp>
        <p:nvSpPr>
          <p:cNvPr id="15" name="Rectangle 3"/>
          <p:cNvSpPr>
            <a:spLocks noRot="1" noChangeArrowheads="1"/>
          </p:cNvSpPr>
          <p:nvPr/>
        </p:nvSpPr>
        <p:spPr bwMode="auto">
          <a:xfrm>
            <a:off x="517525" y="3045420"/>
            <a:ext cx="7726363" cy="129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根本原因：周期性势场的破坏</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附加势场使得电子可以从</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状态跃迁到</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状态，</a:t>
            </a:r>
          </a:p>
          <a:p>
            <a:pPr marL="742950" marR="0" lvl="1" indent="-28575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   即电子运动发生散射</a:t>
            </a:r>
          </a:p>
        </p:txBody>
      </p:sp>
    </p:spTree>
    <p:extLst>
      <p:ext uri="{BB962C8B-B14F-4D97-AF65-F5344CB8AC3E}">
        <p14:creationId xmlns:p14="http://schemas.microsoft.com/office/powerpoint/2010/main" val="244229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Rot="1" noChangeArrowheads="1"/>
          </p:cNvSpPr>
          <p:nvPr/>
        </p:nvSpPr>
        <p:spPr bwMode="auto">
          <a:xfrm>
            <a:off x="2339752" y="33715"/>
            <a:ext cx="543023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半导体的中的迁移率</a:t>
            </a:r>
          </a:p>
        </p:txBody>
      </p:sp>
      <p:sp>
        <p:nvSpPr>
          <p:cNvPr id="72707" name="Rectangle 3"/>
          <p:cNvSpPr>
            <a:spLocks noChangeArrowheads="1"/>
          </p:cNvSpPr>
          <p:nvPr/>
        </p:nvSpPr>
        <p:spPr bwMode="auto">
          <a:xfrm>
            <a:off x="755650" y="1125538"/>
            <a:ext cx="7416800" cy="892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迁移率与电子或空穴在加速过程中发生的碰撞（散射）过程有关</a:t>
            </a:r>
          </a:p>
        </p:txBody>
      </p:sp>
      <p:graphicFrame>
        <p:nvGraphicFramePr>
          <p:cNvPr id="72708" name="Object 4"/>
          <p:cNvGraphicFramePr>
            <a:graphicFrameLocks noChangeAspect="1"/>
          </p:cNvGraphicFramePr>
          <p:nvPr>
            <p:extLst/>
          </p:nvPr>
        </p:nvGraphicFramePr>
        <p:xfrm>
          <a:off x="1413395" y="1978914"/>
          <a:ext cx="1520976" cy="1112906"/>
        </p:xfrm>
        <a:graphic>
          <a:graphicData uri="http://schemas.openxmlformats.org/presentationml/2006/ole">
            <mc:AlternateContent xmlns:mc="http://schemas.openxmlformats.org/markup-compatibility/2006">
              <mc:Choice xmlns:v="urn:schemas-microsoft-com:vml" Requires="v">
                <p:oleObj spid="_x0000_s302174" name="Equation" r:id="rId4" imgW="596880" imgH="431640" progId="Equation.DSMT4">
                  <p:embed/>
                </p:oleObj>
              </mc:Choice>
              <mc:Fallback>
                <p:oleObj name="Equation" r:id="rId4" imgW="596880" imgH="431640" progId="Equation.DSMT4">
                  <p:embed/>
                  <p:pic>
                    <p:nvPicPr>
                      <p:cNvPr id="72708" name="Object 4"/>
                      <p:cNvPicPr>
                        <a:picLocks noChangeAspect="1" noChangeArrowheads="1"/>
                      </p:cNvPicPr>
                      <p:nvPr/>
                    </p:nvPicPr>
                    <p:blipFill>
                      <a:blip r:embed="rId5"/>
                      <a:srcRect/>
                      <a:stretch>
                        <a:fillRect/>
                      </a:stretch>
                    </p:blipFill>
                    <p:spPr bwMode="auto">
                      <a:xfrm>
                        <a:off x="1413395" y="1978914"/>
                        <a:ext cx="1520976" cy="1112906"/>
                      </a:xfrm>
                      <a:prstGeom prst="rect">
                        <a:avLst/>
                      </a:prstGeom>
                      <a:noFill/>
                      <a:ln>
                        <a:noFill/>
                      </a:ln>
                      <a:effectLst/>
                    </p:spPr>
                  </p:pic>
                </p:oleObj>
              </mc:Fallback>
            </mc:AlternateContent>
          </a:graphicData>
        </a:graphic>
      </p:graphicFrame>
      <p:sp>
        <p:nvSpPr>
          <p:cNvPr id="72712" name="Text Box 8"/>
          <p:cNvSpPr txBox="1">
            <a:spLocks noChangeArrowheads="1"/>
          </p:cNvSpPr>
          <p:nvPr/>
        </p:nvSpPr>
        <p:spPr bwMode="auto">
          <a:xfrm>
            <a:off x="5219700" y="1700213"/>
            <a:ext cx="3457575" cy="1076325"/>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 </a:t>
            </a: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决定于有效质量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以及平均弛豫时间</a:t>
            </a:r>
          </a:p>
        </p:txBody>
      </p:sp>
      <p:graphicFrame>
        <p:nvGraphicFramePr>
          <p:cNvPr id="9" name="Object 5"/>
          <p:cNvGraphicFramePr>
            <a:graphicFrameLocks noChangeAspect="1"/>
          </p:cNvGraphicFramePr>
          <p:nvPr>
            <p:extLst/>
          </p:nvPr>
        </p:nvGraphicFramePr>
        <p:xfrm>
          <a:off x="3347865" y="1923565"/>
          <a:ext cx="1595358" cy="1168255"/>
        </p:xfrm>
        <a:graphic>
          <a:graphicData uri="http://schemas.openxmlformats.org/presentationml/2006/ole">
            <mc:AlternateContent xmlns:mc="http://schemas.openxmlformats.org/markup-compatibility/2006">
              <mc:Choice xmlns:v="urn:schemas-microsoft-com:vml" Requires="v">
                <p:oleObj spid="_x0000_s302175" name="Equation" r:id="rId6" imgW="622080" imgH="457200" progId="Equation.DSMT4">
                  <p:embed/>
                </p:oleObj>
              </mc:Choice>
              <mc:Fallback>
                <p:oleObj name="Equation" r:id="rId6" imgW="622080" imgH="457200" progId="Equation.DSMT4">
                  <p:embed/>
                  <p:pic>
                    <p:nvPicPr>
                      <p:cNvPr id="9" name="Object 5"/>
                      <p:cNvPicPr>
                        <a:picLocks noChangeAspect="1" noChangeArrowheads="1"/>
                      </p:cNvPicPr>
                      <p:nvPr/>
                    </p:nvPicPr>
                    <p:blipFill>
                      <a:blip r:embed="rId7"/>
                      <a:srcRect/>
                      <a:stretch>
                        <a:fillRect/>
                      </a:stretch>
                    </p:blipFill>
                    <p:spPr bwMode="auto">
                      <a:xfrm>
                        <a:off x="3347865" y="1923565"/>
                        <a:ext cx="1595358" cy="1168255"/>
                      </a:xfrm>
                      <a:prstGeom prst="rect">
                        <a:avLst/>
                      </a:prstGeom>
                      <a:noFill/>
                      <a:ln>
                        <a:noFill/>
                      </a:ln>
                      <a:effec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3" name="Rectangle 37"/>
          <p:cNvSpPr>
            <a:spLocks noChangeArrowheads="1"/>
          </p:cNvSpPr>
          <p:nvPr/>
        </p:nvSpPr>
        <p:spPr bwMode="auto">
          <a:xfrm flipV="1">
            <a:off x="13970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4" name="Text Box 7"/>
          <p:cNvSpPr txBox="1">
            <a:spLocks noChangeArrowheads="1"/>
          </p:cNvSpPr>
          <p:nvPr/>
        </p:nvSpPr>
        <p:spPr bwMode="auto">
          <a:xfrm>
            <a:off x="467544" y="4340820"/>
            <a:ext cx="882015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来源一：电离杂质散射</a:t>
            </a:r>
            <a:endPar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来源二： 晶格振动</a:t>
            </a:r>
          </a:p>
        </p:txBody>
      </p:sp>
      <p:sp>
        <p:nvSpPr>
          <p:cNvPr id="15" name="Rectangle 3"/>
          <p:cNvSpPr>
            <a:spLocks noRot="1" noChangeArrowheads="1"/>
          </p:cNvSpPr>
          <p:nvPr/>
        </p:nvSpPr>
        <p:spPr bwMode="auto">
          <a:xfrm>
            <a:off x="517525" y="3045420"/>
            <a:ext cx="7726363" cy="129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根本原因：周期性势场的破坏</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附加势场使得电子可以从</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状态跃迁到</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状态，</a:t>
            </a:r>
          </a:p>
          <a:p>
            <a:pPr marL="742950" marR="0" lvl="1" indent="-28575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   即电子运动发生散射</a:t>
            </a:r>
          </a:p>
        </p:txBody>
      </p:sp>
    </p:spTree>
    <p:extLst>
      <p:ext uri="{BB962C8B-B14F-4D97-AF65-F5344CB8AC3E}">
        <p14:creationId xmlns:p14="http://schemas.microsoft.com/office/powerpoint/2010/main" val="409056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Rot="1" noChangeArrowheads="1"/>
          </p:cNvSpPr>
          <p:nvPr>
            <p:ph type="title" idx="4294967295"/>
          </p:nvPr>
        </p:nvSpPr>
        <p:spPr bwMode="auto">
          <a:xfrm>
            <a:off x="1187624" y="76201"/>
            <a:ext cx="8569325"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波包群速度与电子平均速度(一维)</a:t>
            </a:r>
          </a:p>
        </p:txBody>
      </p:sp>
      <p:sp>
        <p:nvSpPr>
          <p:cNvPr id="16388" name="Text Box 12"/>
          <p:cNvSpPr txBox="1">
            <a:spLocks noChangeArrowheads="1"/>
          </p:cNvSpPr>
          <p:nvPr/>
        </p:nvSpPr>
        <p:spPr bwMode="auto">
          <a:xfrm>
            <a:off x="323528" y="1038730"/>
            <a:ext cx="56705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波包的群速度就是波包中心的移动速度：</a:t>
            </a:r>
          </a:p>
        </p:txBody>
      </p:sp>
      <p:graphicFrame>
        <p:nvGraphicFramePr>
          <p:cNvPr id="16390" name="Object 13"/>
          <p:cNvGraphicFramePr>
            <a:graphicFrameLocks noChangeAspect="1"/>
          </p:cNvGraphicFramePr>
          <p:nvPr/>
        </p:nvGraphicFramePr>
        <p:xfrm>
          <a:off x="5148263" y="1531813"/>
          <a:ext cx="3671887" cy="1022350"/>
        </p:xfrm>
        <a:graphic>
          <a:graphicData uri="http://schemas.openxmlformats.org/presentationml/2006/ole">
            <mc:AlternateContent xmlns:mc="http://schemas.openxmlformats.org/markup-compatibility/2006">
              <mc:Choice xmlns:v="urn:schemas-microsoft-com:vml" Requires="v">
                <p:oleObj spid="_x0000_s331894" name="公式" r:id="rId4" imgW="1676400" imgH="469900" progId="Equation.3">
                  <p:embed/>
                </p:oleObj>
              </mc:Choice>
              <mc:Fallback>
                <p:oleObj name="公式" r:id="rId4" imgW="1676400" imgH="469900" progId="Equation.3">
                  <p:embed/>
                  <p:pic>
                    <p:nvPicPr>
                      <p:cNvPr id="1639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531813"/>
                        <a:ext cx="3671887"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1" name="Object 15"/>
          <p:cNvGraphicFramePr>
            <a:graphicFrameLocks noChangeAspect="1"/>
          </p:cNvGraphicFramePr>
          <p:nvPr/>
        </p:nvGraphicFramePr>
        <p:xfrm>
          <a:off x="6227763" y="2611313"/>
          <a:ext cx="1584325" cy="455613"/>
        </p:xfrm>
        <a:graphic>
          <a:graphicData uri="http://schemas.openxmlformats.org/presentationml/2006/ole">
            <mc:AlternateContent xmlns:mc="http://schemas.openxmlformats.org/markup-compatibility/2006">
              <mc:Choice xmlns:v="urn:schemas-microsoft-com:vml" Requires="v">
                <p:oleObj spid="_x0000_s331895" name="公式" r:id="rId6" imgW="698500" imgH="203200" progId="Equation.3">
                  <p:embed/>
                </p:oleObj>
              </mc:Choice>
              <mc:Fallback>
                <p:oleObj name="公式" r:id="rId6" imgW="698500" imgH="203200" progId="Equation.3">
                  <p:embed/>
                  <p:pic>
                    <p:nvPicPr>
                      <p:cNvPr id="16391"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763" y="2611313"/>
                        <a:ext cx="1584325" cy="455613"/>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2" name="Line 17"/>
          <p:cNvSpPr>
            <a:spLocks noChangeShapeType="1"/>
          </p:cNvSpPr>
          <p:nvPr/>
        </p:nvSpPr>
        <p:spPr bwMode="auto">
          <a:xfrm flipH="1" flipV="1">
            <a:off x="6948488" y="2179513"/>
            <a:ext cx="0" cy="431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1639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1489965" name="Group 45"/>
          <p:cNvGrpSpPr/>
          <p:nvPr/>
        </p:nvGrpSpPr>
        <p:grpSpPr bwMode="auto">
          <a:xfrm>
            <a:off x="333375" y="2564904"/>
            <a:ext cx="2646363" cy="1465263"/>
            <a:chOff x="210" y="1738"/>
            <a:chExt cx="1667" cy="923"/>
          </a:xfrm>
        </p:grpSpPr>
        <p:sp>
          <p:nvSpPr>
            <p:cNvPr id="16411" name="Text Box 18"/>
            <p:cNvSpPr txBox="1">
              <a:spLocks noChangeArrowheads="1"/>
            </p:cNvSpPr>
            <p:nvPr/>
          </p:nvSpPr>
          <p:spPr bwMode="auto">
            <a:xfrm>
              <a:off x="210" y="1738"/>
              <a:ext cx="16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电子的平均速度：</a:t>
              </a:r>
            </a:p>
          </p:txBody>
        </p:sp>
        <p:graphicFrame>
          <p:nvGraphicFramePr>
            <p:cNvPr id="16412" name="Object 19"/>
            <p:cNvGraphicFramePr>
              <a:graphicFrameLocks noChangeAspect="1"/>
            </p:cNvGraphicFramePr>
            <p:nvPr/>
          </p:nvGraphicFramePr>
          <p:xfrm>
            <a:off x="704" y="2069"/>
            <a:ext cx="825" cy="592"/>
          </p:xfrm>
          <a:graphic>
            <a:graphicData uri="http://schemas.openxmlformats.org/presentationml/2006/ole">
              <mc:AlternateContent xmlns:mc="http://schemas.openxmlformats.org/markup-compatibility/2006">
                <mc:Choice xmlns:v="urn:schemas-microsoft-com:vml" Requires="v">
                  <p:oleObj spid="_x0000_s331896" name="Equation" r:id="rId8" imgW="13106400" imgH="9448800" progId="Equation.DSMT4">
                    <p:embed/>
                  </p:oleObj>
                </mc:Choice>
                <mc:Fallback>
                  <p:oleObj name="Equation" r:id="rId8" imgW="13106400" imgH="9448800" progId="Equation.DSMT4">
                    <p:embed/>
                    <p:pic>
                      <p:nvPicPr>
                        <p:cNvPr id="16412" name="Object 19"/>
                        <p:cNvPicPr>
                          <a:picLocks noChangeAspect="1" noChangeArrowheads="1"/>
                        </p:cNvPicPr>
                        <p:nvPr/>
                      </p:nvPicPr>
                      <p:blipFill>
                        <a:blip r:embed="rId9"/>
                        <a:srcRect/>
                        <a:stretch>
                          <a:fillRect/>
                        </a:stretch>
                      </p:blipFill>
                      <p:spPr bwMode="auto">
                        <a:xfrm>
                          <a:off x="704" y="2069"/>
                          <a:ext cx="825"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9955" name="Group 35"/>
          <p:cNvGrpSpPr/>
          <p:nvPr/>
        </p:nvGrpSpPr>
        <p:grpSpPr bwMode="auto">
          <a:xfrm>
            <a:off x="2595389" y="4641353"/>
            <a:ext cx="2058987" cy="969963"/>
            <a:chOff x="1039" y="2944"/>
            <a:chExt cx="1297" cy="611"/>
          </a:xfrm>
        </p:grpSpPr>
        <p:graphicFrame>
          <p:nvGraphicFramePr>
            <p:cNvPr id="16409" name="Object 31"/>
            <p:cNvGraphicFramePr>
              <a:graphicFrameLocks noChangeAspect="1"/>
            </p:cNvGraphicFramePr>
            <p:nvPr/>
          </p:nvGraphicFramePr>
          <p:xfrm>
            <a:off x="1374" y="2944"/>
            <a:ext cx="962" cy="611"/>
          </p:xfrm>
          <a:graphic>
            <a:graphicData uri="http://schemas.openxmlformats.org/presentationml/2006/ole">
              <mc:AlternateContent xmlns:mc="http://schemas.openxmlformats.org/markup-compatibility/2006">
                <mc:Choice xmlns:v="urn:schemas-microsoft-com:vml" Requires="v">
                  <p:oleObj spid="_x0000_s331897" name="公式" r:id="rId10" imgW="647700" imgH="419100" progId="Equation.3">
                    <p:embed/>
                  </p:oleObj>
                </mc:Choice>
                <mc:Fallback>
                  <p:oleObj name="公式" r:id="rId10" imgW="647700" imgH="419100" progId="Equation.3">
                    <p:embed/>
                    <p:pic>
                      <p:nvPicPr>
                        <p:cNvPr id="16409"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4" y="2944"/>
                          <a:ext cx="962" cy="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0" name="Line 34"/>
            <p:cNvSpPr>
              <a:spLocks noChangeShapeType="1"/>
            </p:cNvSpPr>
            <p:nvPr/>
          </p:nvSpPr>
          <p:spPr bwMode="auto">
            <a:xfrm>
              <a:off x="1039" y="3267"/>
              <a:ext cx="271" cy="0"/>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grpSp>
      <p:grpSp>
        <p:nvGrpSpPr>
          <p:cNvPr id="1489959" name="Group 39"/>
          <p:cNvGrpSpPr/>
          <p:nvPr/>
        </p:nvGrpSpPr>
        <p:grpSpPr bwMode="auto">
          <a:xfrm>
            <a:off x="4725814" y="4692153"/>
            <a:ext cx="2162175" cy="909638"/>
            <a:chOff x="2381" y="2976"/>
            <a:chExt cx="1362" cy="573"/>
          </a:xfrm>
        </p:grpSpPr>
        <p:graphicFrame>
          <p:nvGraphicFramePr>
            <p:cNvPr id="16407" name="Object 32"/>
            <p:cNvGraphicFramePr>
              <a:graphicFrameLocks noChangeAspect="1"/>
            </p:cNvGraphicFramePr>
            <p:nvPr/>
          </p:nvGraphicFramePr>
          <p:xfrm>
            <a:off x="2744" y="2976"/>
            <a:ext cx="999" cy="573"/>
          </p:xfrm>
          <a:graphic>
            <a:graphicData uri="http://schemas.openxmlformats.org/presentationml/2006/ole">
              <mc:AlternateContent xmlns:mc="http://schemas.openxmlformats.org/markup-compatibility/2006">
                <mc:Choice xmlns:v="urn:schemas-microsoft-com:vml" Requires="v">
                  <p:oleObj spid="_x0000_s331898" name="公式" r:id="rId12" imgW="673100" imgH="393700" progId="Equation.3">
                    <p:embed/>
                  </p:oleObj>
                </mc:Choice>
                <mc:Fallback>
                  <p:oleObj name="公式" r:id="rId12" imgW="673100" imgH="393700" progId="Equation.3">
                    <p:embed/>
                    <p:pic>
                      <p:nvPicPr>
                        <p:cNvPr id="16407"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4" y="2976"/>
                          <a:ext cx="999" cy="573"/>
                        </a:xfrm>
                        <a:prstGeom prst="rect">
                          <a:avLst/>
                        </a:prstGeom>
                        <a:noFill/>
                        <a:ln w="9525">
                          <a:solidFill>
                            <a:srgbClr val="6600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8" name="Line 38"/>
            <p:cNvSpPr>
              <a:spLocks noChangeShapeType="1"/>
            </p:cNvSpPr>
            <p:nvPr/>
          </p:nvSpPr>
          <p:spPr bwMode="auto">
            <a:xfrm>
              <a:off x="2381" y="3294"/>
              <a:ext cx="271" cy="0"/>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grpSp>
      <p:grpSp>
        <p:nvGrpSpPr>
          <p:cNvPr id="1489966" name="Group 46"/>
          <p:cNvGrpSpPr/>
          <p:nvPr/>
        </p:nvGrpSpPr>
        <p:grpSpPr bwMode="auto">
          <a:xfrm>
            <a:off x="2425700" y="3090366"/>
            <a:ext cx="4005263" cy="1665287"/>
            <a:chOff x="1528" y="2069"/>
            <a:chExt cx="2523" cy="1049"/>
          </a:xfrm>
        </p:grpSpPr>
        <p:graphicFrame>
          <p:nvGraphicFramePr>
            <p:cNvPr id="16405" name="Object 33"/>
            <p:cNvGraphicFramePr>
              <a:graphicFrameLocks noChangeAspect="1"/>
            </p:cNvGraphicFramePr>
            <p:nvPr/>
          </p:nvGraphicFramePr>
          <p:xfrm>
            <a:off x="1528" y="2069"/>
            <a:ext cx="2523" cy="634"/>
          </p:xfrm>
          <a:graphic>
            <a:graphicData uri="http://schemas.openxmlformats.org/presentationml/2006/ole">
              <mc:AlternateContent xmlns:mc="http://schemas.openxmlformats.org/markup-compatibility/2006">
                <mc:Choice xmlns:v="urn:schemas-microsoft-com:vml" Requires="v">
                  <p:oleObj spid="_x0000_s331899" name="公式" r:id="rId14" imgW="1524000" imgH="393700" progId="Equation.3">
                    <p:embed/>
                  </p:oleObj>
                </mc:Choice>
                <mc:Fallback>
                  <p:oleObj name="公式" r:id="rId14" imgW="1524000" imgH="393700" progId="Equation.3">
                    <p:embed/>
                    <p:pic>
                      <p:nvPicPr>
                        <p:cNvPr id="16405"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8" y="2069"/>
                          <a:ext cx="2523"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6" name="Line 42"/>
            <p:cNvSpPr>
              <a:spLocks noChangeShapeType="1"/>
            </p:cNvSpPr>
            <p:nvPr/>
          </p:nvSpPr>
          <p:spPr bwMode="auto">
            <a:xfrm flipH="1" flipV="1">
              <a:off x="2064" y="2570"/>
              <a:ext cx="589" cy="548"/>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grpSp>
      <p:grpSp>
        <p:nvGrpSpPr>
          <p:cNvPr id="1489968" name="Group 48"/>
          <p:cNvGrpSpPr/>
          <p:nvPr/>
        </p:nvGrpSpPr>
        <p:grpSpPr bwMode="auto">
          <a:xfrm>
            <a:off x="396081" y="4293686"/>
            <a:ext cx="2338388" cy="1328735"/>
            <a:chOff x="256" y="2774"/>
            <a:chExt cx="1473" cy="837"/>
          </a:xfrm>
        </p:grpSpPr>
        <p:graphicFrame>
          <p:nvGraphicFramePr>
            <p:cNvPr id="16403" name="Object 30"/>
            <p:cNvGraphicFramePr>
              <a:graphicFrameLocks noChangeAspect="1"/>
            </p:cNvGraphicFramePr>
            <p:nvPr/>
          </p:nvGraphicFramePr>
          <p:xfrm>
            <a:off x="627" y="3000"/>
            <a:ext cx="944" cy="611"/>
          </p:xfrm>
          <a:graphic>
            <a:graphicData uri="http://schemas.openxmlformats.org/presentationml/2006/ole">
              <mc:AlternateContent xmlns:mc="http://schemas.openxmlformats.org/markup-compatibility/2006">
                <mc:Choice xmlns:v="urn:schemas-microsoft-com:vml" Requires="v">
                  <p:oleObj spid="_x0000_s331900" name="公式" r:id="rId16" imgW="622300" imgH="419100" progId="Equation.3">
                    <p:embed/>
                  </p:oleObj>
                </mc:Choice>
                <mc:Fallback>
                  <p:oleObj name="公式" r:id="rId16" imgW="622300" imgH="419100" progId="Equation.3">
                    <p:embed/>
                    <p:pic>
                      <p:nvPicPr>
                        <p:cNvPr id="16403"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7" y="3000"/>
                          <a:ext cx="944" cy="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4" name="Text Box 47"/>
            <p:cNvSpPr txBox="1">
              <a:spLocks noChangeArrowheads="1"/>
            </p:cNvSpPr>
            <p:nvPr/>
          </p:nvSpPr>
          <p:spPr bwMode="auto">
            <a:xfrm>
              <a:off x="256" y="2774"/>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自由电子为例：</a:t>
              </a:r>
            </a:p>
          </p:txBody>
        </p:sp>
      </p:grpSp>
      <p:graphicFrame>
        <p:nvGraphicFramePr>
          <p:cNvPr id="16400" name="Object 49"/>
          <p:cNvGraphicFramePr>
            <a:graphicFrameLocks noChangeAspect="1"/>
          </p:cNvGraphicFramePr>
          <p:nvPr/>
        </p:nvGraphicFramePr>
        <p:xfrm>
          <a:off x="1403350" y="1819151"/>
          <a:ext cx="2663825" cy="555625"/>
        </p:xfrm>
        <a:graphic>
          <a:graphicData uri="http://schemas.openxmlformats.org/presentationml/2006/ole">
            <mc:AlternateContent xmlns:mc="http://schemas.openxmlformats.org/markup-compatibility/2006">
              <mc:Choice xmlns:v="urn:schemas-microsoft-com:vml" Requires="v">
                <p:oleObj spid="_x0000_s331901" name="公式" r:id="rId18" imgW="1143000" imgH="241300" progId="Equation.3">
                  <p:embed/>
                </p:oleObj>
              </mc:Choice>
              <mc:Fallback>
                <p:oleObj name="公式" r:id="rId18" imgW="1143000" imgH="241300" progId="Equation.3">
                  <p:embed/>
                  <p:pic>
                    <p:nvPicPr>
                      <p:cNvPr id="16400" name="Object 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3350" y="1819151"/>
                        <a:ext cx="26638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1" name="Line 51"/>
          <p:cNvSpPr>
            <a:spLocks noChangeShapeType="1"/>
          </p:cNvSpPr>
          <p:nvPr/>
        </p:nvSpPr>
        <p:spPr bwMode="auto">
          <a:xfrm>
            <a:off x="4211638" y="2036638"/>
            <a:ext cx="792162" cy="0"/>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1489974" name="Text Box 54"/>
          <p:cNvSpPr txBox="1">
            <a:spLocks noChangeArrowheads="1"/>
          </p:cNvSpPr>
          <p:nvPr/>
        </p:nvSpPr>
        <p:spPr bwMode="auto">
          <a:xfrm>
            <a:off x="611560" y="5760566"/>
            <a:ext cx="6686550" cy="579437"/>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mn-cs"/>
              </a:rPr>
              <a:t>波包的群速度就等于电子的平均速度</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31" name="Rectangle 37"/>
          <p:cNvSpPr>
            <a:spLocks noChangeArrowheads="1"/>
          </p:cNvSpPr>
          <p:nvPr/>
        </p:nvSpPr>
        <p:spPr bwMode="auto">
          <a:xfrm flipV="1">
            <a:off x="115947" y="92681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29" name="Group 31"/>
          <p:cNvGrpSpPr/>
          <p:nvPr/>
        </p:nvGrpSpPr>
        <p:grpSpPr bwMode="auto">
          <a:xfrm>
            <a:off x="7207250" y="3233235"/>
            <a:ext cx="1612900" cy="2838450"/>
            <a:chOff x="4540" y="2413"/>
            <a:chExt cx="1016" cy="1788"/>
          </a:xfrm>
        </p:grpSpPr>
        <p:graphicFrame>
          <p:nvGraphicFramePr>
            <p:cNvPr id="30" name="Object 32"/>
            <p:cNvGraphicFramePr>
              <a:graphicFrameLocks noChangeAspect="1"/>
            </p:cNvGraphicFramePr>
            <p:nvPr/>
          </p:nvGraphicFramePr>
          <p:xfrm>
            <a:off x="4540" y="2976"/>
            <a:ext cx="1016" cy="677"/>
          </p:xfrm>
          <a:graphic>
            <a:graphicData uri="http://schemas.openxmlformats.org/presentationml/2006/ole">
              <mc:AlternateContent xmlns:mc="http://schemas.openxmlformats.org/markup-compatibility/2006">
                <mc:Choice xmlns:v="urn:schemas-microsoft-com:vml" Requires="v">
                  <p:oleObj spid="_x0000_s331902" name="公式" r:id="rId20" imgW="723900" imgH="469900" progId="Equation.3">
                    <p:embed/>
                  </p:oleObj>
                </mc:Choice>
                <mc:Fallback>
                  <p:oleObj name="公式" r:id="rId20" imgW="723900" imgH="469900" progId="Equation.3">
                    <p:embed/>
                    <p:pic>
                      <p:nvPicPr>
                        <p:cNvPr id="30"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40" y="2976"/>
                          <a:ext cx="1016" cy="677"/>
                        </a:xfrm>
                        <a:prstGeom prst="rect">
                          <a:avLst/>
                        </a:prstGeom>
                        <a:solidFill>
                          <a:srgbClr val="FFFF00"/>
                        </a:solidFill>
                        <a:ln>
                          <a:noFill/>
                        </a:ln>
                      </p:spPr>
                    </p:pic>
                  </p:oleObj>
                </mc:Fallback>
              </mc:AlternateContent>
            </a:graphicData>
          </a:graphic>
        </p:graphicFrame>
        <p:graphicFrame>
          <p:nvGraphicFramePr>
            <p:cNvPr id="32" name="Object 33"/>
            <p:cNvGraphicFramePr>
              <a:graphicFrameLocks noChangeAspect="1"/>
            </p:cNvGraphicFramePr>
            <p:nvPr/>
          </p:nvGraphicFramePr>
          <p:xfrm>
            <a:off x="4540" y="3579"/>
            <a:ext cx="1016" cy="622"/>
          </p:xfrm>
          <a:graphic>
            <a:graphicData uri="http://schemas.openxmlformats.org/presentationml/2006/ole">
              <mc:AlternateContent xmlns:mc="http://schemas.openxmlformats.org/markup-compatibility/2006">
                <mc:Choice xmlns:v="urn:schemas-microsoft-com:vml" Requires="v">
                  <p:oleObj spid="_x0000_s331903" name="公式" r:id="rId22" imgW="698500" imgH="431800" progId="Equation.3">
                    <p:embed/>
                  </p:oleObj>
                </mc:Choice>
                <mc:Fallback>
                  <p:oleObj name="公式" r:id="rId22" imgW="698500" imgH="431800" progId="Equation.3">
                    <p:embed/>
                    <p:pic>
                      <p:nvPicPr>
                        <p:cNvPr id="32" name="Object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40" y="3579"/>
                          <a:ext cx="1016" cy="622"/>
                        </a:xfrm>
                        <a:prstGeom prst="rect">
                          <a:avLst/>
                        </a:prstGeom>
                        <a:solidFill>
                          <a:srgbClr val="FFFF00"/>
                        </a:solidFill>
                        <a:ln>
                          <a:noFill/>
                        </a:ln>
                      </p:spPr>
                    </p:pic>
                  </p:oleObj>
                </mc:Fallback>
              </mc:AlternateContent>
            </a:graphicData>
          </a:graphic>
        </p:graphicFrame>
        <p:graphicFrame>
          <p:nvGraphicFramePr>
            <p:cNvPr id="33" name="Object 34"/>
            <p:cNvGraphicFramePr>
              <a:graphicFrameLocks noChangeAspect="1"/>
            </p:cNvGraphicFramePr>
            <p:nvPr/>
          </p:nvGraphicFramePr>
          <p:xfrm>
            <a:off x="4541" y="2413"/>
            <a:ext cx="1015" cy="622"/>
          </p:xfrm>
          <a:graphic>
            <a:graphicData uri="http://schemas.openxmlformats.org/presentationml/2006/ole">
              <mc:AlternateContent xmlns:mc="http://schemas.openxmlformats.org/markup-compatibility/2006">
                <mc:Choice xmlns:v="urn:schemas-microsoft-com:vml" Requires="v">
                  <p:oleObj spid="_x0000_s331904" name="公式" r:id="rId24" imgW="711200" imgH="431800" progId="Equation.3">
                    <p:embed/>
                  </p:oleObj>
                </mc:Choice>
                <mc:Fallback>
                  <p:oleObj name="公式" r:id="rId24" imgW="711200" imgH="431800" progId="Equation.3">
                    <p:embed/>
                    <p:pic>
                      <p:nvPicPr>
                        <p:cNvPr id="33" name="Object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41" y="2413"/>
                          <a:ext cx="1015" cy="62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4" name="Object 5"/>
          <p:cNvGraphicFramePr>
            <a:graphicFrameLocks noChangeAspect="1"/>
          </p:cNvGraphicFramePr>
          <p:nvPr/>
        </p:nvGraphicFramePr>
        <p:xfrm>
          <a:off x="5148263" y="4076700"/>
          <a:ext cx="1984375" cy="842963"/>
        </p:xfrm>
        <a:graphic>
          <a:graphicData uri="http://schemas.openxmlformats.org/presentationml/2006/ole">
            <mc:AlternateContent xmlns:mc="http://schemas.openxmlformats.org/markup-compatibility/2006">
              <mc:Choice xmlns:v="urn:schemas-microsoft-com:vml" Requires="v">
                <p:oleObj spid="_x0000_s331905" name="Equation" r:id="rId26" imgW="22250400" imgH="9448800" progId="Equation.DSMT4">
                  <p:embed/>
                </p:oleObj>
              </mc:Choice>
              <mc:Fallback>
                <p:oleObj name="Equation" r:id="rId26" imgW="22250400" imgH="9448800" progId="Equation.DSMT4">
                  <p:embed/>
                  <p:pic>
                    <p:nvPicPr>
                      <p:cNvPr id="33" name="Object 5"/>
                      <p:cNvPicPr>
                        <a:picLocks noChangeAspect="1" noChangeArrowheads="1"/>
                      </p:cNvPicPr>
                      <p:nvPr/>
                    </p:nvPicPr>
                    <p:blipFill>
                      <a:blip r:embed="rId27"/>
                      <a:srcRect/>
                      <a:stretch>
                        <a:fillRect/>
                      </a:stretch>
                    </p:blipFill>
                    <p:spPr bwMode="auto">
                      <a:xfrm>
                        <a:off x="5148263" y="4076700"/>
                        <a:ext cx="1984375" cy="842963"/>
                      </a:xfrm>
                      <a:prstGeom prst="rect">
                        <a:avLst/>
                      </a:prstGeom>
                      <a:solidFill>
                        <a:srgbClr val="CCFFFF"/>
                      </a:solidFill>
                      <a:ln w="9525">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4109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Rot="1" noChangeArrowheads="1"/>
          </p:cNvSpPr>
          <p:nvPr/>
        </p:nvSpPr>
        <p:spPr bwMode="auto">
          <a:xfrm>
            <a:off x="2339752" y="33715"/>
            <a:ext cx="543023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半导体的中的迁移率</a:t>
            </a:r>
          </a:p>
        </p:txBody>
      </p:sp>
      <p:sp>
        <p:nvSpPr>
          <p:cNvPr id="72707" name="Rectangle 3"/>
          <p:cNvSpPr>
            <a:spLocks noChangeArrowheads="1"/>
          </p:cNvSpPr>
          <p:nvPr/>
        </p:nvSpPr>
        <p:spPr bwMode="auto">
          <a:xfrm>
            <a:off x="755650" y="1125538"/>
            <a:ext cx="7416800" cy="892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迁移率与电子或空穴在加速过程中发生的碰撞（散射）过程有关</a:t>
            </a:r>
          </a:p>
        </p:txBody>
      </p:sp>
      <p:sp>
        <p:nvSpPr>
          <p:cNvPr id="72712" name="Text Box 8"/>
          <p:cNvSpPr txBox="1">
            <a:spLocks noChangeArrowheads="1"/>
          </p:cNvSpPr>
          <p:nvPr/>
        </p:nvSpPr>
        <p:spPr bwMode="auto">
          <a:xfrm>
            <a:off x="5219700" y="1700213"/>
            <a:ext cx="3457575" cy="1076325"/>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 </a:t>
            </a: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决定于有效质量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以及平均弛豫时间</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3" name="Rectangle 37"/>
          <p:cNvSpPr>
            <a:spLocks noChangeArrowheads="1"/>
          </p:cNvSpPr>
          <p:nvPr/>
        </p:nvSpPr>
        <p:spPr bwMode="auto">
          <a:xfrm flipV="1">
            <a:off x="13970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5" name="Rectangle 3"/>
          <p:cNvSpPr>
            <a:spLocks noRot="1" noChangeArrowheads="1"/>
          </p:cNvSpPr>
          <p:nvPr/>
        </p:nvSpPr>
        <p:spPr bwMode="auto">
          <a:xfrm>
            <a:off x="517525" y="3045420"/>
            <a:ext cx="7726363" cy="129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根本原因：周期性势场的破坏</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附加势场使得电子可以从</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状态跃迁到</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状态，</a:t>
            </a:r>
          </a:p>
          <a:p>
            <a:pPr marL="742950" marR="0" lvl="1" indent="-28575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   即电子运动发生散射</a:t>
            </a:r>
          </a:p>
        </p:txBody>
      </p:sp>
      <p:sp>
        <p:nvSpPr>
          <p:cNvPr id="12" name="Text Box 7"/>
          <p:cNvSpPr txBox="1">
            <a:spLocks noChangeArrowheads="1"/>
          </p:cNvSpPr>
          <p:nvPr/>
        </p:nvSpPr>
        <p:spPr bwMode="auto">
          <a:xfrm>
            <a:off x="517525" y="4396722"/>
            <a:ext cx="846010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mn-cs"/>
              </a:rPr>
              <a:t>在低温下，杂质的散射是主要的。</a:t>
            </a:r>
            <a:r>
              <a:rPr kumimoji="1" lang="zh-CN" altLang="en-US" sz="24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mn-cs"/>
                <a:sym typeface="Symbol" panose="05050102010706020507" pitchFamily="18" charset="2"/>
              </a:rPr>
              <a:t>温度升高时载流子热运动的速度增大，电离杂质的散射作用相应减弱，从而使迁移率增大。理论计算结果可表为</a:t>
            </a:r>
            <a:endParaRPr kumimoji="1" lang="zh-CN" altLang="en-US" sz="24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mn-cs"/>
            </a:endParaRPr>
          </a:p>
        </p:txBody>
      </p:sp>
      <p:graphicFrame>
        <p:nvGraphicFramePr>
          <p:cNvPr id="16" name="Object 8"/>
          <p:cNvGraphicFramePr>
            <a:graphicFrameLocks noChangeAspect="1"/>
          </p:cNvGraphicFramePr>
          <p:nvPr/>
        </p:nvGraphicFramePr>
        <p:xfrm>
          <a:off x="3635896" y="5507855"/>
          <a:ext cx="1263650" cy="530225"/>
        </p:xfrm>
        <a:graphic>
          <a:graphicData uri="http://schemas.openxmlformats.org/presentationml/2006/ole">
            <mc:AlternateContent xmlns:mc="http://schemas.openxmlformats.org/markup-compatibility/2006">
              <mc:Choice xmlns:v="urn:schemas-microsoft-com:vml" Requires="v">
                <p:oleObj spid="_x0000_s303250" name="Equation" r:id="rId4" imgW="546100" imgH="228600" progId="Equation.DSMT4">
                  <p:embed/>
                </p:oleObj>
              </mc:Choice>
              <mc:Fallback>
                <p:oleObj name="Equation" r:id="rId4" imgW="546100" imgH="228600" progId="Equation.DSMT4">
                  <p:embed/>
                  <p:pic>
                    <p:nvPicPr>
                      <p:cNvPr id="1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5507855"/>
                        <a:ext cx="1263650" cy="530225"/>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4"/>
          <p:cNvGraphicFramePr>
            <a:graphicFrameLocks noChangeAspect="1"/>
          </p:cNvGraphicFramePr>
          <p:nvPr>
            <p:extLst/>
          </p:nvPr>
        </p:nvGraphicFramePr>
        <p:xfrm>
          <a:off x="1413395" y="1978914"/>
          <a:ext cx="1520976" cy="1112906"/>
        </p:xfrm>
        <a:graphic>
          <a:graphicData uri="http://schemas.openxmlformats.org/presentationml/2006/ole">
            <mc:AlternateContent xmlns:mc="http://schemas.openxmlformats.org/markup-compatibility/2006">
              <mc:Choice xmlns:v="urn:schemas-microsoft-com:vml" Requires="v">
                <p:oleObj spid="_x0000_s303251" name="Equation" r:id="rId6" imgW="596880" imgH="431640" progId="Equation.DSMT4">
                  <p:embed/>
                </p:oleObj>
              </mc:Choice>
              <mc:Fallback>
                <p:oleObj name="Equation" r:id="rId6" imgW="596880" imgH="431640" progId="Equation.DSMT4">
                  <p:embed/>
                  <p:pic>
                    <p:nvPicPr>
                      <p:cNvPr id="14" name="Object 4"/>
                      <p:cNvPicPr>
                        <a:picLocks noChangeAspect="1" noChangeArrowheads="1"/>
                      </p:cNvPicPr>
                      <p:nvPr/>
                    </p:nvPicPr>
                    <p:blipFill>
                      <a:blip r:embed="rId7"/>
                      <a:srcRect/>
                      <a:stretch>
                        <a:fillRect/>
                      </a:stretch>
                    </p:blipFill>
                    <p:spPr bwMode="auto">
                      <a:xfrm>
                        <a:off x="1413395" y="1978914"/>
                        <a:ext cx="1520976" cy="1112906"/>
                      </a:xfrm>
                      <a:prstGeom prst="rect">
                        <a:avLst/>
                      </a:prstGeom>
                      <a:noFill/>
                      <a:ln>
                        <a:noFill/>
                      </a:ln>
                      <a:effectLst/>
                    </p:spPr>
                  </p:pic>
                </p:oleObj>
              </mc:Fallback>
            </mc:AlternateContent>
          </a:graphicData>
        </a:graphic>
      </p:graphicFrame>
      <p:graphicFrame>
        <p:nvGraphicFramePr>
          <p:cNvPr id="17" name="Object 5"/>
          <p:cNvGraphicFramePr>
            <a:graphicFrameLocks noChangeAspect="1"/>
          </p:cNvGraphicFramePr>
          <p:nvPr>
            <p:extLst/>
          </p:nvPr>
        </p:nvGraphicFramePr>
        <p:xfrm>
          <a:off x="3347865" y="1923565"/>
          <a:ext cx="1595358" cy="1168255"/>
        </p:xfrm>
        <a:graphic>
          <a:graphicData uri="http://schemas.openxmlformats.org/presentationml/2006/ole">
            <mc:AlternateContent xmlns:mc="http://schemas.openxmlformats.org/markup-compatibility/2006">
              <mc:Choice xmlns:v="urn:schemas-microsoft-com:vml" Requires="v">
                <p:oleObj spid="_x0000_s303252" name="Equation" r:id="rId8" imgW="622080" imgH="457200" progId="Equation.DSMT4">
                  <p:embed/>
                </p:oleObj>
              </mc:Choice>
              <mc:Fallback>
                <p:oleObj name="Equation" r:id="rId8" imgW="622080" imgH="457200" progId="Equation.DSMT4">
                  <p:embed/>
                  <p:pic>
                    <p:nvPicPr>
                      <p:cNvPr id="17" name="Object 5"/>
                      <p:cNvPicPr>
                        <a:picLocks noChangeAspect="1" noChangeArrowheads="1"/>
                      </p:cNvPicPr>
                      <p:nvPr/>
                    </p:nvPicPr>
                    <p:blipFill>
                      <a:blip r:embed="rId9"/>
                      <a:srcRect/>
                      <a:stretch>
                        <a:fillRect/>
                      </a:stretch>
                    </p:blipFill>
                    <p:spPr bwMode="auto">
                      <a:xfrm>
                        <a:off x="3347865" y="1923565"/>
                        <a:ext cx="1595358" cy="116825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3741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Rot="1" noChangeArrowheads="1"/>
          </p:cNvSpPr>
          <p:nvPr/>
        </p:nvSpPr>
        <p:spPr bwMode="auto">
          <a:xfrm>
            <a:off x="2339752" y="33715"/>
            <a:ext cx="543023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半导体的中的迁移率</a:t>
            </a:r>
          </a:p>
        </p:txBody>
      </p:sp>
      <p:sp>
        <p:nvSpPr>
          <p:cNvPr id="72707" name="Rectangle 3"/>
          <p:cNvSpPr>
            <a:spLocks noChangeArrowheads="1"/>
          </p:cNvSpPr>
          <p:nvPr/>
        </p:nvSpPr>
        <p:spPr bwMode="auto">
          <a:xfrm>
            <a:off x="755650" y="1125538"/>
            <a:ext cx="7416800" cy="892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迁移率与电子或空穴在加速过程中发生的碰撞（散射）过程有关</a:t>
            </a:r>
          </a:p>
        </p:txBody>
      </p:sp>
      <p:sp>
        <p:nvSpPr>
          <p:cNvPr id="72712" name="Text Box 8"/>
          <p:cNvSpPr txBox="1">
            <a:spLocks noChangeArrowheads="1"/>
          </p:cNvSpPr>
          <p:nvPr/>
        </p:nvSpPr>
        <p:spPr bwMode="auto">
          <a:xfrm>
            <a:off x="5219700" y="1700213"/>
            <a:ext cx="3457575" cy="1076325"/>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 </a:t>
            </a: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决定于有效质量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以及平均弛豫时间</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3" name="Rectangle 37"/>
          <p:cNvSpPr>
            <a:spLocks noChangeArrowheads="1"/>
          </p:cNvSpPr>
          <p:nvPr/>
        </p:nvSpPr>
        <p:spPr bwMode="auto">
          <a:xfrm flipV="1">
            <a:off x="13970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5" name="Rectangle 3"/>
          <p:cNvSpPr>
            <a:spLocks noRot="1" noChangeArrowheads="1"/>
          </p:cNvSpPr>
          <p:nvPr/>
        </p:nvSpPr>
        <p:spPr bwMode="auto">
          <a:xfrm>
            <a:off x="517525" y="3045420"/>
            <a:ext cx="7726363" cy="129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根本原因：周期性势场的破坏</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附加势场使得电子可以从</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状态跃迁到</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状态，</a:t>
            </a:r>
          </a:p>
          <a:p>
            <a:pPr marL="742950" marR="0" lvl="1" indent="-28575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   即电子运动发生散射</a:t>
            </a:r>
          </a:p>
        </p:txBody>
      </p:sp>
      <p:sp>
        <p:nvSpPr>
          <p:cNvPr id="14" name="Text Box 6"/>
          <p:cNvSpPr txBox="1">
            <a:spLocks noChangeArrowheads="1"/>
          </p:cNvSpPr>
          <p:nvPr/>
        </p:nvSpPr>
        <p:spPr bwMode="auto">
          <a:xfrm>
            <a:off x="558130" y="4388911"/>
            <a:ext cx="84597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990099"/>
                </a:solidFill>
                <a:effectLst/>
                <a:uLnTx/>
                <a:uFillTx/>
                <a:latin typeface="Times New Roman" panose="02020603050405020304" pitchFamily="18" charset="0"/>
                <a:ea typeface="微软雅黑" panose="020B0503020204020204" charset="-122"/>
                <a:cs typeface="+mn-cs"/>
              </a:rPr>
              <a:t>在较高温度下，晶格的散射是主要的，温度升高，声子的散射增大，因而迁移率随温度的升高而下降。理论计算表明。对于简单能带，由晶格振动所限制的迁移率与温度的关系为</a:t>
            </a:r>
          </a:p>
        </p:txBody>
      </p:sp>
      <p:graphicFrame>
        <p:nvGraphicFramePr>
          <p:cNvPr id="17" name="Object 7"/>
          <p:cNvGraphicFramePr>
            <a:graphicFrameLocks noChangeAspect="1"/>
          </p:cNvGraphicFramePr>
          <p:nvPr/>
        </p:nvGraphicFramePr>
        <p:xfrm>
          <a:off x="3491880" y="5589240"/>
          <a:ext cx="1524000" cy="584200"/>
        </p:xfrm>
        <a:graphic>
          <a:graphicData uri="http://schemas.openxmlformats.org/presentationml/2006/ole">
            <mc:AlternateContent xmlns:mc="http://schemas.openxmlformats.org/markup-compatibility/2006">
              <mc:Choice xmlns:v="urn:schemas-microsoft-com:vml" Requires="v">
                <p:oleObj spid="_x0000_s304274" name="Equation" r:id="rId4" imgW="596900" imgH="228600" progId="Equation.DSMT4">
                  <p:embed/>
                </p:oleObj>
              </mc:Choice>
              <mc:Fallback>
                <p:oleObj name="Equation" r:id="rId4" imgW="596900" imgH="228600" progId="Equation.DSMT4">
                  <p:embed/>
                  <p:pic>
                    <p:nvPicPr>
                      <p:cNvPr id="1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5589240"/>
                        <a:ext cx="1524000" cy="58420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4"/>
          <p:cNvGraphicFramePr>
            <a:graphicFrameLocks noChangeAspect="1"/>
          </p:cNvGraphicFramePr>
          <p:nvPr>
            <p:extLst/>
          </p:nvPr>
        </p:nvGraphicFramePr>
        <p:xfrm>
          <a:off x="1413395" y="1978914"/>
          <a:ext cx="1520976" cy="1112906"/>
        </p:xfrm>
        <a:graphic>
          <a:graphicData uri="http://schemas.openxmlformats.org/presentationml/2006/ole">
            <mc:AlternateContent xmlns:mc="http://schemas.openxmlformats.org/markup-compatibility/2006">
              <mc:Choice xmlns:v="urn:schemas-microsoft-com:vml" Requires="v">
                <p:oleObj spid="_x0000_s304275" name="Equation" r:id="rId6" imgW="596880" imgH="431640" progId="Equation.DSMT4">
                  <p:embed/>
                </p:oleObj>
              </mc:Choice>
              <mc:Fallback>
                <p:oleObj name="Equation" r:id="rId6" imgW="596880" imgH="431640" progId="Equation.DSMT4">
                  <p:embed/>
                  <p:pic>
                    <p:nvPicPr>
                      <p:cNvPr id="16" name="Object 4"/>
                      <p:cNvPicPr>
                        <a:picLocks noChangeAspect="1" noChangeArrowheads="1"/>
                      </p:cNvPicPr>
                      <p:nvPr/>
                    </p:nvPicPr>
                    <p:blipFill>
                      <a:blip r:embed="rId7"/>
                      <a:srcRect/>
                      <a:stretch>
                        <a:fillRect/>
                      </a:stretch>
                    </p:blipFill>
                    <p:spPr bwMode="auto">
                      <a:xfrm>
                        <a:off x="1413395" y="1978914"/>
                        <a:ext cx="1520976" cy="1112906"/>
                      </a:xfrm>
                      <a:prstGeom prst="rect">
                        <a:avLst/>
                      </a:prstGeom>
                      <a:noFill/>
                      <a:ln>
                        <a:noFill/>
                      </a:ln>
                      <a:effectLst/>
                    </p:spPr>
                  </p:pic>
                </p:oleObj>
              </mc:Fallback>
            </mc:AlternateContent>
          </a:graphicData>
        </a:graphic>
      </p:graphicFrame>
      <p:graphicFrame>
        <p:nvGraphicFramePr>
          <p:cNvPr id="18" name="Object 5"/>
          <p:cNvGraphicFramePr>
            <a:graphicFrameLocks noChangeAspect="1"/>
          </p:cNvGraphicFramePr>
          <p:nvPr>
            <p:extLst/>
          </p:nvPr>
        </p:nvGraphicFramePr>
        <p:xfrm>
          <a:off x="3347865" y="1923565"/>
          <a:ext cx="1595358" cy="1168255"/>
        </p:xfrm>
        <a:graphic>
          <a:graphicData uri="http://schemas.openxmlformats.org/presentationml/2006/ole">
            <mc:AlternateContent xmlns:mc="http://schemas.openxmlformats.org/markup-compatibility/2006">
              <mc:Choice xmlns:v="urn:schemas-microsoft-com:vml" Requires="v">
                <p:oleObj spid="_x0000_s304276" name="Equation" r:id="rId8" imgW="622080" imgH="457200" progId="Equation.DSMT4">
                  <p:embed/>
                </p:oleObj>
              </mc:Choice>
              <mc:Fallback>
                <p:oleObj name="Equation" r:id="rId8" imgW="622080" imgH="457200" progId="Equation.DSMT4">
                  <p:embed/>
                  <p:pic>
                    <p:nvPicPr>
                      <p:cNvPr id="18" name="Object 5"/>
                      <p:cNvPicPr>
                        <a:picLocks noChangeAspect="1" noChangeArrowheads="1"/>
                      </p:cNvPicPr>
                      <p:nvPr/>
                    </p:nvPicPr>
                    <p:blipFill>
                      <a:blip r:embed="rId9"/>
                      <a:srcRect/>
                      <a:stretch>
                        <a:fillRect/>
                      </a:stretch>
                    </p:blipFill>
                    <p:spPr bwMode="auto">
                      <a:xfrm>
                        <a:off x="3347865" y="1923565"/>
                        <a:ext cx="1595358" cy="116825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8499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Rot="1" noChangeArrowheads="1"/>
          </p:cNvSpPr>
          <p:nvPr/>
        </p:nvSpPr>
        <p:spPr bwMode="auto">
          <a:xfrm>
            <a:off x="2339752" y="33715"/>
            <a:ext cx="543023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半导体的中的迁移率</a:t>
            </a:r>
          </a:p>
        </p:txBody>
      </p:sp>
      <p:sp>
        <p:nvSpPr>
          <p:cNvPr id="72707" name="Rectangle 3"/>
          <p:cNvSpPr>
            <a:spLocks noChangeArrowheads="1"/>
          </p:cNvSpPr>
          <p:nvPr/>
        </p:nvSpPr>
        <p:spPr bwMode="auto">
          <a:xfrm>
            <a:off x="755650" y="1125538"/>
            <a:ext cx="7416800" cy="892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迁移率与电子或空穴在加速过程中发生的碰撞（散射）过程有关</a:t>
            </a:r>
          </a:p>
        </p:txBody>
      </p:sp>
      <p:sp>
        <p:nvSpPr>
          <p:cNvPr id="72712" name="Text Box 8"/>
          <p:cNvSpPr txBox="1">
            <a:spLocks noChangeArrowheads="1"/>
          </p:cNvSpPr>
          <p:nvPr/>
        </p:nvSpPr>
        <p:spPr bwMode="auto">
          <a:xfrm>
            <a:off x="5219700" y="1700213"/>
            <a:ext cx="3457575" cy="1076325"/>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 </a:t>
            </a: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决定于有效质量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以及平均弛豫时间</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3" name="Rectangle 37"/>
          <p:cNvSpPr>
            <a:spLocks noChangeArrowheads="1"/>
          </p:cNvSpPr>
          <p:nvPr/>
        </p:nvSpPr>
        <p:spPr bwMode="auto">
          <a:xfrm flipV="1">
            <a:off x="13970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6" name="Text Box 6"/>
          <p:cNvSpPr txBox="1">
            <a:spLocks noChangeArrowheads="1"/>
          </p:cNvSpPr>
          <p:nvPr/>
        </p:nvSpPr>
        <p:spPr bwMode="auto">
          <a:xfrm>
            <a:off x="395288" y="3057525"/>
            <a:ext cx="83534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在实际问题中，迁移率的大小是相当重要的。</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Ge</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和</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Si</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的迁移率</a:t>
            </a:r>
            <a:r>
              <a:rPr kumimoji="1" lang="zh-CN" altLang="en-US"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~10</a:t>
            </a:r>
            <a:r>
              <a:rPr kumimoji="1" lang="en-US" altLang="zh-CN" sz="2400" b="1" i="0" u="none" strike="noStrike" kern="1200" cap="none" spc="0" normalizeH="0" baseline="3000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3</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cm</a:t>
            </a:r>
            <a:r>
              <a:rPr kumimoji="1" lang="en-US" altLang="zh-CN" sz="2400" b="1" i="0" u="none" strike="noStrike" kern="1200" cap="none" spc="0" normalizeH="0" baseline="3000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/Vs</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的数量级；有些金属化合物半导体（如</a:t>
            </a:r>
            <a:r>
              <a:rPr kumimoji="1" lang="en-US" altLang="zh-CN" sz="2400" b="1" i="0" u="none" strike="noStrike" kern="1200" cap="none" spc="0" normalizeH="0" baseline="0" noProof="0" dirty="0" err="1">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GaAs</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dirty="0" err="1">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InSb</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等），由于其电子的有效质量仅为电子质量的</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1/100</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左右，因此其迁移率可达</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~10</a:t>
            </a:r>
            <a:r>
              <a:rPr kumimoji="1" lang="en-US" altLang="zh-CN" sz="2400" b="1" i="0" u="none" strike="noStrike" kern="1200" cap="none" spc="0" normalizeH="0" baseline="3000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5</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cm</a:t>
            </a:r>
            <a:r>
              <a:rPr kumimoji="1" lang="en-US" altLang="zh-CN" sz="2400" b="1" i="0" u="none" strike="noStrike" kern="1200" cap="none" spc="0" normalizeH="0" baseline="3000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/Vs</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的数量级。</a:t>
            </a:r>
          </a:p>
        </p:txBody>
      </p:sp>
      <p:sp>
        <p:nvSpPr>
          <p:cNvPr id="18" name="Rectangle 7"/>
          <p:cNvSpPr>
            <a:spLocks noChangeArrowheads="1"/>
          </p:cNvSpPr>
          <p:nvPr/>
        </p:nvSpPr>
        <p:spPr bwMode="auto">
          <a:xfrm>
            <a:off x="1263913" y="4610100"/>
            <a:ext cx="6840537"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500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Si:       </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1350 cm</a:t>
            </a:r>
            <a:r>
              <a:rPr kumimoji="0" lang="en-US" altLang="zh-CN" sz="26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/V-s,    </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480 cm</a:t>
            </a:r>
            <a:r>
              <a:rPr kumimoji="0" lang="en-US" altLang="zh-CN" sz="26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/V-s</a:t>
            </a:r>
          </a:p>
          <a:p>
            <a:pPr marL="0" marR="0" lvl="0" indent="0" algn="l" defTabSz="914400" rtl="0" eaLnBrk="1" fontAlgn="base" latinLnBrk="0" hangingPunct="1">
              <a:lnSpc>
                <a:spcPct val="100000"/>
              </a:lnSpc>
              <a:spcBef>
                <a:spcPct val="2500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Ge:      </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3900 cm</a:t>
            </a:r>
            <a:r>
              <a:rPr kumimoji="0" lang="en-US" altLang="zh-CN" sz="26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/V-s,    </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1900 cm</a:t>
            </a:r>
            <a:r>
              <a:rPr kumimoji="0" lang="en-US" altLang="zh-CN" sz="26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/V-s</a:t>
            </a:r>
          </a:p>
          <a:p>
            <a:pPr marL="0" marR="0" lvl="0" indent="0" algn="l" defTabSz="914400" rtl="0" eaLnBrk="1" fontAlgn="base" latinLnBrk="0" hangingPunct="1">
              <a:lnSpc>
                <a:spcPct val="100000"/>
              </a:lnSpc>
              <a:spcBef>
                <a:spcPct val="25000"/>
              </a:spcBef>
              <a:spcAft>
                <a:spcPct val="0"/>
              </a:spcAft>
              <a:buClrTx/>
              <a:buSzTx/>
              <a:buFontTx/>
              <a:buNone/>
              <a:tabLst/>
              <a:defRPr/>
            </a:pPr>
            <a:r>
              <a:rPr kumimoji="0" lang="en-US" altLang="zh-CN" sz="2600" b="1"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GaAs</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8500 cm</a:t>
            </a:r>
            <a:r>
              <a:rPr kumimoji="0" lang="en-US" altLang="zh-CN" sz="26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/V-s,    </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400 cm</a:t>
            </a:r>
            <a:r>
              <a:rPr kumimoji="0" lang="en-US" altLang="zh-CN" sz="26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/V-s</a:t>
            </a:r>
          </a:p>
        </p:txBody>
      </p:sp>
      <p:graphicFrame>
        <p:nvGraphicFramePr>
          <p:cNvPr id="12" name="Object 4"/>
          <p:cNvGraphicFramePr>
            <a:graphicFrameLocks noChangeAspect="1"/>
          </p:cNvGraphicFramePr>
          <p:nvPr>
            <p:extLst/>
          </p:nvPr>
        </p:nvGraphicFramePr>
        <p:xfrm>
          <a:off x="1413395" y="1978914"/>
          <a:ext cx="1520976" cy="1112906"/>
        </p:xfrm>
        <a:graphic>
          <a:graphicData uri="http://schemas.openxmlformats.org/presentationml/2006/ole">
            <mc:AlternateContent xmlns:mc="http://schemas.openxmlformats.org/markup-compatibility/2006">
              <mc:Choice xmlns:v="urn:schemas-microsoft-com:vml" Requires="v">
                <p:oleObj spid="_x0000_s305248" name="Equation" r:id="rId4" imgW="596880" imgH="431640" progId="Equation.DSMT4">
                  <p:embed/>
                </p:oleObj>
              </mc:Choice>
              <mc:Fallback>
                <p:oleObj name="Equation" r:id="rId4" imgW="596880" imgH="431640" progId="Equation.DSMT4">
                  <p:embed/>
                  <p:pic>
                    <p:nvPicPr>
                      <p:cNvPr id="12" name="Object 4"/>
                      <p:cNvPicPr>
                        <a:picLocks noChangeAspect="1" noChangeArrowheads="1"/>
                      </p:cNvPicPr>
                      <p:nvPr/>
                    </p:nvPicPr>
                    <p:blipFill>
                      <a:blip r:embed="rId5"/>
                      <a:srcRect/>
                      <a:stretch>
                        <a:fillRect/>
                      </a:stretch>
                    </p:blipFill>
                    <p:spPr bwMode="auto">
                      <a:xfrm>
                        <a:off x="1413395" y="1978914"/>
                        <a:ext cx="1520976" cy="1112906"/>
                      </a:xfrm>
                      <a:prstGeom prst="rect">
                        <a:avLst/>
                      </a:prstGeom>
                      <a:noFill/>
                      <a:ln>
                        <a:noFill/>
                      </a:ln>
                      <a:effectLst/>
                    </p:spPr>
                  </p:pic>
                </p:oleObj>
              </mc:Fallback>
            </mc:AlternateContent>
          </a:graphicData>
        </a:graphic>
      </p:graphicFrame>
      <p:graphicFrame>
        <p:nvGraphicFramePr>
          <p:cNvPr id="14" name="Object 5"/>
          <p:cNvGraphicFramePr>
            <a:graphicFrameLocks noChangeAspect="1"/>
          </p:cNvGraphicFramePr>
          <p:nvPr>
            <p:extLst/>
          </p:nvPr>
        </p:nvGraphicFramePr>
        <p:xfrm>
          <a:off x="3347865" y="1923565"/>
          <a:ext cx="1595358" cy="1168255"/>
        </p:xfrm>
        <a:graphic>
          <a:graphicData uri="http://schemas.openxmlformats.org/presentationml/2006/ole">
            <mc:AlternateContent xmlns:mc="http://schemas.openxmlformats.org/markup-compatibility/2006">
              <mc:Choice xmlns:v="urn:schemas-microsoft-com:vml" Requires="v">
                <p:oleObj spid="_x0000_s305249" name="Equation" r:id="rId6" imgW="622080" imgH="457200" progId="Equation.DSMT4">
                  <p:embed/>
                </p:oleObj>
              </mc:Choice>
              <mc:Fallback>
                <p:oleObj name="Equation" r:id="rId6" imgW="622080" imgH="457200" progId="Equation.DSMT4">
                  <p:embed/>
                  <p:pic>
                    <p:nvPicPr>
                      <p:cNvPr id="14" name="Object 5"/>
                      <p:cNvPicPr>
                        <a:picLocks noChangeAspect="1" noChangeArrowheads="1"/>
                      </p:cNvPicPr>
                      <p:nvPr/>
                    </p:nvPicPr>
                    <p:blipFill>
                      <a:blip r:embed="rId7"/>
                      <a:srcRect/>
                      <a:stretch>
                        <a:fillRect/>
                      </a:stretch>
                    </p:blipFill>
                    <p:spPr bwMode="auto">
                      <a:xfrm>
                        <a:off x="3347865" y="1923565"/>
                        <a:ext cx="1595358" cy="116825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4163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603447" y="1878375"/>
            <a:ext cx="8361041" cy="40211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1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半导体的电导率</a:t>
            </a:r>
            <a:r>
              <a:rPr kumimoji="1" lang="zh-CN" altLang="en-US"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 </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除了与迁移率有关外，还与载流子的浓度有关。而载流子的浓度随温度的升高以指数形式增加（饱和区除外）。由于指数形式的变化总是比幂函数的变化快，因此除饱和区外，</a:t>
            </a:r>
            <a:r>
              <a:rPr kumimoji="1"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电导率主要以指数形式随温度的升高而迅速增大，表现出很强的热敏性</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。这与金属的导电率有明显不同。因为金属的载流子（电子或空穴）浓度与温度无关，温度升高时，传导电子的迁移率因与声子的碰撞更加频繁而减小，</a:t>
            </a:r>
            <a:r>
              <a:rPr kumimoji="1"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mn-cs"/>
                <a:sym typeface="Symbol" panose="05050102010706020507" pitchFamily="18" charset="2"/>
              </a:rPr>
              <a:t>所以金属的导电率温度系数为负，温度升高，导电率下降</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p>
        </p:txBody>
      </p:sp>
      <p:sp>
        <p:nvSpPr>
          <p:cNvPr id="77827" name="Rectangle 2"/>
          <p:cNvSpPr>
            <a:spLocks noRot="1" noChangeArrowheads="1"/>
          </p:cNvSpPr>
          <p:nvPr/>
        </p:nvSpPr>
        <p:spPr bwMode="auto">
          <a:xfrm>
            <a:off x="2402649" y="53752"/>
            <a:ext cx="5759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半导体的中的电导率</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37"/>
          <p:cNvSpPr>
            <a:spLocks noChangeArrowheads="1"/>
          </p:cNvSpPr>
          <p:nvPr/>
        </p:nvSpPr>
        <p:spPr bwMode="auto">
          <a:xfrm flipV="1">
            <a:off x="13970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9" name="Object 7"/>
          <p:cNvGraphicFramePr>
            <a:graphicFrameLocks noChangeAspect="1"/>
          </p:cNvGraphicFramePr>
          <p:nvPr>
            <p:extLst/>
          </p:nvPr>
        </p:nvGraphicFramePr>
        <p:xfrm>
          <a:off x="2843808" y="1124928"/>
          <a:ext cx="3038462" cy="681623"/>
        </p:xfrm>
        <a:graphic>
          <a:graphicData uri="http://schemas.openxmlformats.org/presentationml/2006/ole">
            <mc:AlternateContent xmlns:mc="http://schemas.openxmlformats.org/markup-compatibility/2006">
              <mc:Choice xmlns:v="urn:schemas-microsoft-com:vml" Requires="v">
                <p:oleObj spid="_x0000_s306226" name="Equation" r:id="rId4" imgW="1028520" imgH="228600" progId="Equation.DSMT4">
                  <p:embed/>
                </p:oleObj>
              </mc:Choice>
              <mc:Fallback>
                <p:oleObj name="Equation" r:id="rId4" imgW="1028520" imgH="228600" progId="Equation.DSMT4">
                  <p:embed/>
                  <p:pic>
                    <p:nvPicPr>
                      <p:cNvPr id="9" name="Object 7"/>
                      <p:cNvPicPr>
                        <a:picLocks noChangeAspect="1" noChangeArrowheads="1"/>
                      </p:cNvPicPr>
                      <p:nvPr/>
                    </p:nvPicPr>
                    <p:blipFill>
                      <a:blip r:embed="rId5"/>
                      <a:srcRect/>
                      <a:stretch>
                        <a:fillRect/>
                      </a:stretch>
                    </p:blipFill>
                    <p:spPr bwMode="auto">
                      <a:xfrm>
                        <a:off x="2843808" y="1124928"/>
                        <a:ext cx="3038462" cy="681623"/>
                      </a:xfrm>
                      <a:prstGeom prst="rect">
                        <a:avLst/>
                      </a:prstGeom>
                      <a:no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Rot="1" noChangeArrowheads="1"/>
          </p:cNvSpPr>
          <p:nvPr>
            <p:ph type="title" idx="4294967295"/>
          </p:nvPr>
        </p:nvSpPr>
        <p:spPr bwMode="auto">
          <a:xfrm>
            <a:off x="1943100" y="356176"/>
            <a:ext cx="7200900" cy="720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半导体的电导率与电阻率</a:t>
            </a:r>
          </a:p>
        </p:txBody>
      </p:sp>
      <p:graphicFrame>
        <p:nvGraphicFramePr>
          <p:cNvPr id="79876" name="Object 3"/>
          <p:cNvGraphicFramePr>
            <a:graphicFrameLocks noChangeAspect="1"/>
          </p:cNvGraphicFramePr>
          <p:nvPr>
            <p:extLst/>
          </p:nvPr>
        </p:nvGraphicFramePr>
        <p:xfrm>
          <a:off x="3259138" y="1340768"/>
          <a:ext cx="3471862" cy="889000"/>
        </p:xfrm>
        <a:graphic>
          <a:graphicData uri="http://schemas.openxmlformats.org/presentationml/2006/ole">
            <mc:AlternateContent xmlns:mc="http://schemas.openxmlformats.org/markup-compatibility/2006">
              <mc:Choice xmlns:v="urn:schemas-microsoft-com:vml" Requires="v">
                <p:oleObj spid="_x0000_s308410" name="公式" r:id="rId4" imgW="1536065" imgH="393700" progId="Equation.3">
                  <p:embed/>
                </p:oleObj>
              </mc:Choice>
              <mc:Fallback>
                <p:oleObj name="公式" r:id="rId4" imgW="1536065" imgH="393700" progId="Equation.3">
                  <p:embed/>
                  <p:pic>
                    <p:nvPicPr>
                      <p:cNvPr id="7987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9138" y="1340768"/>
                        <a:ext cx="347186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78" name="Text Box 6"/>
          <p:cNvSpPr txBox="1">
            <a:spLocks noChangeArrowheads="1"/>
          </p:cNvSpPr>
          <p:nvPr/>
        </p:nvSpPr>
        <p:spPr bwMode="auto">
          <a:xfrm>
            <a:off x="1527175" y="1505868"/>
            <a:ext cx="19256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rPr>
              <a:t>欧姆定律： </a:t>
            </a:r>
          </a:p>
        </p:txBody>
      </p:sp>
      <p:sp>
        <p:nvSpPr>
          <p:cNvPr id="79884" name="Text Box 9"/>
          <p:cNvSpPr txBox="1">
            <a:spLocks noChangeArrowheads="1"/>
          </p:cNvSpPr>
          <p:nvPr/>
        </p:nvSpPr>
        <p:spPr bwMode="auto">
          <a:xfrm>
            <a:off x="1619250" y="3475951"/>
            <a:ext cx="1593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charset="-122"/>
                <a:cs typeface="+mn-cs"/>
              </a:rPr>
              <a:t>电导率： </a:t>
            </a:r>
          </a:p>
        </p:txBody>
      </p:sp>
      <p:sp>
        <p:nvSpPr>
          <p:cNvPr id="79882" name="Text Box 12"/>
          <p:cNvSpPr txBox="1">
            <a:spLocks noChangeArrowheads="1"/>
          </p:cNvSpPr>
          <p:nvPr/>
        </p:nvSpPr>
        <p:spPr bwMode="auto">
          <a:xfrm>
            <a:off x="1691680" y="4879191"/>
            <a:ext cx="1676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charset="-122"/>
                <a:cs typeface="+mn-cs"/>
              </a:rPr>
              <a:t>电阻率：  </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5" name="Rectangle 37"/>
          <p:cNvSpPr>
            <a:spLocks noChangeArrowheads="1"/>
          </p:cNvSpPr>
          <p:nvPr/>
        </p:nvSpPr>
        <p:spPr bwMode="auto">
          <a:xfrm flipV="1">
            <a:off x="139701"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17" name="Object 7"/>
          <p:cNvGraphicFramePr>
            <a:graphicFrameLocks noChangeAspect="1"/>
          </p:cNvGraphicFramePr>
          <p:nvPr>
            <p:extLst/>
          </p:nvPr>
        </p:nvGraphicFramePr>
        <p:xfrm>
          <a:off x="3058381" y="2491018"/>
          <a:ext cx="3959225" cy="593725"/>
        </p:xfrm>
        <a:graphic>
          <a:graphicData uri="http://schemas.openxmlformats.org/presentationml/2006/ole">
            <mc:AlternateContent xmlns:mc="http://schemas.openxmlformats.org/markup-compatibility/2006">
              <mc:Choice xmlns:v="urn:schemas-microsoft-com:vml" Requires="v">
                <p:oleObj spid="_x0000_s308411" name="Equation" r:id="rId6" imgW="1714320" imgH="253800" progId="Equation.DSMT4">
                  <p:embed/>
                </p:oleObj>
              </mc:Choice>
              <mc:Fallback>
                <p:oleObj name="Equation" r:id="rId6" imgW="1714320" imgH="253800" progId="Equation.DSMT4">
                  <p:embed/>
                  <p:pic>
                    <p:nvPicPr>
                      <p:cNvPr id="17" name="Object 7"/>
                      <p:cNvPicPr>
                        <a:picLocks noChangeAspect="1" noChangeArrowheads="1"/>
                      </p:cNvPicPr>
                      <p:nvPr/>
                    </p:nvPicPr>
                    <p:blipFill>
                      <a:blip r:embed="rId7"/>
                      <a:srcRect/>
                      <a:stretch>
                        <a:fillRect/>
                      </a:stretch>
                    </p:blipFill>
                    <p:spPr bwMode="auto">
                      <a:xfrm>
                        <a:off x="3058381" y="2491018"/>
                        <a:ext cx="3959225" cy="593725"/>
                      </a:xfrm>
                      <a:prstGeom prst="rect">
                        <a:avLst/>
                      </a:prstGeom>
                      <a:noFill/>
                      <a:ln>
                        <a:noFill/>
                      </a:ln>
                      <a:effectLst/>
                      <a:extLst/>
                    </p:spPr>
                  </p:pic>
                </p:oleObj>
              </mc:Fallback>
            </mc:AlternateContent>
          </a:graphicData>
        </a:graphic>
      </p:graphicFrame>
      <p:graphicFrame>
        <p:nvGraphicFramePr>
          <p:cNvPr id="18" name="Object 7"/>
          <p:cNvGraphicFramePr>
            <a:graphicFrameLocks noChangeAspect="1"/>
          </p:cNvGraphicFramePr>
          <p:nvPr>
            <p:extLst/>
          </p:nvPr>
        </p:nvGraphicFramePr>
        <p:xfrm>
          <a:off x="3436489" y="3475951"/>
          <a:ext cx="2512321" cy="563593"/>
        </p:xfrm>
        <a:graphic>
          <a:graphicData uri="http://schemas.openxmlformats.org/presentationml/2006/ole">
            <mc:AlternateContent xmlns:mc="http://schemas.openxmlformats.org/markup-compatibility/2006">
              <mc:Choice xmlns:v="urn:schemas-microsoft-com:vml" Requires="v">
                <p:oleObj spid="_x0000_s308412" name="Equation" r:id="rId8" imgW="1028520" imgH="228600" progId="Equation.DSMT4">
                  <p:embed/>
                </p:oleObj>
              </mc:Choice>
              <mc:Fallback>
                <p:oleObj name="Equation" r:id="rId8" imgW="1028520" imgH="228600" progId="Equation.DSMT4">
                  <p:embed/>
                  <p:pic>
                    <p:nvPicPr>
                      <p:cNvPr id="18" name="Object 7"/>
                      <p:cNvPicPr>
                        <a:picLocks noChangeAspect="1" noChangeArrowheads="1"/>
                      </p:cNvPicPr>
                      <p:nvPr/>
                    </p:nvPicPr>
                    <p:blipFill>
                      <a:blip r:embed="rId9"/>
                      <a:srcRect/>
                      <a:stretch>
                        <a:fillRect/>
                      </a:stretch>
                    </p:blipFill>
                    <p:spPr bwMode="auto">
                      <a:xfrm>
                        <a:off x="3436489" y="3475951"/>
                        <a:ext cx="2512321" cy="563593"/>
                      </a:xfrm>
                      <a:prstGeom prst="rect">
                        <a:avLst/>
                      </a:prstGeom>
                      <a:noFill/>
                      <a:ln>
                        <a:noFill/>
                      </a:ln>
                      <a:effectLst/>
                      <a:extLst/>
                    </p:spPr>
                  </p:pic>
                </p:oleObj>
              </mc:Fallback>
            </mc:AlternateContent>
          </a:graphicData>
        </a:graphic>
      </p:graphicFrame>
      <p:graphicFrame>
        <p:nvGraphicFramePr>
          <p:cNvPr id="19" name="Object 7"/>
          <p:cNvGraphicFramePr>
            <a:graphicFrameLocks noChangeAspect="1"/>
          </p:cNvGraphicFramePr>
          <p:nvPr>
            <p:extLst/>
          </p:nvPr>
        </p:nvGraphicFramePr>
        <p:xfrm>
          <a:off x="3128453" y="4512423"/>
          <a:ext cx="3286125" cy="1065213"/>
        </p:xfrm>
        <a:graphic>
          <a:graphicData uri="http://schemas.openxmlformats.org/presentationml/2006/ole">
            <mc:AlternateContent xmlns:mc="http://schemas.openxmlformats.org/markup-compatibility/2006">
              <mc:Choice xmlns:v="urn:schemas-microsoft-com:vml" Requires="v">
                <p:oleObj spid="_x0000_s308413" name="Equation" r:id="rId10" imgW="1346040" imgH="431640" progId="Equation.DSMT4">
                  <p:embed/>
                </p:oleObj>
              </mc:Choice>
              <mc:Fallback>
                <p:oleObj name="Equation" r:id="rId10" imgW="1346040" imgH="431640" progId="Equation.DSMT4">
                  <p:embed/>
                  <p:pic>
                    <p:nvPicPr>
                      <p:cNvPr id="19" name="Object 7"/>
                      <p:cNvPicPr>
                        <a:picLocks noChangeAspect="1" noChangeArrowheads="1"/>
                      </p:cNvPicPr>
                      <p:nvPr/>
                    </p:nvPicPr>
                    <p:blipFill>
                      <a:blip r:embed="rId11"/>
                      <a:srcRect/>
                      <a:stretch>
                        <a:fillRect/>
                      </a:stretch>
                    </p:blipFill>
                    <p:spPr bwMode="auto">
                      <a:xfrm>
                        <a:off x="3128453" y="4512423"/>
                        <a:ext cx="3286125" cy="1065213"/>
                      </a:xfrm>
                      <a:prstGeom prst="rect">
                        <a:avLst/>
                      </a:prstGeom>
                      <a:no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827088" y="1196752"/>
            <a:ext cx="7632700" cy="20928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在金属导体和一般半导体的导电中，载流子都是依靠外电场的作用而形成电流，称为漂（迁）移电流。但是，半导体中的载流子还可以形成另一种形式的电流，称为扩散电流。</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扩散电流的产生是由于半导体中载流子浓度的不均匀分布而造成的扩散运动</a:t>
            </a:r>
          </a:p>
        </p:txBody>
      </p:sp>
      <p:sp>
        <p:nvSpPr>
          <p:cNvPr id="84995" name="Rectangle 2"/>
          <p:cNvSpPr>
            <a:spLocks noRot="1" noChangeArrowheads="1"/>
          </p:cNvSpPr>
          <p:nvPr/>
        </p:nvSpPr>
        <p:spPr bwMode="auto">
          <a:xfrm>
            <a:off x="2088914" y="152678"/>
            <a:ext cx="49069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载流子的扩散运动</a:t>
            </a:r>
          </a:p>
        </p:txBody>
      </p:sp>
      <p:pic>
        <p:nvPicPr>
          <p:cNvPr id="84996" name="Picture 4" descr="01300000295052122649225223803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011" y="3463236"/>
            <a:ext cx="4752975" cy="271303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6261" name="Line 5"/>
          <p:cNvSpPr>
            <a:spLocks noChangeShapeType="1"/>
          </p:cNvSpPr>
          <p:nvPr/>
        </p:nvSpPr>
        <p:spPr bwMode="auto">
          <a:xfrm>
            <a:off x="2562600" y="3240173"/>
            <a:ext cx="2590800" cy="0"/>
          </a:xfrm>
          <a:prstGeom prst="line">
            <a:avLst/>
          </a:prstGeom>
          <a:noFill/>
          <a:ln w="762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37"/>
          <p:cNvSpPr>
            <a:spLocks noChangeArrowheads="1"/>
          </p:cNvSpPr>
          <p:nvPr/>
        </p:nvSpPr>
        <p:spPr bwMode="auto">
          <a:xfrm flipV="1">
            <a:off x="139701"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6261"/>
                                        </p:tgtEl>
                                        <p:attrNameLst>
                                          <p:attrName>style.visibility</p:attrName>
                                        </p:attrNameLst>
                                      </p:cBhvr>
                                      <p:to>
                                        <p:strVal val="visible"/>
                                      </p:to>
                                    </p:set>
                                    <p:animEffect transition="in" filter="slide(fromLeft)">
                                      <p:cBhvr>
                                        <p:cTn id="7" dur="500"/>
                                        <p:tgtEl>
                                          <p:spTgt spid="9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5" name="Group 5"/>
          <p:cNvGrpSpPr/>
          <p:nvPr/>
        </p:nvGrpSpPr>
        <p:grpSpPr bwMode="auto">
          <a:xfrm>
            <a:off x="539750" y="3401679"/>
            <a:ext cx="7815263" cy="1538288"/>
            <a:chOff x="340" y="2296"/>
            <a:chExt cx="4923" cy="969"/>
          </a:xfrm>
        </p:grpSpPr>
        <p:sp>
          <p:nvSpPr>
            <p:cNvPr id="86031" name="Text Box 6"/>
            <p:cNvSpPr txBox="1">
              <a:spLocks noChangeArrowheads="1"/>
            </p:cNvSpPr>
            <p:nvPr/>
          </p:nvSpPr>
          <p:spPr bwMode="auto">
            <a:xfrm>
              <a:off x="340" y="2296"/>
              <a:ext cx="492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扩散运动是微观粒子热运动的结果，遵从的规律是：</a:t>
              </a:r>
            </a:p>
          </p:txBody>
        </p:sp>
        <p:graphicFrame>
          <p:nvGraphicFramePr>
            <p:cNvPr id="86032" name="Object 7"/>
            <p:cNvGraphicFramePr>
              <a:graphicFrameLocks noChangeAspect="1"/>
            </p:cNvGraphicFramePr>
            <p:nvPr/>
          </p:nvGraphicFramePr>
          <p:xfrm>
            <a:off x="1519" y="2659"/>
            <a:ext cx="2177" cy="606"/>
          </p:xfrm>
          <a:graphic>
            <a:graphicData uri="http://schemas.openxmlformats.org/presentationml/2006/ole">
              <mc:AlternateContent xmlns:mc="http://schemas.openxmlformats.org/markup-compatibility/2006">
                <mc:Choice xmlns:v="urn:schemas-microsoft-com:vml" Requires="v">
                  <p:oleObj spid="_x0000_s313394" name="公式" r:id="rId4" imgW="1396365" imgH="393700" progId="Equation.3">
                    <p:embed/>
                  </p:oleObj>
                </mc:Choice>
                <mc:Fallback>
                  <p:oleObj name="公式" r:id="rId4" imgW="1396365" imgH="393700" progId="Equation.3">
                    <p:embed/>
                    <p:pic>
                      <p:nvPicPr>
                        <p:cNvPr id="8603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9" y="2659"/>
                          <a:ext cx="2177"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7288" name="Group 8"/>
          <p:cNvGrpSpPr/>
          <p:nvPr/>
        </p:nvGrpSpPr>
        <p:grpSpPr bwMode="auto">
          <a:xfrm>
            <a:off x="395288" y="4625642"/>
            <a:ext cx="4232275" cy="1263650"/>
            <a:chOff x="249" y="3067"/>
            <a:chExt cx="2666" cy="796"/>
          </a:xfrm>
        </p:grpSpPr>
        <p:sp>
          <p:nvSpPr>
            <p:cNvPr id="86029" name="Text Box 9"/>
            <p:cNvSpPr txBox="1">
              <a:spLocks noChangeArrowheads="1"/>
            </p:cNvSpPr>
            <p:nvPr/>
          </p:nvSpPr>
          <p:spPr bwMode="auto">
            <a:xfrm>
              <a:off x="249" y="3339"/>
              <a:ext cx="2666" cy="524"/>
            </a:xfrm>
            <a:prstGeom prst="rect">
              <a:avLst/>
            </a:prstGeom>
            <a:noFill/>
            <a:ln w="9525">
              <a:solidFill>
                <a:srgbClr val="66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单位时间，由于扩散运动通过</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单位横截面积的载流子数目</a:t>
              </a:r>
            </a:p>
          </p:txBody>
        </p:sp>
        <p:sp>
          <p:nvSpPr>
            <p:cNvPr id="86030" name="Line 10"/>
            <p:cNvSpPr>
              <a:spLocks noChangeShapeType="1"/>
            </p:cNvSpPr>
            <p:nvPr/>
          </p:nvSpPr>
          <p:spPr bwMode="auto">
            <a:xfrm flipV="1">
              <a:off x="1837" y="3067"/>
              <a:ext cx="181" cy="272"/>
            </a:xfrm>
            <a:prstGeom prst="line">
              <a:avLst/>
            </a:prstGeom>
            <a:noFill/>
            <a:ln w="9525">
              <a:solidFill>
                <a:srgbClr val="66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97291" name="Group 11"/>
          <p:cNvGrpSpPr/>
          <p:nvPr/>
        </p:nvGrpSpPr>
        <p:grpSpPr bwMode="auto">
          <a:xfrm>
            <a:off x="5364164" y="4625642"/>
            <a:ext cx="3594100" cy="881062"/>
            <a:chOff x="3379" y="3067"/>
            <a:chExt cx="2264" cy="555"/>
          </a:xfrm>
        </p:grpSpPr>
        <p:sp>
          <p:nvSpPr>
            <p:cNvPr id="86027" name="Text Box 12"/>
            <p:cNvSpPr txBox="1">
              <a:spLocks noChangeArrowheads="1"/>
            </p:cNvSpPr>
            <p:nvPr/>
          </p:nvSpPr>
          <p:spPr bwMode="auto">
            <a:xfrm>
              <a:off x="3379" y="3308"/>
              <a:ext cx="2264" cy="314"/>
            </a:xfrm>
            <a:prstGeom prst="rect">
              <a:avLst/>
            </a:prstGeom>
            <a:noFill/>
            <a:ln w="9525">
              <a:solidFill>
                <a:srgbClr val="0000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Times New Roman" panose="02020603050405020304" pitchFamily="18" charset="0"/>
                </a:rPr>
                <a:t>载流子浓度变化的梯度 </a:t>
              </a:r>
            </a:p>
          </p:txBody>
        </p:sp>
        <p:sp>
          <p:nvSpPr>
            <p:cNvPr id="86028" name="Line 13"/>
            <p:cNvSpPr>
              <a:spLocks noChangeShapeType="1"/>
            </p:cNvSpPr>
            <p:nvPr/>
          </p:nvSpPr>
          <p:spPr bwMode="auto">
            <a:xfrm flipH="1" flipV="1">
              <a:off x="3676" y="3067"/>
              <a:ext cx="363" cy="227"/>
            </a:xfrm>
            <a:prstGeom prst="line">
              <a:avLst/>
            </a:prstGeom>
            <a:noFill/>
            <a:ln w="952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97294" name="Group 14"/>
          <p:cNvGrpSpPr/>
          <p:nvPr/>
        </p:nvGrpSpPr>
        <p:grpSpPr bwMode="auto">
          <a:xfrm>
            <a:off x="4859338" y="4627229"/>
            <a:ext cx="1603375" cy="1600200"/>
            <a:chOff x="3061" y="3068"/>
            <a:chExt cx="1010" cy="1008"/>
          </a:xfrm>
        </p:grpSpPr>
        <p:sp>
          <p:nvSpPr>
            <p:cNvPr id="86025" name="Text Box 15"/>
            <p:cNvSpPr txBox="1">
              <a:spLocks noChangeArrowheads="1"/>
            </p:cNvSpPr>
            <p:nvPr/>
          </p:nvSpPr>
          <p:spPr bwMode="auto">
            <a:xfrm>
              <a:off x="3061" y="3762"/>
              <a:ext cx="1010" cy="31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8000"/>
                  </a:solidFill>
                  <a:effectLst/>
                  <a:uLnTx/>
                  <a:uFillTx/>
                  <a:latin typeface="Times New Roman" panose="02020603050405020304" pitchFamily="18" charset="0"/>
                  <a:ea typeface="微软雅黑" panose="020B0503020204020204" charset="-122"/>
                  <a:cs typeface="Times New Roman" panose="02020603050405020304" pitchFamily="18" charset="0"/>
                </a:rPr>
                <a:t>扩散系数 </a:t>
              </a:r>
            </a:p>
          </p:txBody>
        </p:sp>
        <p:sp>
          <p:nvSpPr>
            <p:cNvPr id="86026" name="Line 16"/>
            <p:cNvSpPr>
              <a:spLocks noChangeShapeType="1"/>
            </p:cNvSpPr>
            <p:nvPr/>
          </p:nvSpPr>
          <p:spPr bwMode="auto">
            <a:xfrm flipV="1">
              <a:off x="3198" y="3068"/>
              <a:ext cx="0" cy="6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9" name="Rectangle 2"/>
          <p:cNvSpPr>
            <a:spLocks noChangeArrowheads="1"/>
          </p:cNvSpPr>
          <p:nvPr/>
        </p:nvSpPr>
        <p:spPr bwMode="auto">
          <a:xfrm>
            <a:off x="827088" y="1196752"/>
            <a:ext cx="7632700" cy="20928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在金属导体和一般半导体的导电中，载流子都是依靠外电场的作用而形成电流，称为漂（迁）移电流。但是，半导体中的载流子还可以形成另一种形式的电流，称为扩散电流。</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扩散电流的产生是由于半导体中载流子浓度的不均匀分布而造成的扩散运动</a:t>
            </a:r>
          </a:p>
        </p:txBody>
      </p:sp>
      <p:sp>
        <p:nvSpPr>
          <p:cNvPr id="20" name="Rectangle 2"/>
          <p:cNvSpPr>
            <a:spLocks noRot="1" noChangeArrowheads="1"/>
          </p:cNvSpPr>
          <p:nvPr/>
        </p:nvSpPr>
        <p:spPr bwMode="auto">
          <a:xfrm>
            <a:off x="2088914" y="152678"/>
            <a:ext cx="49069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载流子的扩散运动</a:t>
            </a:r>
          </a:p>
        </p:txBody>
      </p:sp>
      <p:sp>
        <p:nvSpPr>
          <p:cNvPr id="21" name="Line 5"/>
          <p:cNvSpPr>
            <a:spLocks noChangeShapeType="1"/>
          </p:cNvSpPr>
          <p:nvPr/>
        </p:nvSpPr>
        <p:spPr bwMode="auto">
          <a:xfrm>
            <a:off x="2562600" y="3236625"/>
            <a:ext cx="2590800" cy="0"/>
          </a:xfrm>
          <a:prstGeom prst="line">
            <a:avLst/>
          </a:prstGeom>
          <a:noFill/>
          <a:ln w="762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22" name="Rectangle 37"/>
          <p:cNvSpPr>
            <a:spLocks noChangeArrowheads="1"/>
          </p:cNvSpPr>
          <p:nvPr/>
        </p:nvSpPr>
        <p:spPr bwMode="auto">
          <a:xfrm flipV="1">
            <a:off x="139701"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dissolve">
                                      <p:cBhvr>
                                        <p:cTn id="7" dur="500"/>
                                        <p:tgtEl>
                                          <p:spTgt spid="9728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7288"/>
                                        </p:tgtEl>
                                        <p:attrNameLst>
                                          <p:attrName>style.visibility</p:attrName>
                                        </p:attrNameLst>
                                      </p:cBhvr>
                                      <p:to>
                                        <p:strVal val="visible"/>
                                      </p:to>
                                    </p:set>
                                    <p:animEffect transition="in" filter="slide(fromBottom)">
                                      <p:cBhvr>
                                        <p:cTn id="12" dur="500"/>
                                        <p:tgtEl>
                                          <p:spTgt spid="9728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7291"/>
                                        </p:tgtEl>
                                        <p:attrNameLst>
                                          <p:attrName>style.visibility</p:attrName>
                                        </p:attrNameLst>
                                      </p:cBhvr>
                                      <p:to>
                                        <p:strVal val="visible"/>
                                      </p:to>
                                    </p:set>
                                    <p:animEffect transition="in" filter="slide(fromBottom)">
                                      <p:cBhvr>
                                        <p:cTn id="17" dur="500"/>
                                        <p:tgtEl>
                                          <p:spTgt spid="9729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97294"/>
                                        </p:tgtEl>
                                        <p:attrNameLst>
                                          <p:attrName>style.visibility</p:attrName>
                                        </p:attrNameLst>
                                      </p:cBhvr>
                                      <p:to>
                                        <p:strVal val="visible"/>
                                      </p:to>
                                    </p:set>
                                    <p:animEffect transition="in" filter="slide(fromBottom)">
                                      <p:cBhvr>
                                        <p:cTn id="22" dur="500"/>
                                        <p:tgtEl>
                                          <p:spTgt spid="97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7" name="Text Box 15"/>
          <p:cNvSpPr txBox="1">
            <a:spLocks noChangeArrowheads="1"/>
          </p:cNvSpPr>
          <p:nvPr/>
        </p:nvSpPr>
        <p:spPr bwMode="auto">
          <a:xfrm>
            <a:off x="388144" y="1197770"/>
            <a:ext cx="84788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负号表明扩散运动总是从浓度高的地方流向浓度低的地方</a:t>
            </a:r>
          </a:p>
        </p:txBody>
      </p:sp>
      <p:sp>
        <p:nvSpPr>
          <p:cNvPr id="87048" name="Text Box 16"/>
          <p:cNvSpPr txBox="1">
            <a:spLocks noChangeArrowheads="1"/>
          </p:cNvSpPr>
          <p:nvPr/>
        </p:nvSpPr>
        <p:spPr bwMode="auto">
          <a:xfrm>
            <a:off x="1098550" y="2423778"/>
            <a:ext cx="184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6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72722" name="Object 18"/>
          <p:cNvGraphicFramePr>
            <a:graphicFrameLocks noChangeAspect="1"/>
          </p:cNvGraphicFramePr>
          <p:nvPr>
            <p:extLst/>
          </p:nvPr>
        </p:nvGraphicFramePr>
        <p:xfrm>
          <a:off x="1046163" y="2234866"/>
          <a:ext cx="7308850" cy="503237"/>
        </p:xfrm>
        <a:graphic>
          <a:graphicData uri="http://schemas.openxmlformats.org/presentationml/2006/ole">
            <mc:AlternateContent xmlns:mc="http://schemas.openxmlformats.org/markup-compatibility/2006">
              <mc:Choice xmlns:v="urn:schemas-microsoft-com:vml" Requires="v">
                <p:oleObj spid="_x0000_s314466" name="公式" r:id="rId4" imgW="2908300" imgH="203200" progId="Equation.3">
                  <p:embed/>
                </p:oleObj>
              </mc:Choice>
              <mc:Fallback>
                <p:oleObj name="公式" r:id="rId4" imgW="2908300" imgH="203200" progId="Equation.3">
                  <p:embed/>
                  <p:pic>
                    <p:nvPicPr>
                      <p:cNvPr id="72722"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163" y="2234866"/>
                        <a:ext cx="7308850" cy="503237"/>
                      </a:xfrm>
                      <a:prstGeom prst="rect">
                        <a:avLst/>
                      </a:prstGeom>
                      <a:gradFill rotWithShape="1">
                        <a:gsLst>
                          <a:gs pos="0">
                            <a:srgbClr val="FFCCFF"/>
                          </a:gs>
                          <a:gs pos="50000">
                            <a:srgbClr val="FFFFFF"/>
                          </a:gs>
                          <a:gs pos="100000">
                            <a:srgbClr val="FF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1" name="Rectangle 2"/>
          <p:cNvSpPr>
            <a:spLocks noRot="1" noChangeArrowheads="1"/>
          </p:cNvSpPr>
          <p:nvPr/>
        </p:nvSpPr>
        <p:spPr bwMode="auto">
          <a:xfrm>
            <a:off x="2088914" y="152678"/>
            <a:ext cx="49069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载流子的扩散运动</a:t>
            </a:r>
          </a:p>
        </p:txBody>
      </p:sp>
      <p:sp>
        <p:nvSpPr>
          <p:cNvPr id="22" name="Rectangle 37"/>
          <p:cNvSpPr>
            <a:spLocks noChangeArrowheads="1"/>
          </p:cNvSpPr>
          <p:nvPr/>
        </p:nvSpPr>
        <p:spPr bwMode="auto">
          <a:xfrm flipV="1">
            <a:off x="139701"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pSp>
        <p:nvGrpSpPr>
          <p:cNvPr id="4" name="组合 3"/>
          <p:cNvGrpSpPr/>
          <p:nvPr/>
        </p:nvGrpSpPr>
        <p:grpSpPr>
          <a:xfrm>
            <a:off x="395288" y="3401679"/>
            <a:ext cx="8562976" cy="2825750"/>
            <a:chOff x="395288" y="3401679"/>
            <a:chExt cx="8562976" cy="2825750"/>
          </a:xfrm>
        </p:grpSpPr>
        <p:grpSp>
          <p:nvGrpSpPr>
            <p:cNvPr id="23" name="Group 5"/>
            <p:cNvGrpSpPr/>
            <p:nvPr/>
          </p:nvGrpSpPr>
          <p:grpSpPr bwMode="auto">
            <a:xfrm>
              <a:off x="539750" y="3401679"/>
              <a:ext cx="7815263" cy="1538288"/>
              <a:chOff x="340" y="2296"/>
              <a:chExt cx="4923" cy="969"/>
            </a:xfrm>
          </p:grpSpPr>
          <p:sp>
            <p:nvSpPr>
              <p:cNvPr id="24" name="Text Box 6"/>
              <p:cNvSpPr txBox="1">
                <a:spLocks noChangeArrowheads="1"/>
              </p:cNvSpPr>
              <p:nvPr/>
            </p:nvSpPr>
            <p:spPr bwMode="auto">
              <a:xfrm>
                <a:off x="340" y="2296"/>
                <a:ext cx="492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扩散运动是微观粒子热运动的结果，遵从的规律是：</a:t>
                </a:r>
              </a:p>
            </p:txBody>
          </p:sp>
          <p:graphicFrame>
            <p:nvGraphicFramePr>
              <p:cNvPr id="25" name="Object 7"/>
              <p:cNvGraphicFramePr>
                <a:graphicFrameLocks noChangeAspect="1"/>
              </p:cNvGraphicFramePr>
              <p:nvPr/>
            </p:nvGraphicFramePr>
            <p:xfrm>
              <a:off x="1519" y="2659"/>
              <a:ext cx="2177" cy="606"/>
            </p:xfrm>
            <a:graphic>
              <a:graphicData uri="http://schemas.openxmlformats.org/presentationml/2006/ole">
                <mc:AlternateContent xmlns:mc="http://schemas.openxmlformats.org/markup-compatibility/2006">
                  <mc:Choice xmlns:v="urn:schemas-microsoft-com:vml" Requires="v">
                    <p:oleObj spid="_x0000_s314467" name="公式" r:id="rId6" imgW="1396365" imgH="393700" progId="Equation.3">
                      <p:embed/>
                    </p:oleObj>
                  </mc:Choice>
                  <mc:Fallback>
                    <p:oleObj name="公式" r:id="rId6" imgW="1396365" imgH="393700" progId="Equation.3">
                      <p:embed/>
                      <p:pic>
                        <p:nvPicPr>
                          <p:cNvPr id="2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9" y="2659"/>
                            <a:ext cx="2177"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6" name="Group 8"/>
            <p:cNvGrpSpPr/>
            <p:nvPr/>
          </p:nvGrpSpPr>
          <p:grpSpPr bwMode="auto">
            <a:xfrm>
              <a:off x="395288" y="4625642"/>
              <a:ext cx="4232275" cy="1263650"/>
              <a:chOff x="249" y="3067"/>
              <a:chExt cx="2666" cy="796"/>
            </a:xfrm>
          </p:grpSpPr>
          <p:sp>
            <p:nvSpPr>
              <p:cNvPr id="27" name="Text Box 9"/>
              <p:cNvSpPr txBox="1">
                <a:spLocks noChangeArrowheads="1"/>
              </p:cNvSpPr>
              <p:nvPr/>
            </p:nvSpPr>
            <p:spPr bwMode="auto">
              <a:xfrm>
                <a:off x="249" y="3339"/>
                <a:ext cx="2666" cy="524"/>
              </a:xfrm>
              <a:prstGeom prst="rect">
                <a:avLst/>
              </a:prstGeom>
              <a:noFill/>
              <a:ln w="9525">
                <a:solidFill>
                  <a:srgbClr val="66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单位时间，由于扩散运动通过</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单位横截面积的载流子数目</a:t>
                </a:r>
              </a:p>
            </p:txBody>
          </p:sp>
          <p:sp>
            <p:nvSpPr>
              <p:cNvPr id="28" name="Line 10"/>
              <p:cNvSpPr>
                <a:spLocks noChangeShapeType="1"/>
              </p:cNvSpPr>
              <p:nvPr/>
            </p:nvSpPr>
            <p:spPr bwMode="auto">
              <a:xfrm flipV="1">
                <a:off x="1837" y="3067"/>
                <a:ext cx="181" cy="272"/>
              </a:xfrm>
              <a:prstGeom prst="line">
                <a:avLst/>
              </a:prstGeom>
              <a:noFill/>
              <a:ln w="9525">
                <a:solidFill>
                  <a:srgbClr val="66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29" name="Group 11"/>
            <p:cNvGrpSpPr/>
            <p:nvPr/>
          </p:nvGrpSpPr>
          <p:grpSpPr bwMode="auto">
            <a:xfrm>
              <a:off x="5364164" y="4625642"/>
              <a:ext cx="3594100" cy="881062"/>
              <a:chOff x="3379" y="3067"/>
              <a:chExt cx="2264" cy="555"/>
            </a:xfrm>
          </p:grpSpPr>
          <p:sp>
            <p:nvSpPr>
              <p:cNvPr id="30" name="Text Box 12"/>
              <p:cNvSpPr txBox="1">
                <a:spLocks noChangeArrowheads="1"/>
              </p:cNvSpPr>
              <p:nvPr/>
            </p:nvSpPr>
            <p:spPr bwMode="auto">
              <a:xfrm>
                <a:off x="3379" y="3308"/>
                <a:ext cx="2264" cy="314"/>
              </a:xfrm>
              <a:prstGeom prst="rect">
                <a:avLst/>
              </a:prstGeom>
              <a:noFill/>
              <a:ln w="9525">
                <a:solidFill>
                  <a:srgbClr val="0000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Times New Roman" panose="02020603050405020304" pitchFamily="18" charset="0"/>
                  </a:rPr>
                  <a:t>载流子浓度变化的梯度 </a:t>
                </a:r>
              </a:p>
            </p:txBody>
          </p:sp>
          <p:sp>
            <p:nvSpPr>
              <p:cNvPr id="31" name="Line 13"/>
              <p:cNvSpPr>
                <a:spLocks noChangeShapeType="1"/>
              </p:cNvSpPr>
              <p:nvPr/>
            </p:nvSpPr>
            <p:spPr bwMode="auto">
              <a:xfrm flipH="1" flipV="1">
                <a:off x="3676" y="3067"/>
                <a:ext cx="363" cy="227"/>
              </a:xfrm>
              <a:prstGeom prst="line">
                <a:avLst/>
              </a:prstGeom>
              <a:noFill/>
              <a:ln w="952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32" name="Group 14"/>
            <p:cNvGrpSpPr/>
            <p:nvPr/>
          </p:nvGrpSpPr>
          <p:grpSpPr bwMode="auto">
            <a:xfrm>
              <a:off x="4859338" y="4627229"/>
              <a:ext cx="1603375" cy="1600200"/>
              <a:chOff x="3061" y="3068"/>
              <a:chExt cx="1010" cy="1008"/>
            </a:xfrm>
          </p:grpSpPr>
          <p:sp>
            <p:nvSpPr>
              <p:cNvPr id="33" name="Text Box 15"/>
              <p:cNvSpPr txBox="1">
                <a:spLocks noChangeArrowheads="1"/>
              </p:cNvSpPr>
              <p:nvPr/>
            </p:nvSpPr>
            <p:spPr bwMode="auto">
              <a:xfrm>
                <a:off x="3061" y="3762"/>
                <a:ext cx="1010" cy="31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8000"/>
                    </a:solidFill>
                    <a:effectLst/>
                    <a:uLnTx/>
                    <a:uFillTx/>
                    <a:latin typeface="Times New Roman" panose="02020603050405020304" pitchFamily="18" charset="0"/>
                    <a:ea typeface="微软雅黑" panose="020B0503020204020204" charset="-122"/>
                    <a:cs typeface="Times New Roman" panose="02020603050405020304" pitchFamily="18" charset="0"/>
                  </a:rPr>
                  <a:t>扩散系数 </a:t>
                </a:r>
              </a:p>
            </p:txBody>
          </p:sp>
          <p:sp>
            <p:nvSpPr>
              <p:cNvPr id="34" name="Line 16"/>
              <p:cNvSpPr>
                <a:spLocks noChangeShapeType="1"/>
              </p:cNvSpPr>
              <p:nvPr/>
            </p:nvSpPr>
            <p:spPr bwMode="auto">
              <a:xfrm flipV="1">
                <a:off x="3198" y="3068"/>
                <a:ext cx="0" cy="6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722"/>
                                        </p:tgtEl>
                                        <p:attrNameLst>
                                          <p:attrName>style.visibility</p:attrName>
                                        </p:attrNameLst>
                                      </p:cBhvr>
                                      <p:to>
                                        <p:strVal val="visible"/>
                                      </p:to>
                                    </p:set>
                                    <p:animEffect transition="in" filter="dissolve">
                                      <p:cBhvr>
                                        <p:cTn id="7" dur="500"/>
                                        <p:tgtEl>
                                          <p:spTgt spid="72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Rot="1" noChangeArrowheads="1"/>
          </p:cNvSpPr>
          <p:nvPr>
            <p:ph type="title" idx="4294967295"/>
          </p:nvPr>
        </p:nvSpPr>
        <p:spPr bwMode="auto">
          <a:xfrm>
            <a:off x="738981" y="332486"/>
            <a:ext cx="7812087" cy="7921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考虑扩散和漂移的总电流密度</a:t>
            </a:r>
          </a:p>
        </p:txBody>
      </p:sp>
      <p:graphicFrame>
        <p:nvGraphicFramePr>
          <p:cNvPr id="88068" name="Object 3"/>
          <p:cNvGraphicFramePr>
            <a:graphicFrameLocks noChangeAspect="1"/>
          </p:cNvGraphicFramePr>
          <p:nvPr>
            <p:extLst/>
          </p:nvPr>
        </p:nvGraphicFramePr>
        <p:xfrm>
          <a:off x="1331640" y="2037058"/>
          <a:ext cx="6048672" cy="959894"/>
        </p:xfrm>
        <a:graphic>
          <a:graphicData uri="http://schemas.openxmlformats.org/presentationml/2006/ole">
            <mc:AlternateContent xmlns:mc="http://schemas.openxmlformats.org/markup-compatibility/2006">
              <mc:Choice xmlns:v="urn:schemas-microsoft-com:vml" Requires="v">
                <p:oleObj spid="_x0000_s315490" name="Equation" r:id="rId4" imgW="2476440" imgH="393480" progId="Equation.DSMT4">
                  <p:embed/>
                </p:oleObj>
              </mc:Choice>
              <mc:Fallback>
                <p:oleObj name="Equation" r:id="rId4" imgW="2476440" imgH="393480" progId="Equation.DSMT4">
                  <p:embed/>
                  <p:pic>
                    <p:nvPicPr>
                      <p:cNvPr id="88068" name="Object 3"/>
                      <p:cNvPicPr>
                        <a:picLocks noChangeAspect="1" noChangeArrowheads="1"/>
                      </p:cNvPicPr>
                      <p:nvPr/>
                    </p:nvPicPr>
                    <p:blipFill>
                      <a:blip r:embed="rId5"/>
                      <a:srcRect/>
                      <a:stretch>
                        <a:fillRect/>
                      </a:stretch>
                    </p:blipFill>
                    <p:spPr bwMode="auto">
                      <a:xfrm>
                        <a:off x="1331640" y="2037058"/>
                        <a:ext cx="6048672" cy="959894"/>
                      </a:xfrm>
                      <a:prstGeom prst="rect">
                        <a:avLst/>
                      </a:prstGeom>
                      <a:noFill/>
                      <a:ln>
                        <a:noFill/>
                      </a:ln>
                      <a:effectLst/>
                      <a:extLst/>
                    </p:spPr>
                  </p:pic>
                </p:oleObj>
              </mc:Fallback>
            </mc:AlternateContent>
          </a:graphicData>
        </a:graphic>
      </p:graphicFrame>
      <p:graphicFrame>
        <p:nvGraphicFramePr>
          <p:cNvPr id="88069" name="Object 5"/>
          <p:cNvGraphicFramePr>
            <a:graphicFrameLocks noChangeAspect="1"/>
          </p:cNvGraphicFramePr>
          <p:nvPr>
            <p:extLst/>
          </p:nvPr>
        </p:nvGraphicFramePr>
        <p:xfrm>
          <a:off x="1331872" y="4081261"/>
          <a:ext cx="6552496" cy="643883"/>
        </p:xfrm>
        <a:graphic>
          <a:graphicData uri="http://schemas.openxmlformats.org/presentationml/2006/ole">
            <mc:AlternateContent xmlns:mc="http://schemas.openxmlformats.org/markup-compatibility/2006">
              <mc:Choice xmlns:v="urn:schemas-microsoft-com:vml" Requires="v">
                <p:oleObj spid="_x0000_s315491" name="Equation" r:id="rId6" imgW="2450880" imgH="241200" progId="Equation.DSMT4">
                  <p:embed/>
                </p:oleObj>
              </mc:Choice>
              <mc:Fallback>
                <p:oleObj name="Equation" r:id="rId6" imgW="2450880" imgH="241200" progId="Equation.DSMT4">
                  <p:embed/>
                  <p:pic>
                    <p:nvPicPr>
                      <p:cNvPr id="88069" name="Object 5"/>
                      <p:cNvPicPr>
                        <a:picLocks noChangeAspect="1" noChangeArrowheads="1"/>
                      </p:cNvPicPr>
                      <p:nvPr/>
                    </p:nvPicPr>
                    <p:blipFill>
                      <a:blip r:embed="rId7"/>
                      <a:srcRect/>
                      <a:stretch>
                        <a:fillRect/>
                      </a:stretch>
                    </p:blipFill>
                    <p:spPr bwMode="auto">
                      <a:xfrm>
                        <a:off x="1331872" y="4081261"/>
                        <a:ext cx="6552496" cy="643883"/>
                      </a:xfrm>
                      <a:prstGeom prst="rect">
                        <a:avLst/>
                      </a:prstGeom>
                      <a:noFill/>
                      <a:ln>
                        <a:noFill/>
                      </a:ln>
                      <a:effectLst/>
                      <a:extLst/>
                    </p:spPr>
                  </p:pic>
                </p:oleObj>
              </mc:Fallback>
            </mc:AlternateContent>
          </a:graphicData>
        </a:graphic>
      </p:graphicFrame>
      <p:sp>
        <p:nvSpPr>
          <p:cNvPr id="88070" name="Text Box 6"/>
          <p:cNvSpPr txBox="1">
            <a:spLocks noChangeArrowheads="1"/>
          </p:cNvSpPr>
          <p:nvPr/>
        </p:nvSpPr>
        <p:spPr bwMode="auto">
          <a:xfrm>
            <a:off x="1043608" y="1556792"/>
            <a:ext cx="11795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rPr>
              <a:t>一维：  </a:t>
            </a:r>
          </a:p>
        </p:txBody>
      </p:sp>
      <p:sp>
        <p:nvSpPr>
          <p:cNvPr id="88071" name="Text Box 7"/>
          <p:cNvSpPr txBox="1">
            <a:spLocks noChangeArrowheads="1"/>
          </p:cNvSpPr>
          <p:nvPr/>
        </p:nvSpPr>
        <p:spPr bwMode="auto">
          <a:xfrm>
            <a:off x="1142033" y="3307805"/>
            <a:ext cx="12620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rPr>
              <a:t>三维： </a:t>
            </a:r>
          </a:p>
        </p:txBody>
      </p:sp>
      <p:grpSp>
        <p:nvGrpSpPr>
          <p:cNvPr id="98312" name="Group 8"/>
          <p:cNvGrpSpPr/>
          <p:nvPr/>
        </p:nvGrpSpPr>
        <p:grpSpPr bwMode="auto">
          <a:xfrm>
            <a:off x="2078658" y="2780755"/>
            <a:ext cx="2735263" cy="1873250"/>
            <a:chOff x="1338" y="1933"/>
            <a:chExt cx="1723" cy="1180"/>
          </a:xfrm>
        </p:grpSpPr>
        <p:grpSp>
          <p:nvGrpSpPr>
            <p:cNvPr id="88079" name="Group 9"/>
            <p:cNvGrpSpPr/>
            <p:nvPr/>
          </p:nvGrpSpPr>
          <p:grpSpPr bwMode="auto">
            <a:xfrm>
              <a:off x="1338" y="1933"/>
              <a:ext cx="1542" cy="642"/>
              <a:chOff x="1338" y="1933"/>
              <a:chExt cx="1542" cy="642"/>
            </a:xfrm>
          </p:grpSpPr>
          <p:sp>
            <p:nvSpPr>
              <p:cNvPr id="88082" name="Text Box 10"/>
              <p:cNvSpPr txBox="1">
                <a:spLocks noChangeArrowheads="1"/>
              </p:cNvSpPr>
              <p:nvPr/>
            </p:nvSpPr>
            <p:spPr bwMode="auto">
              <a:xfrm>
                <a:off x="1837" y="2265"/>
                <a:ext cx="591" cy="31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迁移 </a:t>
                </a:r>
              </a:p>
            </p:txBody>
          </p:sp>
          <p:sp>
            <p:nvSpPr>
              <p:cNvPr id="88083" name="Line 11"/>
              <p:cNvSpPr>
                <a:spLocks noChangeShapeType="1"/>
              </p:cNvSpPr>
              <p:nvPr/>
            </p:nvSpPr>
            <p:spPr bwMode="auto">
              <a:xfrm>
                <a:off x="1338" y="1933"/>
                <a:ext cx="1542"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sp>
            <p:nvSpPr>
              <p:cNvPr id="88084" name="Line 12"/>
              <p:cNvSpPr>
                <a:spLocks noChangeShapeType="1"/>
              </p:cNvSpPr>
              <p:nvPr/>
            </p:nvSpPr>
            <p:spPr bwMode="auto">
              <a:xfrm flipV="1">
                <a:off x="2064" y="1933"/>
                <a:ext cx="45" cy="31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grpSp>
        <p:sp>
          <p:nvSpPr>
            <p:cNvPr id="88080" name="Line 13"/>
            <p:cNvSpPr>
              <a:spLocks noChangeShapeType="1"/>
            </p:cNvSpPr>
            <p:nvPr/>
          </p:nvSpPr>
          <p:spPr bwMode="auto">
            <a:xfrm>
              <a:off x="2018" y="2568"/>
              <a:ext cx="46" cy="227"/>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sp>
          <p:nvSpPr>
            <p:cNvPr id="88081" name="Line 14"/>
            <p:cNvSpPr>
              <a:spLocks noChangeShapeType="1"/>
            </p:cNvSpPr>
            <p:nvPr/>
          </p:nvSpPr>
          <p:spPr bwMode="auto">
            <a:xfrm>
              <a:off x="1519" y="3113"/>
              <a:ext cx="1542"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grpSp>
      <p:grpSp>
        <p:nvGrpSpPr>
          <p:cNvPr id="98319" name="Group 15"/>
          <p:cNvGrpSpPr/>
          <p:nvPr/>
        </p:nvGrpSpPr>
        <p:grpSpPr bwMode="auto">
          <a:xfrm>
            <a:off x="4813921" y="3069680"/>
            <a:ext cx="3744912" cy="1584325"/>
            <a:chOff x="3061" y="2115"/>
            <a:chExt cx="2359" cy="998"/>
          </a:xfrm>
        </p:grpSpPr>
        <p:sp>
          <p:nvSpPr>
            <p:cNvPr id="88074" name="Text Box 16"/>
            <p:cNvSpPr txBox="1">
              <a:spLocks noChangeArrowheads="1"/>
            </p:cNvSpPr>
            <p:nvPr/>
          </p:nvSpPr>
          <p:spPr bwMode="auto">
            <a:xfrm>
              <a:off x="4778" y="2251"/>
              <a:ext cx="642" cy="314"/>
            </a:xfrm>
            <a:prstGeom prst="rect">
              <a:avLst/>
            </a:prstGeom>
            <a:noFill/>
            <a:ln w="9525">
              <a:solidFill>
                <a:srgbClr val="0099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rPr>
                <a:t>扩散  </a:t>
              </a:r>
            </a:p>
          </p:txBody>
        </p:sp>
        <p:sp>
          <p:nvSpPr>
            <p:cNvPr id="88075" name="Line 17"/>
            <p:cNvSpPr>
              <a:spLocks noChangeShapeType="1"/>
            </p:cNvSpPr>
            <p:nvPr/>
          </p:nvSpPr>
          <p:spPr bwMode="auto">
            <a:xfrm>
              <a:off x="3061" y="2115"/>
              <a:ext cx="1452" cy="0"/>
            </a:xfrm>
            <a:prstGeom prst="line">
              <a:avLst/>
            </a:prstGeom>
            <a:noFill/>
            <a:ln w="38100">
              <a:solidFill>
                <a:srgbClr val="0099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sp>
          <p:nvSpPr>
            <p:cNvPr id="88076" name="Line 18"/>
            <p:cNvSpPr>
              <a:spLocks noChangeShapeType="1"/>
            </p:cNvSpPr>
            <p:nvPr/>
          </p:nvSpPr>
          <p:spPr bwMode="auto">
            <a:xfrm>
              <a:off x="3288" y="3113"/>
              <a:ext cx="1633" cy="0"/>
            </a:xfrm>
            <a:prstGeom prst="line">
              <a:avLst/>
            </a:prstGeom>
            <a:noFill/>
            <a:ln w="38100">
              <a:solidFill>
                <a:srgbClr val="0099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sp>
          <p:nvSpPr>
            <p:cNvPr id="88077" name="Line 19"/>
            <p:cNvSpPr>
              <a:spLocks noChangeShapeType="1"/>
            </p:cNvSpPr>
            <p:nvPr/>
          </p:nvSpPr>
          <p:spPr bwMode="auto">
            <a:xfrm flipH="1" flipV="1">
              <a:off x="4286" y="2115"/>
              <a:ext cx="499" cy="226"/>
            </a:xfrm>
            <a:prstGeom prst="line">
              <a:avLst/>
            </a:prstGeom>
            <a:noFill/>
            <a:ln w="28575">
              <a:solidFill>
                <a:srgbClr val="00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sp>
          <p:nvSpPr>
            <p:cNvPr id="88078" name="Line 20"/>
            <p:cNvSpPr>
              <a:spLocks noChangeShapeType="1"/>
            </p:cNvSpPr>
            <p:nvPr/>
          </p:nvSpPr>
          <p:spPr bwMode="auto">
            <a:xfrm flipH="1">
              <a:off x="4332" y="2478"/>
              <a:ext cx="453" cy="317"/>
            </a:xfrm>
            <a:prstGeom prst="line">
              <a:avLst/>
            </a:prstGeom>
            <a:noFill/>
            <a:ln w="28575">
              <a:solidFill>
                <a:srgbClr val="00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35" name="Rectangle 37"/>
          <p:cNvSpPr>
            <a:spLocks noChangeArrowheads="1"/>
          </p:cNvSpPr>
          <p:nvPr/>
        </p:nvSpPr>
        <p:spPr bwMode="auto">
          <a:xfrm flipV="1">
            <a:off x="139701"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24547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12"/>
                                        </p:tgtEl>
                                        <p:attrNameLst>
                                          <p:attrName>style.visibility</p:attrName>
                                        </p:attrNameLst>
                                      </p:cBhvr>
                                      <p:to>
                                        <p:strVal val="visible"/>
                                      </p:to>
                                    </p:set>
                                    <p:animEffect transition="in" filter="fade">
                                      <p:cBhvr>
                                        <p:cTn id="7" dur="500"/>
                                        <p:tgtEl>
                                          <p:spTgt spid="983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8319"/>
                                        </p:tgtEl>
                                        <p:attrNameLst>
                                          <p:attrName>style.visibility</p:attrName>
                                        </p:attrNameLst>
                                      </p:cBhvr>
                                      <p:to>
                                        <p:strVal val="visible"/>
                                      </p:to>
                                    </p:set>
                                    <p:animEffect transition="in" filter="dissolve">
                                      <p:cBhvr>
                                        <p:cTn id="12" dur="500"/>
                                        <p:tgtEl>
                                          <p:spTgt spid="98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3356223"/>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cxnSp>
        <p:nvCxnSpPr>
          <p:cNvPr id="10" name="直接连接符 9"/>
          <p:cNvCxnSpPr>
            <a:cxnSpLocks noChangeShapeType="1"/>
          </p:cNvCxnSpPr>
          <p:nvPr/>
        </p:nvCxnSpPr>
        <p:spPr bwMode="auto">
          <a:xfrm>
            <a:off x="2843808" y="5652304"/>
            <a:ext cx="2448272" cy="8944"/>
          </a:xfrm>
          <a:prstGeom prst="line">
            <a:avLst/>
          </a:prstGeom>
          <a:noFill/>
          <a:ln w="762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5329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182" y="2830985"/>
            <a:ext cx="4956993" cy="3403045"/>
          </a:xfrm>
          <a:prstGeom prst="rect">
            <a:avLst/>
          </a:prstGeom>
        </p:spPr>
      </p:pic>
      <p:sp>
        <p:nvSpPr>
          <p:cNvPr id="19459" name="Text Box 3"/>
          <p:cNvSpPr txBox="1">
            <a:spLocks noChangeArrowheads="1"/>
          </p:cNvSpPr>
          <p:nvPr/>
        </p:nvSpPr>
        <p:spPr bwMode="auto">
          <a:xfrm>
            <a:off x="4815423" y="992331"/>
            <a:ext cx="4185761"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cs typeface="Times New Roman" panose="02020603050405020304" pitchFamily="18" charset="0"/>
              </a:rPr>
              <a:t>  自由电子和晶体电子的</a:t>
            </a:r>
            <a:r>
              <a:rPr lang="en-US" altLang="zh-CN" sz="2400" i="1" dirty="0">
                <a:solidFill>
                  <a:schemeClr val="tx1"/>
                </a:solidFill>
                <a:ea typeface="微软雅黑" panose="020B0503020204020204" charset="-122"/>
                <a:cs typeface="Times New Roman" panose="02020603050405020304" pitchFamily="18" charset="0"/>
              </a:rPr>
              <a:t>E</a:t>
            </a:r>
            <a:r>
              <a:rPr lang="en-US" altLang="zh-CN" sz="2400" dirty="0">
                <a:solidFill>
                  <a:schemeClr val="tx1"/>
                </a:solidFill>
                <a:ea typeface="微软雅黑" panose="020B0503020204020204" charset="-122"/>
                <a:cs typeface="Times New Roman" panose="02020603050405020304" pitchFamily="18" charset="0"/>
              </a:rPr>
              <a:t>(</a:t>
            </a:r>
            <a:r>
              <a:rPr lang="en-US" altLang="zh-CN" sz="2400" i="1" dirty="0">
                <a:solidFill>
                  <a:schemeClr val="tx1"/>
                </a:solidFill>
                <a:ea typeface="微软雅黑" panose="020B0503020204020204" charset="-122"/>
                <a:cs typeface="Times New Roman" panose="02020603050405020304" pitchFamily="18" charset="0"/>
              </a:rPr>
              <a:t>k</a:t>
            </a:r>
            <a:r>
              <a:rPr lang="en-US" altLang="zh-CN" sz="2400" dirty="0">
                <a:solidFill>
                  <a:schemeClr val="tx1"/>
                </a:solidFill>
                <a:ea typeface="微软雅黑" panose="020B0503020204020204" charset="-122"/>
                <a:cs typeface="Times New Roman" panose="02020603050405020304" pitchFamily="18" charset="0"/>
              </a:rPr>
              <a:t>)</a:t>
            </a:r>
          </a:p>
          <a:p>
            <a:pPr eaLnBrk="1" hangingPunct="1"/>
            <a:r>
              <a:rPr lang="zh-CN" altLang="en-US" sz="2400" dirty="0">
                <a:solidFill>
                  <a:schemeClr val="tx1"/>
                </a:solidFill>
                <a:ea typeface="微软雅黑" panose="020B0503020204020204" charset="-122"/>
                <a:cs typeface="Times New Roman" panose="02020603050405020304" pitchFamily="18" charset="0"/>
              </a:rPr>
              <a:t>关系不同，所以速度也不相同</a:t>
            </a:r>
          </a:p>
        </p:txBody>
      </p:sp>
      <p:sp>
        <p:nvSpPr>
          <p:cNvPr id="19460" name="Rectangle 4"/>
          <p:cNvSpPr>
            <a:spLocks noChangeArrowheads="1"/>
          </p:cNvSpPr>
          <p:nvPr/>
        </p:nvSpPr>
        <p:spPr bwMode="auto">
          <a:xfrm>
            <a:off x="0" y="5081919"/>
            <a:ext cx="9144000" cy="6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aphicFrame>
        <p:nvGraphicFramePr>
          <p:cNvPr id="19461" name="Object 5"/>
          <p:cNvGraphicFramePr>
            <a:graphicFrameLocks noChangeAspect="1"/>
          </p:cNvGraphicFramePr>
          <p:nvPr>
            <p:extLst>
              <p:ext uri="{D42A27DB-BD31-4B8C-83A1-F6EECF244321}">
                <p14:modId xmlns:p14="http://schemas.microsoft.com/office/powerpoint/2010/main" val="4029726420"/>
              </p:ext>
            </p:extLst>
          </p:nvPr>
        </p:nvGraphicFramePr>
        <p:xfrm>
          <a:off x="827584" y="1038666"/>
          <a:ext cx="3671887" cy="1022350"/>
        </p:xfrm>
        <a:graphic>
          <a:graphicData uri="http://schemas.openxmlformats.org/presentationml/2006/ole">
            <mc:AlternateContent xmlns:mc="http://schemas.openxmlformats.org/markup-compatibility/2006">
              <mc:Choice xmlns:v="urn:schemas-microsoft-com:vml" Requires="v">
                <p:oleObj spid="_x0000_s20130" name="公式" r:id="rId5" imgW="1676400" imgH="469900" progId="Equation.3">
                  <p:embed/>
                </p:oleObj>
              </mc:Choice>
              <mc:Fallback>
                <p:oleObj name="公式" r:id="rId5" imgW="1676400" imgH="4699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1038666"/>
                        <a:ext cx="3671887" cy="10223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3" name="Text Box 7"/>
          <p:cNvSpPr txBox="1">
            <a:spLocks noChangeArrowheads="1"/>
          </p:cNvSpPr>
          <p:nvPr/>
        </p:nvSpPr>
        <p:spPr bwMode="auto">
          <a:xfrm>
            <a:off x="5147370" y="2644800"/>
            <a:ext cx="387877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dirty="0">
                <a:solidFill>
                  <a:srgbClr val="663300"/>
                </a:solidFill>
                <a:ea typeface="微软雅黑" panose="020B0503020204020204" charset="-122"/>
                <a:cs typeface="Times New Roman" panose="02020603050405020304" pitchFamily="18" charset="0"/>
              </a:rPr>
              <a:t>晶体中电子运动速度的大小与 </a:t>
            </a:r>
            <a:r>
              <a:rPr kumimoji="1" lang="en-US" altLang="zh-CN" sz="2400" i="1" dirty="0">
                <a:solidFill>
                  <a:srgbClr val="663300"/>
                </a:solidFill>
                <a:ea typeface="微软雅黑" panose="020B0503020204020204" charset="-122"/>
                <a:cs typeface="Times New Roman" panose="02020603050405020304" pitchFamily="18" charset="0"/>
              </a:rPr>
              <a:t>k</a:t>
            </a:r>
            <a:r>
              <a:rPr kumimoji="1" lang="zh-CN" altLang="en-US" sz="2400" dirty="0">
                <a:solidFill>
                  <a:srgbClr val="663300"/>
                </a:solidFill>
                <a:ea typeface="微软雅黑" panose="020B0503020204020204" charset="-122"/>
                <a:cs typeface="Times New Roman" panose="02020603050405020304" pitchFamily="18" charset="0"/>
              </a:rPr>
              <a:t>的关系（以一维为例）</a:t>
            </a:r>
            <a:r>
              <a:rPr kumimoji="1" lang="en-US" altLang="zh-CN" sz="2400" dirty="0">
                <a:solidFill>
                  <a:srgbClr val="663300"/>
                </a:solidFill>
                <a:ea typeface="微软雅黑" panose="020B0503020204020204" charset="-122"/>
                <a:cs typeface="Times New Roman" panose="02020603050405020304" pitchFamily="18" charset="0"/>
              </a:rPr>
              <a:t>:</a:t>
            </a:r>
          </a:p>
          <a:p>
            <a:pPr eaLnBrk="1" hangingPunct="1">
              <a:spcBef>
                <a:spcPct val="50000"/>
              </a:spcBef>
            </a:pPr>
            <a:r>
              <a:rPr kumimoji="1" lang="zh-CN" altLang="en-US" sz="2400" dirty="0">
                <a:solidFill>
                  <a:srgbClr val="663300"/>
                </a:solidFill>
                <a:ea typeface="微软雅黑" panose="020B0503020204020204" charset="-122"/>
                <a:cs typeface="Times New Roman" panose="02020603050405020304" pitchFamily="18" charset="0"/>
              </a:rPr>
              <a:t>在能带底和能带顶，</a:t>
            </a:r>
            <a:r>
              <a:rPr kumimoji="1" lang="en-US" altLang="zh-CN" sz="2400" i="1" dirty="0">
                <a:solidFill>
                  <a:srgbClr val="663300"/>
                </a:solidFill>
                <a:ea typeface="微软雅黑" panose="020B0503020204020204" charset="-122"/>
                <a:cs typeface="Times New Roman" panose="02020603050405020304" pitchFamily="18" charset="0"/>
              </a:rPr>
              <a:t>E</a:t>
            </a:r>
            <a:r>
              <a:rPr kumimoji="1" lang="en-US" altLang="zh-CN" sz="2400" dirty="0">
                <a:solidFill>
                  <a:srgbClr val="663300"/>
                </a:solidFill>
                <a:ea typeface="微软雅黑" panose="020B0503020204020204" charset="-122"/>
                <a:cs typeface="Times New Roman" panose="02020603050405020304" pitchFamily="18" charset="0"/>
              </a:rPr>
              <a:t>(</a:t>
            </a:r>
            <a:r>
              <a:rPr kumimoji="1" lang="en-US" altLang="zh-CN" sz="2400" i="1" dirty="0">
                <a:solidFill>
                  <a:srgbClr val="663300"/>
                </a:solidFill>
                <a:ea typeface="微软雅黑" panose="020B0503020204020204" charset="-122"/>
                <a:cs typeface="Times New Roman" panose="02020603050405020304" pitchFamily="18" charset="0"/>
              </a:rPr>
              <a:t>k</a:t>
            </a:r>
            <a:r>
              <a:rPr kumimoji="1" lang="en-US" altLang="zh-CN" sz="2400" dirty="0">
                <a:solidFill>
                  <a:srgbClr val="663300"/>
                </a:solidFill>
                <a:ea typeface="微软雅黑" panose="020B0503020204020204" charset="-122"/>
                <a:cs typeface="Times New Roman" panose="02020603050405020304" pitchFamily="18" charset="0"/>
              </a:rPr>
              <a:t>)</a:t>
            </a:r>
            <a:r>
              <a:rPr kumimoji="1" lang="zh-CN" altLang="en-US" sz="2400" dirty="0">
                <a:solidFill>
                  <a:srgbClr val="663300"/>
                </a:solidFill>
                <a:ea typeface="微软雅黑" panose="020B0503020204020204" charset="-122"/>
                <a:cs typeface="Times New Roman" panose="02020603050405020304" pitchFamily="18" charset="0"/>
              </a:rPr>
              <a:t>取极值</a:t>
            </a:r>
            <a:r>
              <a:rPr kumimoji="1" lang="en-US" altLang="zh-CN" sz="2400" dirty="0">
                <a:solidFill>
                  <a:srgbClr val="663300"/>
                </a:solidFill>
                <a:ea typeface="微软雅黑" panose="020B0503020204020204" charset="-122"/>
                <a:cs typeface="Times New Roman" panose="02020603050405020304" pitchFamily="18" charset="0"/>
              </a:rPr>
              <a:t>:</a:t>
            </a:r>
            <a:endParaRPr kumimoji="1" lang="zh-CN" altLang="en-US" sz="2400" dirty="0">
              <a:solidFill>
                <a:srgbClr val="663300"/>
              </a:solidFill>
              <a:ea typeface="微软雅黑" panose="020B0503020204020204" charset="-122"/>
              <a:cs typeface="Times New Roman" panose="02020603050405020304" pitchFamily="18" charset="0"/>
            </a:endParaRPr>
          </a:p>
        </p:txBody>
      </p:sp>
      <p:graphicFrame>
        <p:nvGraphicFramePr>
          <p:cNvPr id="19464" name="Object 8"/>
          <p:cNvGraphicFramePr>
            <a:graphicFrameLocks noChangeAspect="1"/>
          </p:cNvGraphicFramePr>
          <p:nvPr>
            <p:extLst>
              <p:ext uri="{D42A27DB-BD31-4B8C-83A1-F6EECF244321}">
                <p14:modId xmlns:p14="http://schemas.microsoft.com/office/powerpoint/2010/main" val="732170176"/>
              </p:ext>
            </p:extLst>
          </p:nvPr>
        </p:nvGraphicFramePr>
        <p:xfrm>
          <a:off x="6567928" y="4213661"/>
          <a:ext cx="1094709" cy="891728"/>
        </p:xfrm>
        <a:graphic>
          <a:graphicData uri="http://schemas.openxmlformats.org/presentationml/2006/ole">
            <mc:AlternateContent xmlns:mc="http://schemas.openxmlformats.org/markup-compatibility/2006">
              <mc:Choice xmlns:v="urn:schemas-microsoft-com:vml" Requires="v">
                <p:oleObj spid="_x0000_s20131" name="Equation" r:id="rId7" imgW="482600" imgH="393700" progId="Equation.DSMT4">
                  <p:embed/>
                </p:oleObj>
              </mc:Choice>
              <mc:Fallback>
                <p:oleObj name="Equation" r:id="rId7" imgW="482600" imgH="3937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7928" y="4213661"/>
                        <a:ext cx="1094709" cy="891728"/>
                      </a:xfrm>
                      <a:prstGeom prst="rect">
                        <a:avLst/>
                      </a:prstGeom>
                      <a:noFill/>
                      <a:ln>
                        <a:noFill/>
                      </a:ln>
                      <a:effectLst/>
                    </p:spPr>
                  </p:pic>
                </p:oleObj>
              </mc:Fallback>
            </mc:AlternateContent>
          </a:graphicData>
        </a:graphic>
      </p:graphicFrame>
      <p:sp>
        <p:nvSpPr>
          <p:cNvPr id="19465" name="Text Box 9"/>
          <p:cNvSpPr txBox="1">
            <a:spLocks noChangeArrowheads="1"/>
          </p:cNvSpPr>
          <p:nvPr/>
        </p:nvSpPr>
        <p:spPr bwMode="auto">
          <a:xfrm>
            <a:off x="5253684" y="5187204"/>
            <a:ext cx="3505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dirty="0">
                <a:solidFill>
                  <a:srgbClr val="663300"/>
                </a:solidFill>
                <a:ea typeface="微软雅黑" panose="020B0503020204020204" charset="-122"/>
                <a:cs typeface="Times New Roman" panose="02020603050405020304" pitchFamily="18" charset="0"/>
              </a:rPr>
              <a:t>因此在能带底和能带顶，电子速度</a:t>
            </a:r>
            <a:r>
              <a:rPr kumimoji="1" lang="en-US" altLang="zh-CN" sz="2400" i="1" dirty="0">
                <a:solidFill>
                  <a:srgbClr val="663300"/>
                </a:solidFill>
                <a:ea typeface="微软雅黑" panose="020B0503020204020204" charset="-122"/>
                <a:cs typeface="Times New Roman" panose="02020603050405020304" pitchFamily="18" charset="0"/>
              </a:rPr>
              <a:t>v</a:t>
            </a:r>
            <a:r>
              <a:rPr kumimoji="1" lang="zh-CN" altLang="en-US" sz="2400" dirty="0">
                <a:solidFill>
                  <a:srgbClr val="663300"/>
                </a:solidFill>
                <a:ea typeface="微软雅黑" panose="020B0503020204020204" charset="-122"/>
                <a:cs typeface="Times New Roman" panose="02020603050405020304" pitchFamily="18" charset="0"/>
              </a:rPr>
              <a:t>＝</a:t>
            </a:r>
            <a:r>
              <a:rPr kumimoji="1" lang="en-US" altLang="zh-CN" sz="2400" dirty="0">
                <a:solidFill>
                  <a:srgbClr val="663300"/>
                </a:solidFill>
                <a:ea typeface="微软雅黑" panose="020B0503020204020204" charset="-122"/>
                <a:cs typeface="Times New Roman" panose="02020603050405020304" pitchFamily="18" charset="0"/>
              </a:rPr>
              <a:t>0</a:t>
            </a:r>
            <a:endParaRPr kumimoji="1" lang="zh-CN" altLang="en-US" sz="2400" dirty="0">
              <a:solidFill>
                <a:srgbClr val="663300"/>
              </a:solidFill>
              <a:ea typeface="微软雅黑" panose="020B0503020204020204" charset="-122"/>
              <a:cs typeface="Times New Roman" panose="02020603050405020304" pitchFamily="18" charset="0"/>
            </a:endParaRPr>
          </a:p>
        </p:txBody>
      </p:sp>
      <p:sp>
        <p:nvSpPr>
          <p:cNvPr id="19466" name="Text Box 10"/>
          <p:cNvSpPr txBox="1">
            <a:spLocks noChangeArrowheads="1"/>
          </p:cNvSpPr>
          <p:nvPr/>
        </p:nvSpPr>
        <p:spPr bwMode="auto">
          <a:xfrm>
            <a:off x="303213" y="625633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9467" name="Rectangle 2"/>
          <p:cNvSpPr>
            <a:spLocks noRot="1" noChangeArrowheads="1"/>
          </p:cNvSpPr>
          <p:nvPr/>
        </p:nvSpPr>
        <p:spPr bwMode="auto">
          <a:xfrm>
            <a:off x="3131840" y="-27384"/>
            <a:ext cx="33131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buClrTx/>
              <a:buSzTx/>
              <a:buFontTx/>
            </a:pPr>
            <a:r>
              <a:rPr lang="zh-CN" altLang="en-US" sz="3600" dirty="0">
                <a:solidFill>
                  <a:srgbClr val="660066"/>
                </a:solidFill>
                <a:effectLst>
                  <a:outerShdw blurRad="38100" dist="38100" dir="2700000" algn="tl">
                    <a:srgbClr val="C0C0C0"/>
                  </a:outerShdw>
                </a:effectLst>
                <a:ea typeface="微软雅黑" pitchFamily="34" charset="-122"/>
              </a:rPr>
              <a:t>电 子 的 速 度</a:t>
            </a:r>
          </a:p>
        </p:txBody>
      </p:sp>
      <p:sp>
        <p:nvSpPr>
          <p:cNvPr id="19468" name="Text Box 12"/>
          <p:cNvSpPr txBox="1">
            <a:spLocks noChangeArrowheads="1"/>
          </p:cNvSpPr>
          <p:nvPr/>
        </p:nvSpPr>
        <p:spPr bwMode="auto">
          <a:xfrm>
            <a:off x="251520" y="2304761"/>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rPr>
              <a:t>自由电子：</a:t>
            </a:r>
          </a:p>
        </p:txBody>
      </p:sp>
      <p:graphicFrame>
        <p:nvGraphicFramePr>
          <p:cNvPr id="19469" name="Object 13"/>
          <p:cNvGraphicFramePr>
            <a:graphicFrameLocks noChangeAspect="1"/>
          </p:cNvGraphicFramePr>
          <p:nvPr>
            <p:extLst>
              <p:ext uri="{D42A27DB-BD31-4B8C-83A1-F6EECF244321}">
                <p14:modId xmlns:p14="http://schemas.microsoft.com/office/powerpoint/2010/main" val="1013503820"/>
              </p:ext>
            </p:extLst>
          </p:nvPr>
        </p:nvGraphicFramePr>
        <p:xfrm>
          <a:off x="4067870" y="2231736"/>
          <a:ext cx="1079500" cy="922338"/>
        </p:xfrm>
        <a:graphic>
          <a:graphicData uri="http://schemas.openxmlformats.org/presentationml/2006/ole">
            <mc:AlternateContent xmlns:mc="http://schemas.openxmlformats.org/markup-compatibility/2006">
              <mc:Choice xmlns:v="urn:schemas-microsoft-com:vml" Requires="v">
                <p:oleObj spid="_x0000_s20132" name="公式" r:id="rId9" imgW="457200" imgH="393700" progId="Equation.3">
                  <p:embed/>
                </p:oleObj>
              </mc:Choice>
              <mc:Fallback>
                <p:oleObj name="公式" r:id="rId9" imgW="457200" imgH="3937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870" y="2231736"/>
                        <a:ext cx="10795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70" name="Object 14"/>
          <p:cNvGraphicFramePr>
            <a:graphicFrameLocks noChangeAspect="1"/>
          </p:cNvGraphicFramePr>
          <p:nvPr>
            <p:extLst>
              <p:ext uri="{D42A27DB-BD31-4B8C-83A1-F6EECF244321}">
                <p14:modId xmlns:p14="http://schemas.microsoft.com/office/powerpoint/2010/main" val="2083099802"/>
              </p:ext>
            </p:extLst>
          </p:nvPr>
        </p:nvGraphicFramePr>
        <p:xfrm>
          <a:off x="2051745" y="2231736"/>
          <a:ext cx="1728787" cy="865188"/>
        </p:xfrm>
        <a:graphic>
          <a:graphicData uri="http://schemas.openxmlformats.org/presentationml/2006/ole">
            <mc:AlternateContent xmlns:mc="http://schemas.openxmlformats.org/markup-compatibility/2006">
              <mc:Choice xmlns:v="urn:schemas-microsoft-com:vml" Requires="v">
                <p:oleObj spid="_x0000_s20133" name="公式" r:id="rId11" imgW="838200" imgH="419100" progId="Equation.3">
                  <p:embed/>
                </p:oleObj>
              </mc:Choice>
              <mc:Fallback>
                <p:oleObj name="公式" r:id="rId11" imgW="838200" imgH="4191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745" y="2231736"/>
                        <a:ext cx="172878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1" name="Text Box 15"/>
          <p:cNvSpPr txBox="1">
            <a:spLocks noChangeArrowheads="1"/>
          </p:cNvSpPr>
          <p:nvPr/>
        </p:nvSpPr>
        <p:spPr bwMode="auto">
          <a:xfrm>
            <a:off x="5836733" y="2015133"/>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rgbClr val="C00000"/>
                </a:solidFill>
                <a:ea typeface="微软雅黑" panose="020B0503020204020204" charset="-122"/>
                <a:cs typeface="Times New Roman" panose="02020603050405020304" pitchFamily="18" charset="0"/>
              </a:rPr>
              <a:t>其速度正比于</a:t>
            </a:r>
            <a:r>
              <a:rPr lang="en-US" altLang="zh-CN" sz="2400" i="1" dirty="0">
                <a:solidFill>
                  <a:srgbClr val="C00000"/>
                </a:solidFill>
                <a:ea typeface="微软雅黑" panose="020B0503020204020204" charset="-122"/>
                <a:cs typeface="Times New Roman" panose="02020603050405020304" pitchFamily="18" charset="0"/>
              </a:rPr>
              <a:t>k  </a:t>
            </a:r>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p>
            <a:fld id="{BD8223D9-D9DA-4C0B-9616-36644EEDABA8}" type="slidenum">
              <a:rPr lang="zh-CN" altLang="en-US" smtClean="0"/>
              <a:pPr/>
              <a:t>14</a:t>
            </a:fld>
            <a:endParaRPr lang="zh-CN" altLang="en-US"/>
          </a:p>
        </p:txBody>
      </p:sp>
      <p:sp>
        <p:nvSpPr>
          <p:cNvPr id="18" name="Rectangle 37"/>
          <p:cNvSpPr>
            <a:spLocks noChangeArrowheads="1"/>
          </p:cNvSpPr>
          <p:nvPr/>
        </p:nvSpPr>
        <p:spPr bwMode="auto">
          <a:xfrm flipV="1">
            <a:off x="115947" y="80966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827584" y="1114648"/>
            <a:ext cx="7993062"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在外界的作用下，半导体中的电子浓度</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和空穴浓度</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p</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有可能偏离平衡值。例如半导体的本征光吸收产生电子</a:t>
            </a:r>
            <a:r>
              <a:rPr kumimoji="1"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空穴对，用</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en-US" altLang="zh-CN" sz="26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0</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r>
              <a:rPr kumimoji="1" lang="en-US" altLang="zh-CN" sz="26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0</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表示超出热平衡的多余载流子，称为非平衡载流子。通常情况下，由于电中性要求， </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endParaRPr kumimoji="1"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endParaRPr>
          </a:p>
        </p:txBody>
      </p:sp>
      <p:sp>
        <p:nvSpPr>
          <p:cNvPr id="93187" name="Rectangle 2"/>
          <p:cNvSpPr>
            <a:spLocks noRot="1" noChangeArrowheads="1"/>
          </p:cNvSpPr>
          <p:nvPr/>
        </p:nvSpPr>
        <p:spPr bwMode="auto">
          <a:xfrm>
            <a:off x="2915816" y="155575"/>
            <a:ext cx="5579269" cy="1143000"/>
          </a:xfrm>
          <a:prstGeom prst="rect">
            <a:avLst/>
          </a:prstGeom>
          <a:noFill/>
          <a:ln>
            <a:noFill/>
          </a:ln>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非 平 衡 载 流 子</a:t>
            </a:r>
          </a:p>
        </p:txBody>
      </p:sp>
      <p:sp>
        <p:nvSpPr>
          <p:cNvPr id="93188" name="Rectangle 3"/>
          <p:cNvSpPr>
            <a:spLocks noRot="1" noChangeArrowheads="1"/>
          </p:cNvSpPr>
          <p:nvPr/>
        </p:nvSpPr>
        <p:spPr bwMode="auto">
          <a:xfrm>
            <a:off x="611187" y="3253010"/>
            <a:ext cx="7921625" cy="2735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产生：电子与空穴的生成过程</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电子受热激发，从价带跃迁进入导带</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高能光子入射</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激发价带电子跃迁到导带，产生电子</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空穴对</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外界电子</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空穴对的注入（后面介绍的</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PN</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结）</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造成额外的多余电子</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空穴对</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5"/>
          <p:cNvPicPr>
            <a:picLocks noChangeAspect="1" noChangeArrowheads="1"/>
          </p:cNvPicPr>
          <p:nvPr/>
        </p:nvPicPr>
        <p:blipFill>
          <a:blip r:embed="rId3">
            <a:extLst>
              <a:ext uri="{28A0092B-C50C-407E-A947-70E740481C1C}">
                <a14:useLocalDpi xmlns:a14="http://schemas.microsoft.com/office/drawing/2010/main" val="0"/>
              </a:ext>
            </a:extLst>
          </a:blip>
          <a:srcRect r="48854"/>
          <a:stretch>
            <a:fillRect/>
          </a:stretch>
        </p:blipFill>
        <p:spPr bwMode="auto">
          <a:xfrm>
            <a:off x="251520" y="3159572"/>
            <a:ext cx="37449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3"/>
          <p:cNvSpPr>
            <a:spLocks noChangeArrowheads="1"/>
          </p:cNvSpPr>
          <p:nvPr/>
        </p:nvSpPr>
        <p:spPr bwMode="auto">
          <a:xfrm>
            <a:off x="827584" y="1077607"/>
            <a:ext cx="7776864" cy="2076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在外界的作用下，半导体中的电子浓度</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和空穴浓度</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p</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有可能偏离平衡值。例如半导体的本征光吸收产生电子</a:t>
            </a:r>
            <a:r>
              <a:rPr kumimoji="1"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空穴对，用</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en-US" altLang="zh-CN" sz="26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0</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r>
              <a:rPr kumimoji="1" lang="en-US" altLang="zh-CN" sz="26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0</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表示超出热平衡的多余载流子，称为非平衡载流子。通常情况下，由于电中性要求， </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endParaRPr kumimoji="1"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endParaRPr>
          </a:p>
        </p:txBody>
      </p:sp>
      <p:pic>
        <p:nvPicPr>
          <p:cNvPr id="942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511" y="3297308"/>
            <a:ext cx="4537075"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Rot="1" noChangeArrowheads="1"/>
          </p:cNvSpPr>
          <p:nvPr/>
        </p:nvSpPr>
        <p:spPr bwMode="auto">
          <a:xfrm>
            <a:off x="2843808" y="116632"/>
            <a:ext cx="5256584" cy="1143000"/>
          </a:xfrm>
          <a:prstGeom prst="rect">
            <a:avLst/>
          </a:prstGeom>
          <a:noFill/>
          <a:ln>
            <a:noFill/>
          </a:ln>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非 平 衡 载 流 子</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662661" y="3290370"/>
            <a:ext cx="8157811"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sym typeface="Symbol" panose="05050102010706020507" pitchFamily="18" charset="2"/>
              </a:rPr>
              <a:t>非平衡载流子在数目上对多子和少子的影响显然是不同的。多子的数量一般都很大，非平衡载流子不会对它有显著影响。但对少子来说，数量的变化将非常明显</a:t>
            </a:r>
            <a:endPar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endParaRPr>
          </a:p>
        </p:txBody>
      </p:sp>
      <p:sp>
        <p:nvSpPr>
          <p:cNvPr id="7" name="Rectangle 5"/>
          <p:cNvSpPr>
            <a:spLocks noChangeArrowheads="1"/>
          </p:cNvSpPr>
          <p:nvPr/>
        </p:nvSpPr>
        <p:spPr bwMode="auto">
          <a:xfrm>
            <a:off x="826339" y="4797152"/>
            <a:ext cx="7442200" cy="88582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 </a:t>
            </a:r>
            <a:r>
              <a:rPr kumimoji="1" lang="zh-CN" alt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因此，在讨论非平衡载流子时，</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                     常常最关心的是非平衡的少数载流子</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3"/>
          <p:cNvSpPr>
            <a:spLocks noChangeArrowheads="1"/>
          </p:cNvSpPr>
          <p:nvPr/>
        </p:nvSpPr>
        <p:spPr bwMode="auto">
          <a:xfrm>
            <a:off x="827584" y="1077607"/>
            <a:ext cx="7776864" cy="2076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在外界的作用下，半导体中的电子浓度</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和空穴浓度</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p</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有可能偏离平衡值。例如半导体的本征光吸收产生电子</a:t>
            </a:r>
            <a:r>
              <a:rPr kumimoji="1"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空穴对，用</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en-US" altLang="zh-CN" sz="26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0</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r>
              <a:rPr kumimoji="1" lang="en-US" altLang="zh-CN" sz="26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0</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表示超出热平衡的多余载流子，称为非平衡载流子。通常情况下，由于电中性要求， </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n</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p</a:t>
            </a:r>
            <a:endParaRPr kumimoji="1"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endParaRPr>
          </a:p>
        </p:txBody>
      </p:sp>
      <p:sp>
        <p:nvSpPr>
          <p:cNvPr id="9" name="Rectangle 2"/>
          <p:cNvSpPr>
            <a:spLocks noRot="1" noChangeArrowheads="1"/>
          </p:cNvSpPr>
          <p:nvPr/>
        </p:nvSpPr>
        <p:spPr bwMode="auto">
          <a:xfrm>
            <a:off x="2843808" y="116632"/>
            <a:ext cx="5256584" cy="1143000"/>
          </a:xfrm>
          <a:prstGeom prst="rect">
            <a:avLst/>
          </a:prstGeom>
          <a:noFill/>
          <a:ln>
            <a:noFill/>
          </a:ln>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非 平 衡 载 流 子</a:t>
            </a:r>
          </a:p>
        </p:txBody>
      </p:sp>
      <p:sp>
        <p:nvSpPr>
          <p:cNvPr id="10"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Rot="1" noChangeArrowheads="1"/>
          </p:cNvSpPr>
          <p:nvPr>
            <p:ph type="title" idx="4294967295"/>
          </p:nvPr>
        </p:nvSpPr>
        <p:spPr bwMode="auto">
          <a:xfrm>
            <a:off x="2725737" y="280988"/>
            <a:ext cx="382746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载 流 子 产 生 率</a:t>
            </a:r>
          </a:p>
        </p:txBody>
      </p:sp>
      <p:sp>
        <p:nvSpPr>
          <p:cNvPr id="95236" name="Rectangle 3"/>
          <p:cNvSpPr>
            <a:spLocks noGrp="1" noRot="1" noChangeArrowheads="1"/>
          </p:cNvSpPr>
          <p:nvPr>
            <p:ph type="body" idx="4294967295"/>
          </p:nvPr>
        </p:nvSpPr>
        <p:spPr bwMode="auto">
          <a:xfrm>
            <a:off x="1043608" y="1484784"/>
            <a:ext cx="7804736" cy="37326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latin typeface="Times New Roman" panose="02020603050405020304" pitchFamily="18" charset="0"/>
                <a:ea typeface="微软雅黑" panose="020B0503020204020204" charset="-122"/>
                <a:cs typeface="Times New Roman" panose="02020603050405020304" pitchFamily="18" charset="0"/>
              </a:rPr>
              <a:t>对于半导体而言</a:t>
            </a:r>
          </a:p>
          <a:p>
            <a:pPr marL="457200" lvl="1" indent="0" eaLnBrk="1" hangingPunct="1">
              <a:buNone/>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导带基本上为空带，价带基本为满带</a:t>
            </a:r>
          </a:p>
          <a:p>
            <a:pPr lvl="1" eaLnBrk="1" hangingPunct="1">
              <a:spcBef>
                <a:spcPts val="1200"/>
              </a:spcBef>
            </a:pP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热激发几率基本上不受载流子浓度的影响</a:t>
            </a:r>
          </a:p>
          <a:p>
            <a:pPr lvl="2" eaLnBrk="1" hangingPunct="1"/>
            <a:r>
              <a:rPr lang="zh-CN" altLang="en-US" b="1" dirty="0">
                <a:latin typeface="Times New Roman" panose="02020603050405020304" pitchFamily="18" charset="0"/>
                <a:ea typeface="微软雅黑" panose="020B0503020204020204" charset="-122"/>
                <a:cs typeface="Times New Roman" panose="02020603050405020304" pitchFamily="18" charset="0"/>
              </a:rPr>
              <a:t>热激发产生率与温度有关，与</a:t>
            </a:r>
            <a:r>
              <a:rPr lang="en-US" altLang="zh-CN" b="1" i="1" dirty="0">
                <a:latin typeface="Times New Roman" panose="02020603050405020304" pitchFamily="18" charset="0"/>
                <a:ea typeface="微软雅黑" panose="020B0503020204020204" charset="-122"/>
                <a:cs typeface="Times New Roman" panose="02020603050405020304" pitchFamily="18" charset="0"/>
              </a:rPr>
              <a:t>n</a:t>
            </a:r>
            <a:r>
              <a:rPr lang="zh-CN" altLang="en-US" b="1" i="1" dirty="0">
                <a:latin typeface="Times New Roman" panose="02020603050405020304" pitchFamily="18" charset="0"/>
                <a:ea typeface="微软雅黑" panose="020B0503020204020204" charset="-122"/>
                <a:cs typeface="Times New Roman" panose="02020603050405020304" pitchFamily="18" charset="0"/>
              </a:rPr>
              <a:t>、</a:t>
            </a:r>
            <a:r>
              <a:rPr lang="en-US" altLang="zh-CN" b="1" i="1" dirty="0">
                <a:latin typeface="Times New Roman" panose="02020603050405020304" pitchFamily="18" charset="0"/>
                <a:ea typeface="微软雅黑" panose="020B0503020204020204" charset="-122"/>
                <a:cs typeface="Times New Roman" panose="02020603050405020304" pitchFamily="18" charset="0"/>
              </a:rPr>
              <a:t>p</a:t>
            </a:r>
            <a:r>
              <a:rPr lang="zh-CN" altLang="en-US" b="1" dirty="0">
                <a:latin typeface="Times New Roman" panose="02020603050405020304" pitchFamily="18" charset="0"/>
                <a:ea typeface="微软雅黑" panose="020B0503020204020204" charset="-122"/>
                <a:cs typeface="Times New Roman" panose="02020603050405020304" pitchFamily="18" charset="0"/>
              </a:rPr>
              <a:t>无关</a:t>
            </a:r>
          </a:p>
          <a:p>
            <a:pPr lvl="1" eaLnBrk="1" hangingPunct="1"/>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光子激发几率</a:t>
            </a:r>
          </a:p>
          <a:p>
            <a:pPr lvl="2" eaLnBrk="1" hangingPunct="1"/>
            <a:r>
              <a:rPr lang="zh-CN" altLang="en-US" b="1" dirty="0">
                <a:latin typeface="Times New Roman" panose="02020603050405020304" pitchFamily="18" charset="0"/>
                <a:ea typeface="微软雅黑" panose="020B0503020204020204" charset="-122"/>
                <a:cs typeface="Times New Roman" panose="02020603050405020304" pitchFamily="18" charset="0"/>
              </a:rPr>
              <a:t>与温度无明显的关系</a:t>
            </a:r>
          </a:p>
          <a:p>
            <a:pPr lvl="2" eaLnBrk="1" hangingPunct="1"/>
            <a:r>
              <a:rPr lang="zh-CN" altLang="en-US" b="1" dirty="0">
                <a:latin typeface="Times New Roman" panose="02020603050405020304" pitchFamily="18" charset="0"/>
                <a:ea typeface="微软雅黑" panose="020B0503020204020204" charset="-122"/>
                <a:cs typeface="Times New Roman" panose="02020603050405020304" pitchFamily="18" charset="0"/>
              </a:rPr>
              <a:t>光子能量、禁带宽度、能带结构有关</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zh-CN" altLang="en-US" sz="1200" b="1" i="0" u="none" strike="noStrike" kern="1200" cap="none" spc="0" normalizeH="0" baseline="0" noProof="0" dirty="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37"/>
          <p:cNvSpPr>
            <a:spLocks noChangeArrowheads="1"/>
          </p:cNvSpPr>
          <p:nvPr/>
        </p:nvSpPr>
        <p:spPr bwMode="auto">
          <a:xfrm flipV="1">
            <a:off x="106363" y="115388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Rot="1" noChangeArrowheads="1"/>
          </p:cNvSpPr>
          <p:nvPr>
            <p:ph type="title" idx="4294967295"/>
          </p:nvPr>
        </p:nvSpPr>
        <p:spPr bwMode="auto">
          <a:xfrm>
            <a:off x="2674923" y="192882"/>
            <a:ext cx="5915025"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电子空穴对的复合</a:t>
            </a:r>
          </a:p>
        </p:txBody>
      </p:sp>
      <p:sp>
        <p:nvSpPr>
          <p:cNvPr id="97284" name="Text Box 4"/>
          <p:cNvSpPr txBox="1">
            <a:spLocks noChangeArrowheads="1"/>
          </p:cNvSpPr>
          <p:nvPr/>
        </p:nvSpPr>
        <p:spPr bwMode="auto">
          <a:xfrm>
            <a:off x="718413" y="1385093"/>
            <a:ext cx="798195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在产生非平衡载流子的同时，也存在着载流子的复合过程，即导带中的电子回落到价带上，与价带中的空穴复合，使电子</a:t>
            </a:r>
            <a:r>
              <a:rPr kumimoji="1"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空穴对湮灭。这是从非平衡恢复到平衡的自发过程。</a:t>
            </a:r>
          </a:p>
        </p:txBody>
      </p:sp>
      <p:sp>
        <p:nvSpPr>
          <p:cNvPr id="97285" name="Text Box 5"/>
          <p:cNvSpPr txBox="1">
            <a:spLocks noChangeArrowheads="1"/>
          </p:cNvSpPr>
          <p:nvPr/>
        </p:nvSpPr>
        <p:spPr bwMode="auto">
          <a:xfrm>
            <a:off x="611188" y="3317134"/>
            <a:ext cx="8281292"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热平衡指的是电子</a:t>
            </a:r>
            <a:r>
              <a:rPr kumimoji="1"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空穴对的不断产生与复合的动态平衡。当有非平衡载流子存在时，这种动态平衡被破坏了，这时复合的几率将大于产生的几率</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mn-cs"/>
              </a:rPr>
              <a:t>                    </a:t>
            </a:r>
            <a:r>
              <a:rPr kumimoji="1" lang="zh-CN" altLang="en-US" sz="32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净复合率＝复合率－产生率</a:t>
            </a:r>
            <a:endParaRPr kumimoji="0" lang="zh-CN" altLang="en-US" sz="32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1"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Rot="1" noChangeArrowheads="1"/>
          </p:cNvSpPr>
          <p:nvPr>
            <p:ph type="title" idx="4294967295"/>
          </p:nvPr>
        </p:nvSpPr>
        <p:spPr bwMode="auto">
          <a:xfrm>
            <a:off x="2267744" y="228601"/>
            <a:ext cx="5915025"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电子空穴对的复合（1）</a:t>
            </a:r>
          </a:p>
        </p:txBody>
      </p:sp>
      <p:sp>
        <p:nvSpPr>
          <p:cNvPr id="98308" name="Rectangle 3"/>
          <p:cNvSpPr>
            <a:spLocks noGrp="1" noRot="1" noChangeArrowheads="1"/>
          </p:cNvSpPr>
          <p:nvPr>
            <p:ph type="body" idx="4294967295"/>
          </p:nvPr>
        </p:nvSpPr>
        <p:spPr bwMode="auto">
          <a:xfrm>
            <a:off x="434181" y="1371601"/>
            <a:ext cx="8229600" cy="452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直接复合</a:t>
            </a:r>
          </a:p>
          <a:p>
            <a:pPr lvl="1"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rPr>
              <a:t>电子直接与空穴进行复合</a:t>
            </a:r>
          </a:p>
          <a:p>
            <a:pPr lvl="2" eaLnBrk="1" hangingPunct="1"/>
            <a:r>
              <a:rPr lang="zh-CN" altLang="en-US" b="1" dirty="0">
                <a:latin typeface="Times New Roman" panose="02020603050405020304" pitchFamily="18" charset="0"/>
                <a:ea typeface="微软雅黑" panose="020B0503020204020204" charset="-122"/>
                <a:cs typeface="Times New Roman" panose="02020603050405020304" pitchFamily="18" charset="0"/>
              </a:rPr>
              <a:t>电子自动地从导带直接跃迁回价带的过程</a:t>
            </a:r>
          </a:p>
          <a:p>
            <a:pPr lvl="1"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rPr>
              <a:t>复合率 </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R</a:t>
            </a:r>
          </a:p>
          <a:p>
            <a:pPr lvl="2" eaLnBrk="1" hangingPunct="1"/>
            <a:r>
              <a:rPr lang="zh-CN" altLang="en-US" b="1" dirty="0">
                <a:latin typeface="Times New Roman" panose="02020603050405020304" pitchFamily="18" charset="0"/>
                <a:ea typeface="微软雅黑" panose="020B0503020204020204" charset="-122"/>
                <a:cs typeface="Times New Roman" panose="02020603050405020304" pitchFamily="18" charset="0"/>
              </a:rPr>
              <a:t>与空穴浓度呈正比，与电子浓度呈正比</a:t>
            </a:r>
          </a:p>
          <a:p>
            <a:pPr lvl="2" eaLnBrk="1" hangingPunct="1"/>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2" eaLnBrk="1" hangingPunct="1"/>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2" eaLnBrk="1" hangingPunct="1">
              <a:buFontTx/>
              <a:buNone/>
            </a:pPr>
            <a:r>
              <a:rPr lang="zh-CN" altLang="en-US" b="1" i="1" dirty="0">
                <a:latin typeface="Times New Roman" panose="02020603050405020304" pitchFamily="18" charset="0"/>
                <a:ea typeface="微软雅黑" panose="020B0503020204020204" charset="-122"/>
                <a:cs typeface="Times New Roman" panose="02020603050405020304" pitchFamily="18" charset="0"/>
              </a:rPr>
              <a:t>   </a:t>
            </a:r>
            <a:r>
              <a:rPr lang="en-US" altLang="zh-CN" b="1" i="1" dirty="0" err="1">
                <a:latin typeface="Symbol" panose="05050102010706020507" pitchFamily="18" charset="2"/>
                <a:ea typeface="微软雅黑" panose="020B0503020204020204" charset="-122"/>
                <a:cs typeface="Times New Roman" panose="02020603050405020304" pitchFamily="18" charset="0"/>
              </a:rPr>
              <a:t>a</a:t>
            </a:r>
            <a:r>
              <a:rPr lang="en-US" altLang="zh-CN" b="1" i="1" baseline="-25000" dirty="0" err="1">
                <a:latin typeface="Times New Roman" panose="02020603050405020304" pitchFamily="18" charset="0"/>
                <a:ea typeface="微软雅黑" panose="020B0503020204020204" charset="-122"/>
                <a:cs typeface="Times New Roman" panose="02020603050405020304" pitchFamily="18" charset="0"/>
              </a:rPr>
              <a:t>r</a:t>
            </a:r>
            <a:r>
              <a:rPr lang="en-US" altLang="zh-CN" b="1" i="1" baseline="-25000" dirty="0">
                <a:latin typeface="Times New Roman" panose="02020603050405020304" pitchFamily="18" charset="0"/>
                <a:ea typeface="微软雅黑" panose="020B0503020204020204" charset="-122"/>
                <a:cs typeface="Times New Roman" panose="02020603050405020304" pitchFamily="18" charset="0"/>
              </a:rPr>
              <a:t> </a:t>
            </a:r>
            <a:r>
              <a:rPr lang="zh-CN" altLang="en-US" b="1" dirty="0">
                <a:latin typeface="Times New Roman" panose="02020603050405020304" pitchFamily="18" charset="0"/>
                <a:ea typeface="微软雅黑" panose="020B0503020204020204" charset="-122"/>
                <a:cs typeface="Times New Roman" panose="02020603050405020304" pitchFamily="18" charset="0"/>
              </a:rPr>
              <a:t>与电子空穴运动速度有关，与温度有关，与载流子浓度无关</a:t>
            </a:r>
          </a:p>
        </p:txBody>
      </p:sp>
      <p:sp>
        <p:nvSpPr>
          <p:cNvPr id="98309" name="Rectangle 5"/>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98310" name="Object 6"/>
          <p:cNvGraphicFramePr>
            <a:graphicFrameLocks noChangeAspect="1"/>
          </p:cNvGraphicFramePr>
          <p:nvPr>
            <p:extLst/>
          </p:nvPr>
        </p:nvGraphicFramePr>
        <p:xfrm>
          <a:off x="2230958" y="3638470"/>
          <a:ext cx="4032250" cy="765175"/>
        </p:xfrm>
        <a:graphic>
          <a:graphicData uri="http://schemas.openxmlformats.org/presentationml/2006/ole">
            <mc:AlternateContent xmlns:mc="http://schemas.openxmlformats.org/markup-compatibility/2006">
              <mc:Choice xmlns:v="urn:schemas-microsoft-com:vml" Requires="v">
                <p:oleObj spid="_x0000_s319537" name="公式" r:id="rId4" imgW="1257300" imgH="241300" progId="Equation.3">
                  <p:embed/>
                </p:oleObj>
              </mc:Choice>
              <mc:Fallback>
                <p:oleObj name="公式" r:id="rId4" imgW="1257300" imgH="241300" progId="Equation.3">
                  <p:embed/>
                  <p:pic>
                    <p:nvPicPr>
                      <p:cNvPr id="9831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958" y="3638470"/>
                        <a:ext cx="4032250" cy="765175"/>
                      </a:xfrm>
                      <a:prstGeom prst="rect">
                        <a:avLst/>
                      </a:prstGeom>
                      <a:solidFill>
                        <a:srgbClr val="FFFF00"/>
                      </a:solidFill>
                      <a:ln>
                        <a:noFill/>
                      </a:ln>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zh-CN" altLang="en-US" sz="1200" b="1" i="0" u="none" strike="noStrike" kern="1200" cap="none" spc="0" normalizeH="0" baseline="0" noProof="0" dirty="0">
              <a:ln>
                <a:noFill/>
              </a:ln>
              <a:solidFill>
                <a:srgbClr val="898989"/>
              </a:solidFill>
              <a:effectLst/>
              <a:uLnTx/>
              <a:uFillTx/>
              <a:latin typeface="Arial" panose="020B0604020202020204" pitchFamily="34" charset="0"/>
              <a:ea typeface="楷体_GB2312" pitchFamily="49" charset="-122"/>
              <a:cs typeface="+mn-cs"/>
            </a:endParaRPr>
          </a:p>
        </p:txBody>
      </p:sp>
      <p:sp>
        <p:nvSpPr>
          <p:cNvPr id="9" name="Rectangle 37"/>
          <p:cNvSpPr>
            <a:spLocks noChangeArrowheads="1"/>
          </p:cNvSpPr>
          <p:nvPr/>
        </p:nvSpPr>
        <p:spPr bwMode="auto">
          <a:xfrm flipV="1">
            <a:off x="106363" y="113024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3" name="Picture 6"/>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6200666" y="1442005"/>
            <a:ext cx="2501900" cy="46085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灯片编号占位符 6"/>
          <p:cNvSpPr txBox="1">
            <a:spLocks noGrp="1"/>
          </p:cNvSpPr>
          <p:nvPr/>
        </p:nvSpPr>
        <p:spPr bwMode="auto">
          <a:xfrm>
            <a:off x="6553200" y="617220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753A29-7C24-4D83-9AC8-4B633E32E7BE}" type="slidenum">
              <a:rPr kumimoji="0" lang="en-US" altLang="zh-CN" sz="14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altLang="zh-CN" sz="14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99331" name="Rectangle 2"/>
          <p:cNvSpPr>
            <a:spLocks noGrp="1" noRot="1" noChangeArrowheads="1"/>
          </p:cNvSpPr>
          <p:nvPr>
            <p:ph type="title" idx="4294967295"/>
          </p:nvPr>
        </p:nvSpPr>
        <p:spPr bwMode="auto">
          <a:xfrm>
            <a:off x="3151919" y="188640"/>
            <a:ext cx="3017838"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直 接 复 合</a:t>
            </a:r>
          </a:p>
        </p:txBody>
      </p:sp>
      <p:sp>
        <p:nvSpPr>
          <p:cNvPr id="99332" name="Rectangle 3"/>
          <p:cNvSpPr>
            <a:spLocks noGrp="1" noRot="1" noChangeArrowheads="1"/>
          </p:cNvSpPr>
          <p:nvPr>
            <p:ph type="body" sz="half" idx="4294967295"/>
          </p:nvPr>
        </p:nvSpPr>
        <p:spPr bwMode="auto">
          <a:xfrm>
            <a:off x="858659" y="1340404"/>
            <a:ext cx="5761038" cy="452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latin typeface="Times New Roman" panose="02020603050405020304" pitchFamily="18" charset="0"/>
                <a:ea typeface="微软雅黑" panose="020B0503020204020204" charset="-122"/>
              </a:rPr>
              <a:t>辐射复合</a:t>
            </a:r>
          </a:p>
          <a:p>
            <a:pPr lvl="1" eaLnBrk="1" hangingPunct="1"/>
            <a:r>
              <a:rPr lang="zh-CN" altLang="en-US" sz="2400" b="1" dirty="0">
                <a:solidFill>
                  <a:srgbClr val="663300"/>
                </a:solidFill>
                <a:latin typeface="Times New Roman" panose="02020603050405020304" pitchFamily="18" charset="0"/>
                <a:ea typeface="微软雅黑" panose="020B0503020204020204" charset="-122"/>
              </a:rPr>
              <a:t>直接带隙的带间跃迁</a:t>
            </a:r>
          </a:p>
          <a:p>
            <a:pPr lvl="1" eaLnBrk="1" hangingPunct="1"/>
            <a:r>
              <a:rPr lang="zh-CN" altLang="en-US" sz="2400" b="1" dirty="0">
                <a:solidFill>
                  <a:srgbClr val="663300"/>
                </a:solidFill>
                <a:latin typeface="Times New Roman" panose="02020603050405020304" pitchFamily="18" charset="0"/>
                <a:ea typeface="微软雅黑" panose="020B0503020204020204" charset="-122"/>
              </a:rPr>
              <a:t>间接带隙材料中声子辅助的复合</a:t>
            </a:r>
          </a:p>
          <a:p>
            <a:pPr eaLnBrk="1" hangingPunct="1"/>
            <a:r>
              <a:rPr lang="zh-CN" altLang="en-US" sz="2600" b="1" dirty="0">
                <a:latin typeface="Times New Roman" panose="02020603050405020304" pitchFamily="18" charset="0"/>
                <a:ea typeface="微软雅黑" panose="020B0503020204020204" charset="-122"/>
              </a:rPr>
              <a:t>非辐射复合</a:t>
            </a:r>
          </a:p>
          <a:p>
            <a:pPr eaLnBrk="1" hangingPunct="1"/>
            <a:r>
              <a:rPr lang="zh-CN" altLang="en-US" sz="2600" b="1" dirty="0">
                <a:latin typeface="Times New Roman" panose="02020603050405020304" pitchFamily="18" charset="0"/>
                <a:ea typeface="微软雅黑" panose="020B0503020204020204" charset="-122"/>
              </a:rPr>
              <a:t>俄歇复合</a:t>
            </a:r>
          </a:p>
          <a:p>
            <a:pPr lvl="2" eaLnBrk="1" hangingPunct="1"/>
            <a:r>
              <a:rPr lang="zh-CN" altLang="en-US" b="1" dirty="0">
                <a:solidFill>
                  <a:srgbClr val="663300"/>
                </a:solidFill>
                <a:latin typeface="Times New Roman" panose="02020603050405020304" pitchFamily="18" charset="0"/>
                <a:ea typeface="微软雅黑" panose="020B0503020204020204" charset="-122"/>
              </a:rPr>
              <a:t>能量交给其他电子或空穴产生跃迁，不产生发光</a:t>
            </a:r>
          </a:p>
          <a:p>
            <a:pPr lvl="2" eaLnBrk="1" hangingPunct="1"/>
            <a:r>
              <a:rPr lang="zh-CN" altLang="en-US" b="1" dirty="0">
                <a:solidFill>
                  <a:srgbClr val="663300"/>
                </a:solidFill>
                <a:latin typeface="Times New Roman" panose="02020603050405020304" pitchFamily="18" charset="0"/>
                <a:ea typeface="微软雅黑" panose="020B0503020204020204" charset="-122"/>
              </a:rPr>
              <a:t>带隙越小，俄歇复合几率越高</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37"/>
          <p:cNvSpPr>
            <a:spLocks noChangeArrowheads="1"/>
          </p:cNvSpPr>
          <p:nvPr/>
        </p:nvSpPr>
        <p:spPr bwMode="auto">
          <a:xfrm flipV="1">
            <a:off x="129381" y="105273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Rot="1" noChangeArrowheads="1"/>
          </p:cNvSpPr>
          <p:nvPr>
            <p:ph type="title" idx="4294967295"/>
          </p:nvPr>
        </p:nvSpPr>
        <p:spPr bwMode="auto">
          <a:xfrm>
            <a:off x="3275856" y="53752"/>
            <a:ext cx="2819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俄 歇 复 合</a:t>
            </a:r>
          </a:p>
        </p:txBody>
      </p:sp>
      <p:pic>
        <p:nvPicPr>
          <p:cNvPr id="10035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7146" r="20532" b="20886"/>
          <a:stretch>
            <a:fillRect/>
          </a:stretch>
        </p:blipFill>
        <p:spPr bwMode="auto">
          <a:xfrm>
            <a:off x="898351" y="1196752"/>
            <a:ext cx="7058025"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37"/>
          <p:cNvSpPr>
            <a:spLocks noChangeArrowheads="1"/>
          </p:cNvSpPr>
          <p:nvPr/>
        </p:nvSpPr>
        <p:spPr bwMode="auto">
          <a:xfrm flipV="1">
            <a:off x="151259"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Rot="1" noChangeArrowheads="1"/>
          </p:cNvSpPr>
          <p:nvPr>
            <p:ph type="title" idx="4294967295"/>
          </p:nvPr>
        </p:nvSpPr>
        <p:spPr bwMode="auto">
          <a:xfrm>
            <a:off x="2493276" y="93182"/>
            <a:ext cx="5843588"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电子空穴对的复合（2）</a:t>
            </a:r>
          </a:p>
        </p:txBody>
      </p:sp>
      <p:sp>
        <p:nvSpPr>
          <p:cNvPr id="101380" name="Rectangle 4"/>
          <p:cNvSpPr>
            <a:spLocks noGrp="1" noRot="1" noChangeArrowheads="1"/>
          </p:cNvSpPr>
          <p:nvPr>
            <p:ph type="body" idx="4294967295"/>
          </p:nvPr>
        </p:nvSpPr>
        <p:spPr bwMode="auto">
          <a:xfrm>
            <a:off x="450850" y="1161157"/>
            <a:ext cx="8540750" cy="4484687"/>
          </a:xfrm>
          <a:prstGeom prst="rect">
            <a:avLst/>
          </a:prstGeom>
          <a:solidFill>
            <a:schemeClr val="bg1"/>
          </a:solidFill>
        </p:spPr>
        <p:txBody>
          <a:bodyPr/>
          <a:lstStyle/>
          <a:p>
            <a:pPr eaLnBrk="1" hangingPunct="1"/>
            <a:r>
              <a:rPr lang="zh-CN" altLang="en-US" sz="2600" b="1" dirty="0">
                <a:solidFill>
                  <a:srgbClr val="FF0000"/>
                </a:solidFill>
                <a:latin typeface="Times New Roman" panose="02020603050405020304" pitchFamily="18" charset="0"/>
                <a:ea typeface="微软雅黑" panose="020B0503020204020204" charset="-122"/>
              </a:rPr>
              <a:t>间接复合</a:t>
            </a:r>
          </a:p>
          <a:p>
            <a:pPr lvl="1" eaLnBrk="1" hangingPunct="1"/>
            <a:r>
              <a:rPr lang="zh-CN" altLang="en-US" sz="2400" b="1" dirty="0">
                <a:latin typeface="Times New Roman" panose="02020603050405020304" pitchFamily="18" charset="0"/>
                <a:ea typeface="微软雅黑" panose="020B0503020204020204" charset="-122"/>
              </a:rPr>
              <a:t>通过杂质能级的间接复合（与杂质浓度呈正比，与非平衡载流子浓度呈正比，深能级更强）</a:t>
            </a:r>
          </a:p>
        </p:txBody>
      </p:sp>
      <p:grpSp>
        <p:nvGrpSpPr>
          <p:cNvPr id="6" name="组合 5"/>
          <p:cNvGrpSpPr/>
          <p:nvPr/>
        </p:nvGrpSpPr>
        <p:grpSpPr>
          <a:xfrm>
            <a:off x="685800" y="2636912"/>
            <a:ext cx="8207375" cy="3478726"/>
            <a:chOff x="685800" y="2966524"/>
            <a:chExt cx="8207375" cy="3478726"/>
          </a:xfrm>
        </p:grpSpPr>
        <p:pic>
          <p:nvPicPr>
            <p:cNvPr id="10138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5516563"/>
              <a:ext cx="820737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945426" y="5589240"/>
              <a:ext cx="7839005" cy="769441"/>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甲</a:t>
              </a:r>
              <a:r>
                <a:rPr kumimoji="0"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俘获电子，乙</a:t>
              </a:r>
              <a:r>
                <a:rPr kumimoji="0"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发射电子，丙</a:t>
              </a:r>
              <a:r>
                <a:rPr kumimoji="0"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俘获空穴，丁</a:t>
              </a:r>
              <a:r>
                <a:rPr kumimoji="0"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发射空穴</a:t>
              </a:r>
              <a:endParaRPr kumimoji="0"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 </a:t>
              </a: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过程前</a:t>
              </a:r>
              <a:r>
                <a:rPr kumimoji="0"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(b) </a:t>
              </a: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过程后</a:t>
              </a:r>
            </a:p>
          </p:txBody>
        </p:sp>
        <p:grpSp>
          <p:nvGrpSpPr>
            <p:cNvPr id="4" name="组合 3"/>
            <p:cNvGrpSpPr/>
            <p:nvPr/>
          </p:nvGrpSpPr>
          <p:grpSpPr>
            <a:xfrm>
              <a:off x="1214382" y="2966524"/>
              <a:ext cx="7256886" cy="2621555"/>
              <a:chOff x="1214382" y="2966524"/>
              <a:chExt cx="7256886" cy="2621555"/>
            </a:xfrm>
          </p:grpSpPr>
          <p:sp>
            <p:nvSpPr>
              <p:cNvPr id="3" name="文本框 2"/>
              <p:cNvSpPr txBox="1"/>
              <p:nvPr/>
            </p:nvSpPr>
            <p:spPr>
              <a:xfrm>
                <a:off x="2256915" y="5085184"/>
                <a:ext cx="514885" cy="430887"/>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a:t>
                </a:r>
              </a:p>
            </p:txBody>
          </p:sp>
          <p:sp>
            <p:nvSpPr>
              <p:cNvPr id="10" name="文本框 9"/>
              <p:cNvSpPr txBox="1"/>
              <p:nvPr/>
            </p:nvSpPr>
            <p:spPr>
              <a:xfrm>
                <a:off x="6489357" y="5157192"/>
                <a:ext cx="530915" cy="430887"/>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(b)</a:t>
                </a:r>
              </a:p>
            </p:txBody>
          </p:sp>
          <p:grpSp>
            <p:nvGrpSpPr>
              <p:cNvPr id="32" name="组合 31"/>
              <p:cNvGrpSpPr/>
              <p:nvPr/>
            </p:nvGrpSpPr>
            <p:grpSpPr>
              <a:xfrm>
                <a:off x="1214382" y="2973889"/>
                <a:ext cx="3244012" cy="2315556"/>
                <a:chOff x="1214382" y="2973889"/>
                <a:chExt cx="3244012" cy="2315556"/>
              </a:xfrm>
            </p:grpSpPr>
            <p:cxnSp>
              <p:nvCxnSpPr>
                <p:cNvPr id="5" name="直接连接符 4"/>
                <p:cNvCxnSpPr/>
                <p:nvPr/>
              </p:nvCxnSpPr>
              <p:spPr bwMode="auto">
                <a:xfrm>
                  <a:off x="1476375" y="3284984"/>
                  <a:ext cx="2447553" cy="0"/>
                </a:xfrm>
                <a:prstGeom prst="line">
                  <a:avLst/>
                </a:prstGeom>
                <a:solidFill>
                  <a:schemeClr val="accent1"/>
                </a:solidFill>
                <a:ln w="762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1476374" y="5008413"/>
                  <a:ext cx="2447553" cy="0"/>
                </a:xfrm>
                <a:prstGeom prst="line">
                  <a:avLst/>
                </a:prstGeom>
                <a:solidFill>
                  <a:schemeClr val="accent1"/>
                </a:solidFill>
                <a:ln w="762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a:off x="1476374" y="3861048"/>
                  <a:ext cx="2447553" cy="0"/>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椭圆 7"/>
                <p:cNvSpPr/>
                <p:nvPr/>
              </p:nvSpPr>
              <p:spPr bwMode="auto">
                <a:xfrm>
                  <a:off x="1691680" y="3212976"/>
                  <a:ext cx="144016" cy="144016"/>
                </a:xfrm>
                <a:prstGeom prst="ellipse">
                  <a:avLst/>
                </a:prstGeom>
                <a:solidFill>
                  <a:srgbClr val="FF0000"/>
                </a:solidFill>
                <a:ln w="9525" cap="flat" cmpd="sng" algn="ctr">
                  <a:solidFill>
                    <a:srgbClr val="CC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0" name="椭圆 19"/>
                <p:cNvSpPr/>
                <p:nvPr/>
              </p:nvSpPr>
              <p:spPr bwMode="auto">
                <a:xfrm>
                  <a:off x="2051720" y="3789040"/>
                  <a:ext cx="144016" cy="144016"/>
                </a:xfrm>
                <a:prstGeom prst="ellipse">
                  <a:avLst/>
                </a:prstGeom>
                <a:solidFill>
                  <a:srgbClr val="FF0000"/>
                </a:solidFill>
                <a:ln w="9525" cap="flat" cmpd="sng" algn="ctr">
                  <a:solidFill>
                    <a:srgbClr val="CC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1" name="椭圆 20"/>
                <p:cNvSpPr/>
                <p:nvPr/>
              </p:nvSpPr>
              <p:spPr bwMode="auto">
                <a:xfrm>
                  <a:off x="2843808" y="5013176"/>
                  <a:ext cx="144016" cy="144016"/>
                </a:xfrm>
                <a:prstGeom prst="ellipse">
                  <a:avLst/>
                </a:prstGeom>
                <a:solidFill>
                  <a:schemeClr val="bg1"/>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2" name="椭圆 21"/>
                <p:cNvSpPr/>
                <p:nvPr/>
              </p:nvSpPr>
              <p:spPr bwMode="auto">
                <a:xfrm>
                  <a:off x="3419872" y="3717032"/>
                  <a:ext cx="144016" cy="144016"/>
                </a:xfrm>
                <a:prstGeom prst="ellipse">
                  <a:avLst/>
                </a:prstGeom>
                <a:solidFill>
                  <a:schemeClr val="bg1"/>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cxnSp>
              <p:nvCxnSpPr>
                <p:cNvPr id="11" name="直接箭头连接符 10"/>
                <p:cNvCxnSpPr/>
                <p:nvPr/>
              </p:nvCxnSpPr>
              <p:spPr bwMode="auto">
                <a:xfrm>
                  <a:off x="1759604" y="3356992"/>
                  <a:ext cx="4084" cy="520385"/>
                </a:xfrm>
                <a:prstGeom prst="straightConnector1">
                  <a:avLst/>
                </a:prstGeom>
                <a:solidFill>
                  <a:schemeClr val="accent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flipV="1">
                  <a:off x="2771082" y="4494146"/>
                  <a:ext cx="72726" cy="1021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p:nvPr/>
              </p:nvCxnSpPr>
              <p:spPr bwMode="auto">
                <a:xfrm flipV="1">
                  <a:off x="2119644" y="3289234"/>
                  <a:ext cx="5758" cy="499807"/>
                </a:xfrm>
                <a:prstGeom prst="straightConnector1">
                  <a:avLst/>
                </a:prstGeom>
                <a:solidFill>
                  <a:schemeClr val="accent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p:cNvCxnSpPr>
                  <a:stCxn id="21" idx="0"/>
                </p:cNvCxnSpPr>
                <p:nvPr/>
              </p:nvCxnSpPr>
              <p:spPr bwMode="auto">
                <a:xfrm flipV="1">
                  <a:off x="2915816" y="3842497"/>
                  <a:ext cx="1387" cy="1170679"/>
                </a:xfrm>
                <a:prstGeom prst="straightConnector1">
                  <a:avLst/>
                </a:prstGeom>
                <a:solidFill>
                  <a:schemeClr val="accent1"/>
                </a:solidFill>
                <a:ln w="3810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p:nvPr/>
              </p:nvCxnSpPr>
              <p:spPr bwMode="auto">
                <a:xfrm flipH="1">
                  <a:off x="3491880" y="3842496"/>
                  <a:ext cx="1" cy="1152128"/>
                </a:xfrm>
                <a:prstGeom prst="straightConnector1">
                  <a:avLst/>
                </a:prstGeom>
                <a:solidFill>
                  <a:schemeClr val="accent1"/>
                </a:solidFill>
                <a:ln w="3810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椭圆 41"/>
                <p:cNvSpPr/>
                <p:nvPr/>
              </p:nvSpPr>
              <p:spPr bwMode="auto">
                <a:xfrm>
                  <a:off x="2843808" y="3717032"/>
                  <a:ext cx="144016" cy="144016"/>
                </a:xfrm>
                <a:prstGeom prst="ellipse">
                  <a:avLst/>
                </a:prstGeom>
                <a:solidFill>
                  <a:srgbClr val="FF0000"/>
                </a:solidFill>
                <a:ln w="9525" cap="flat" cmpd="sng" algn="ctr">
                  <a:solidFill>
                    <a:srgbClr val="CC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9" name="文本框 28"/>
                <p:cNvSpPr txBox="1"/>
                <p:nvPr/>
              </p:nvSpPr>
              <p:spPr>
                <a:xfrm>
                  <a:off x="3898625" y="4766225"/>
                  <a:ext cx="559769"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800" b="1" i="0"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zh-CN" altLang="en-US" sz="2800" b="1" i="0"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4" name="文本框 43"/>
                <p:cNvSpPr txBox="1"/>
                <p:nvPr/>
              </p:nvSpPr>
              <p:spPr>
                <a:xfrm>
                  <a:off x="3951213" y="2973889"/>
                  <a:ext cx="503664"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800" b="1" i="0"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zh-CN" altLang="en-US" sz="2800" b="1" i="0"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1" name="文本框 30"/>
                <p:cNvSpPr txBox="1"/>
                <p:nvPr/>
              </p:nvSpPr>
              <p:spPr>
                <a:xfrm>
                  <a:off x="1214382" y="3364679"/>
                  <a:ext cx="468398"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甲</a:t>
                  </a:r>
                </a:p>
              </p:txBody>
            </p:sp>
            <p:sp>
              <p:nvSpPr>
                <p:cNvPr id="48" name="文本框 47"/>
                <p:cNvSpPr txBox="1"/>
                <p:nvPr/>
              </p:nvSpPr>
              <p:spPr>
                <a:xfrm>
                  <a:off x="2079600" y="3360227"/>
                  <a:ext cx="468398"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乙</a:t>
                  </a:r>
                </a:p>
              </p:txBody>
            </p:sp>
            <p:sp>
              <p:nvSpPr>
                <p:cNvPr id="49" name="文本框 48"/>
                <p:cNvSpPr txBox="1"/>
                <p:nvPr/>
              </p:nvSpPr>
              <p:spPr>
                <a:xfrm>
                  <a:off x="2411760" y="4221088"/>
                  <a:ext cx="468398" cy="430887"/>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丙</a:t>
                  </a:r>
                </a:p>
              </p:txBody>
            </p:sp>
            <p:sp>
              <p:nvSpPr>
                <p:cNvPr id="50" name="文本框 49"/>
                <p:cNvSpPr txBox="1"/>
                <p:nvPr/>
              </p:nvSpPr>
              <p:spPr>
                <a:xfrm>
                  <a:off x="3604624" y="4230082"/>
                  <a:ext cx="468398" cy="430887"/>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丁</a:t>
                  </a:r>
                </a:p>
              </p:txBody>
            </p:sp>
          </p:grpSp>
          <p:grpSp>
            <p:nvGrpSpPr>
              <p:cNvPr id="34" name="组合 33"/>
              <p:cNvGrpSpPr/>
              <p:nvPr/>
            </p:nvGrpSpPr>
            <p:grpSpPr>
              <a:xfrm>
                <a:off x="5508463" y="2966524"/>
                <a:ext cx="2962805" cy="2245789"/>
                <a:chOff x="5508463" y="2966524"/>
                <a:chExt cx="2962805" cy="2245789"/>
              </a:xfrm>
            </p:grpSpPr>
            <p:cxnSp>
              <p:nvCxnSpPr>
                <p:cNvPr id="16" name="直接连接符 15"/>
                <p:cNvCxnSpPr/>
                <p:nvPr/>
              </p:nvCxnSpPr>
              <p:spPr bwMode="auto">
                <a:xfrm>
                  <a:off x="5508464" y="3271195"/>
                  <a:ext cx="2447553" cy="0"/>
                </a:xfrm>
                <a:prstGeom prst="line">
                  <a:avLst/>
                </a:prstGeom>
                <a:solidFill>
                  <a:schemeClr val="accent1"/>
                </a:solidFill>
                <a:ln w="762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a:off x="5508463" y="4994624"/>
                  <a:ext cx="2447553" cy="0"/>
                </a:xfrm>
                <a:prstGeom prst="line">
                  <a:avLst/>
                </a:prstGeom>
                <a:solidFill>
                  <a:schemeClr val="accent1"/>
                </a:solidFill>
                <a:ln w="762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5508463" y="3847259"/>
                  <a:ext cx="2447553" cy="0"/>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椭圆 36"/>
                <p:cNvSpPr/>
                <p:nvPr/>
              </p:nvSpPr>
              <p:spPr bwMode="auto">
                <a:xfrm>
                  <a:off x="5868144" y="3789040"/>
                  <a:ext cx="144016" cy="144016"/>
                </a:xfrm>
                <a:prstGeom prst="ellipse">
                  <a:avLst/>
                </a:prstGeom>
                <a:solidFill>
                  <a:srgbClr val="FF0000"/>
                </a:solidFill>
                <a:ln w="9525" cap="flat" cmpd="sng" algn="ctr">
                  <a:solidFill>
                    <a:srgbClr val="CC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8" name="椭圆 37"/>
                <p:cNvSpPr/>
                <p:nvPr/>
              </p:nvSpPr>
              <p:spPr bwMode="auto">
                <a:xfrm>
                  <a:off x="6156176" y="3140968"/>
                  <a:ext cx="144016" cy="144016"/>
                </a:xfrm>
                <a:prstGeom prst="ellipse">
                  <a:avLst/>
                </a:prstGeom>
                <a:solidFill>
                  <a:srgbClr val="FF0000"/>
                </a:solidFill>
                <a:ln w="9525" cap="flat" cmpd="sng" algn="ctr">
                  <a:solidFill>
                    <a:srgbClr val="CC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 name="椭圆 39"/>
                <p:cNvSpPr/>
                <p:nvPr/>
              </p:nvSpPr>
              <p:spPr bwMode="auto">
                <a:xfrm>
                  <a:off x="7380312" y="5013176"/>
                  <a:ext cx="144016" cy="144016"/>
                </a:xfrm>
                <a:prstGeom prst="ellipse">
                  <a:avLst/>
                </a:prstGeom>
                <a:solidFill>
                  <a:schemeClr val="bg1"/>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1" name="椭圆 40"/>
                <p:cNvSpPr/>
                <p:nvPr/>
              </p:nvSpPr>
              <p:spPr bwMode="auto">
                <a:xfrm>
                  <a:off x="7380312" y="3789040"/>
                  <a:ext cx="144016" cy="144016"/>
                </a:xfrm>
                <a:prstGeom prst="ellipse">
                  <a:avLst/>
                </a:prstGeom>
                <a:solidFill>
                  <a:srgbClr val="FF0000"/>
                </a:solidFill>
                <a:ln w="9525" cap="flat" cmpd="sng" algn="ctr">
                  <a:solidFill>
                    <a:srgbClr val="CC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5" name="文本框 44"/>
                <p:cNvSpPr txBox="1"/>
                <p:nvPr/>
              </p:nvSpPr>
              <p:spPr>
                <a:xfrm>
                  <a:off x="7949666" y="2966524"/>
                  <a:ext cx="503664"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800" b="1" i="0"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zh-CN" altLang="en-US" sz="2800" b="1" i="0"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6" name="文本框 45"/>
                <p:cNvSpPr txBox="1"/>
                <p:nvPr/>
              </p:nvSpPr>
              <p:spPr>
                <a:xfrm>
                  <a:off x="7911499" y="4689093"/>
                  <a:ext cx="559769"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800" b="1" i="0"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zh-CN" altLang="en-US" sz="2800" b="1" i="0" u="none" strike="noStrike" kern="1200" cap="none" spc="0" normalizeH="0" baseline="-2500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43" name="文本框 42"/>
              <p:cNvSpPr txBox="1"/>
              <p:nvPr/>
            </p:nvSpPr>
            <p:spPr>
              <a:xfrm>
                <a:off x="3995936" y="3573016"/>
                <a:ext cx="1422184" cy="461665"/>
              </a:xfrm>
              <a:prstGeom prst="rect">
                <a:avLst/>
              </a:prstGeom>
              <a:solidFill>
                <a:srgbClr val="FFFF99"/>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杂质能级</a:t>
                </a:r>
              </a:p>
            </p:txBody>
          </p:sp>
        </p:grpSp>
      </p:grpSp>
      <p:sp>
        <p:nvSpPr>
          <p:cNvPr id="9" name="页脚占位符 8"/>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2" name="灯片编号占位符 1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47"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Rot="1" noChangeArrowheads="1"/>
          </p:cNvSpPr>
          <p:nvPr>
            <p:ph type="body" idx="4294967295"/>
          </p:nvPr>
        </p:nvSpPr>
        <p:spPr bwMode="auto">
          <a:xfrm>
            <a:off x="326595" y="1207741"/>
            <a:ext cx="8540750" cy="4484687"/>
          </a:xfrm>
          <a:prstGeom prst="rect">
            <a:avLst/>
          </a:prstGeom>
          <a:noFill/>
          <a:extLst/>
        </p:spPr>
        <p:txBody>
          <a:bodyPr/>
          <a:lstStyle/>
          <a:p>
            <a:pPr eaLnBrk="1" hangingPunct="1"/>
            <a:r>
              <a:rPr lang="zh-CN" altLang="en-US" sz="2800" b="1" dirty="0">
                <a:solidFill>
                  <a:srgbClr val="FF0000"/>
                </a:solidFill>
                <a:latin typeface="Times New Roman" panose="02020603050405020304" pitchFamily="18" charset="0"/>
                <a:ea typeface="微软雅黑" panose="020B0503020204020204" charset="-122"/>
              </a:rPr>
              <a:t>间接复合</a:t>
            </a:r>
          </a:p>
          <a:p>
            <a:pPr lvl="1" eaLnBrk="1" hangingPunct="1"/>
            <a:r>
              <a:rPr lang="zh-CN" altLang="en-US" sz="2400" b="1" dirty="0">
                <a:latin typeface="Times New Roman" panose="02020603050405020304" pitchFamily="18" charset="0"/>
                <a:ea typeface="微软雅黑" panose="020B0503020204020204" charset="-122"/>
              </a:rPr>
              <a:t>表面复合中心</a:t>
            </a:r>
          </a:p>
          <a:p>
            <a:pPr lvl="2" eaLnBrk="1" hangingPunct="1"/>
            <a:r>
              <a:rPr lang="zh-CN" altLang="en-US" b="1" dirty="0">
                <a:latin typeface="Times New Roman" panose="02020603050405020304" pitchFamily="18" charset="0"/>
                <a:ea typeface="微软雅黑" panose="020B0503020204020204" charset="-122"/>
              </a:rPr>
              <a:t>表面的杂质和缺陷可形成禁带深能级复合中心</a:t>
            </a:r>
          </a:p>
          <a:p>
            <a:pPr lvl="2" eaLnBrk="1" hangingPunct="1"/>
            <a:r>
              <a:rPr lang="zh-CN" altLang="en-US" b="1" dirty="0">
                <a:latin typeface="Times New Roman" panose="02020603050405020304" pitchFamily="18" charset="0"/>
                <a:ea typeface="微软雅黑" panose="020B0503020204020204" charset="-122"/>
              </a:rPr>
              <a:t>造成严重的漏电流</a:t>
            </a:r>
          </a:p>
          <a:p>
            <a:pPr lvl="2" eaLnBrk="1" hangingPunct="1"/>
            <a:r>
              <a:rPr lang="zh-CN" altLang="en-US" b="1" dirty="0">
                <a:solidFill>
                  <a:srgbClr val="663300"/>
                </a:solidFill>
                <a:latin typeface="Times New Roman" panose="02020603050405020304" pitchFamily="18" charset="0"/>
                <a:ea typeface="微软雅黑" panose="020B0503020204020204" charset="-122"/>
              </a:rPr>
              <a:t>克服办法：</a:t>
            </a:r>
          </a:p>
          <a:p>
            <a:pPr lvl="3" eaLnBrk="1" hangingPunct="1"/>
            <a:r>
              <a:rPr lang="zh-CN" altLang="en-US" sz="2400" b="1" dirty="0">
                <a:solidFill>
                  <a:srgbClr val="663300"/>
                </a:solidFill>
                <a:latin typeface="Times New Roman" panose="02020603050405020304" pitchFamily="18" charset="0"/>
                <a:ea typeface="微软雅黑" panose="020B0503020204020204" charset="-122"/>
              </a:rPr>
              <a:t>良好而稳定的表面（光滑）</a:t>
            </a:r>
          </a:p>
          <a:p>
            <a:pPr lvl="4" eaLnBrk="1" hangingPunct="1"/>
            <a:r>
              <a:rPr lang="zh-CN" altLang="en-US" sz="2400" b="1" dirty="0">
                <a:solidFill>
                  <a:srgbClr val="663300"/>
                </a:solidFill>
                <a:latin typeface="Times New Roman" panose="02020603050405020304" pitchFamily="18" charset="0"/>
                <a:ea typeface="微软雅黑" panose="020B0503020204020204" charset="-122"/>
              </a:rPr>
              <a:t>比如，粗糙的表面载流子寿命短，抛光光滑的样品载流子寿命长得多</a:t>
            </a:r>
          </a:p>
          <a:p>
            <a:pPr lvl="3" eaLnBrk="1" hangingPunct="1"/>
            <a:r>
              <a:rPr lang="zh-CN" altLang="en-US" sz="2400" b="1" dirty="0">
                <a:solidFill>
                  <a:srgbClr val="663300"/>
                </a:solidFill>
                <a:latin typeface="Times New Roman" panose="02020603050405020304" pitchFamily="18" charset="0"/>
                <a:ea typeface="微软雅黑" panose="020B0503020204020204" charset="-122"/>
              </a:rPr>
              <a:t>采用介质材料镀膜，进行表面钝化，以避免环境污染、反应等增加表面缺陷和杂质的问题</a:t>
            </a:r>
          </a:p>
          <a:p>
            <a:pPr lvl="3" eaLnBrk="1" hangingPunct="1">
              <a:buFontTx/>
              <a:buNone/>
            </a:pPr>
            <a:endParaRPr lang="en-US" altLang="zh-CN" sz="2600" b="1" dirty="0">
              <a:solidFill>
                <a:srgbClr val="FF0000"/>
              </a:solidFill>
              <a:latin typeface="Times New Roman" panose="02020603050405020304" pitchFamily="18" charset="0"/>
              <a:ea typeface="微软雅黑" panose="020B0503020204020204" charset="-122"/>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2"/>
          <p:cNvSpPr txBox="1">
            <a:spLocks noRot="1" noChangeArrowheads="1"/>
          </p:cNvSpPr>
          <p:nvPr/>
        </p:nvSpPr>
        <p:spPr bwMode="auto">
          <a:xfrm>
            <a:off x="2493276" y="93182"/>
            <a:ext cx="58435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电子空穴对的复合（2）</a:t>
            </a:r>
          </a:p>
        </p:txBody>
      </p:sp>
      <p:sp>
        <p:nvSpPr>
          <p:cNvPr id="8"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182" y="2830985"/>
            <a:ext cx="4956993" cy="3403045"/>
          </a:xfrm>
          <a:prstGeom prst="rect">
            <a:avLst/>
          </a:prstGeom>
        </p:spPr>
      </p:pic>
      <p:sp>
        <p:nvSpPr>
          <p:cNvPr id="19459" name="Text Box 3"/>
          <p:cNvSpPr txBox="1">
            <a:spLocks noChangeArrowheads="1"/>
          </p:cNvSpPr>
          <p:nvPr/>
        </p:nvSpPr>
        <p:spPr bwMode="auto">
          <a:xfrm>
            <a:off x="4815423" y="992331"/>
            <a:ext cx="4185761"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自由电子和晶体电子的</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关系不同，所以速度也不相同</a:t>
            </a:r>
          </a:p>
        </p:txBody>
      </p:sp>
      <p:sp>
        <p:nvSpPr>
          <p:cNvPr id="19460" name="Rectangle 4"/>
          <p:cNvSpPr>
            <a:spLocks noChangeArrowheads="1"/>
          </p:cNvSpPr>
          <p:nvPr/>
        </p:nvSpPr>
        <p:spPr bwMode="auto">
          <a:xfrm>
            <a:off x="0" y="5081919"/>
            <a:ext cx="9144000" cy="6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9461" name="Object 5"/>
          <p:cNvGraphicFramePr>
            <a:graphicFrameLocks noChangeAspect="1"/>
          </p:cNvGraphicFramePr>
          <p:nvPr/>
        </p:nvGraphicFramePr>
        <p:xfrm>
          <a:off x="827584" y="1038666"/>
          <a:ext cx="3671887" cy="1022350"/>
        </p:xfrm>
        <a:graphic>
          <a:graphicData uri="http://schemas.openxmlformats.org/presentationml/2006/ole">
            <mc:AlternateContent xmlns:mc="http://schemas.openxmlformats.org/markup-compatibility/2006">
              <mc:Choice xmlns:v="urn:schemas-microsoft-com:vml" Requires="v">
                <p:oleObj spid="_x0000_s193918" name="公式" r:id="rId5" imgW="1676400" imgH="469900" progId="Equation.3">
                  <p:embed/>
                </p:oleObj>
              </mc:Choice>
              <mc:Fallback>
                <p:oleObj name="公式" r:id="rId5" imgW="1676400" imgH="469900" progId="Equation.3">
                  <p:embed/>
                  <p:pic>
                    <p:nvPicPr>
                      <p:cNvPr id="1946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1038666"/>
                        <a:ext cx="3671887" cy="10223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3" name="Text Box 7"/>
          <p:cNvSpPr txBox="1">
            <a:spLocks noChangeArrowheads="1"/>
          </p:cNvSpPr>
          <p:nvPr/>
        </p:nvSpPr>
        <p:spPr bwMode="auto">
          <a:xfrm>
            <a:off x="5147370" y="2644800"/>
            <a:ext cx="38787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晶体中电子运动速度的大小与 </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的关系（以一维为例）</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sp>
        <p:nvSpPr>
          <p:cNvPr id="19466" name="Text Box 10"/>
          <p:cNvSpPr txBox="1">
            <a:spLocks noChangeArrowheads="1"/>
          </p:cNvSpPr>
          <p:nvPr/>
        </p:nvSpPr>
        <p:spPr bwMode="auto">
          <a:xfrm>
            <a:off x="303213" y="625633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9467" name="Rectangle 2"/>
          <p:cNvSpPr>
            <a:spLocks noRot="1" noChangeArrowheads="1"/>
          </p:cNvSpPr>
          <p:nvPr/>
        </p:nvSpPr>
        <p:spPr bwMode="auto">
          <a:xfrm>
            <a:off x="3131840" y="-27384"/>
            <a:ext cx="33131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 子 的 速 度</a:t>
            </a:r>
          </a:p>
        </p:txBody>
      </p:sp>
      <p:sp>
        <p:nvSpPr>
          <p:cNvPr id="19468" name="Text Box 12"/>
          <p:cNvSpPr txBox="1">
            <a:spLocks noChangeArrowheads="1"/>
          </p:cNvSpPr>
          <p:nvPr/>
        </p:nvSpPr>
        <p:spPr bwMode="auto">
          <a:xfrm>
            <a:off x="251520" y="2304761"/>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自由电子：</a:t>
            </a:r>
          </a:p>
        </p:txBody>
      </p:sp>
      <p:graphicFrame>
        <p:nvGraphicFramePr>
          <p:cNvPr id="19469" name="Object 13"/>
          <p:cNvGraphicFramePr>
            <a:graphicFrameLocks noChangeAspect="1"/>
          </p:cNvGraphicFramePr>
          <p:nvPr/>
        </p:nvGraphicFramePr>
        <p:xfrm>
          <a:off x="4067870" y="2231736"/>
          <a:ext cx="1079500" cy="922338"/>
        </p:xfrm>
        <a:graphic>
          <a:graphicData uri="http://schemas.openxmlformats.org/presentationml/2006/ole">
            <mc:AlternateContent xmlns:mc="http://schemas.openxmlformats.org/markup-compatibility/2006">
              <mc:Choice xmlns:v="urn:schemas-microsoft-com:vml" Requires="v">
                <p:oleObj spid="_x0000_s193919" name="公式" r:id="rId7" imgW="457200" imgH="393700" progId="Equation.3">
                  <p:embed/>
                </p:oleObj>
              </mc:Choice>
              <mc:Fallback>
                <p:oleObj name="公式" r:id="rId7" imgW="457200" imgH="393700" progId="Equation.3">
                  <p:embed/>
                  <p:pic>
                    <p:nvPicPr>
                      <p:cNvPr id="19469"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870" y="2231736"/>
                        <a:ext cx="10795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70" name="Object 14"/>
          <p:cNvGraphicFramePr>
            <a:graphicFrameLocks noChangeAspect="1"/>
          </p:cNvGraphicFramePr>
          <p:nvPr/>
        </p:nvGraphicFramePr>
        <p:xfrm>
          <a:off x="2051745" y="2231736"/>
          <a:ext cx="1728787" cy="865188"/>
        </p:xfrm>
        <a:graphic>
          <a:graphicData uri="http://schemas.openxmlformats.org/presentationml/2006/ole">
            <mc:AlternateContent xmlns:mc="http://schemas.openxmlformats.org/markup-compatibility/2006">
              <mc:Choice xmlns:v="urn:schemas-microsoft-com:vml" Requires="v">
                <p:oleObj spid="_x0000_s193920" name="公式" r:id="rId9" imgW="838200" imgH="419100" progId="Equation.3">
                  <p:embed/>
                </p:oleObj>
              </mc:Choice>
              <mc:Fallback>
                <p:oleObj name="公式" r:id="rId9" imgW="838200" imgH="419100" progId="Equation.3">
                  <p:embed/>
                  <p:pic>
                    <p:nvPicPr>
                      <p:cNvPr id="1947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745" y="2231736"/>
                        <a:ext cx="172878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1" name="Text Box 15"/>
          <p:cNvSpPr txBox="1">
            <a:spLocks noChangeArrowheads="1"/>
          </p:cNvSpPr>
          <p:nvPr/>
        </p:nvSpPr>
        <p:spPr bwMode="auto">
          <a:xfrm>
            <a:off x="5836733" y="2015133"/>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其速度正比于</a:t>
            </a: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k  </a:t>
            </a: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8" name="Rectangle 37"/>
          <p:cNvSpPr>
            <a:spLocks noChangeArrowheads="1"/>
          </p:cNvSpPr>
          <p:nvPr/>
        </p:nvSpPr>
        <p:spPr bwMode="auto">
          <a:xfrm flipV="1">
            <a:off x="115947" y="80966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9" name="Text Box 23"/>
          <p:cNvSpPr txBox="1">
            <a:spLocks noChangeArrowheads="1"/>
          </p:cNvSpPr>
          <p:nvPr/>
        </p:nvSpPr>
        <p:spPr bwMode="auto">
          <a:xfrm>
            <a:off x="5147568" y="3501008"/>
            <a:ext cx="36008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dirty="0">
                <a:solidFill>
                  <a:srgbClr val="663300"/>
                </a:solidFill>
                <a:ea typeface="微软雅黑" panose="020B0503020204020204" charset="-122"/>
              </a:rPr>
              <a:t>晶体电子在能带中的某处</a:t>
            </a:r>
          </a:p>
        </p:txBody>
      </p:sp>
      <p:graphicFrame>
        <p:nvGraphicFramePr>
          <p:cNvPr id="20" name="Object 22"/>
          <p:cNvGraphicFramePr>
            <a:graphicFrameLocks noChangeAspect="1"/>
          </p:cNvGraphicFramePr>
          <p:nvPr>
            <p:extLst>
              <p:ext uri="{D42A27DB-BD31-4B8C-83A1-F6EECF244321}">
                <p14:modId xmlns:p14="http://schemas.microsoft.com/office/powerpoint/2010/main" val="2720501675"/>
              </p:ext>
            </p:extLst>
          </p:nvPr>
        </p:nvGraphicFramePr>
        <p:xfrm>
          <a:off x="6588224" y="3861048"/>
          <a:ext cx="1334159" cy="1000619"/>
        </p:xfrm>
        <a:graphic>
          <a:graphicData uri="http://schemas.openxmlformats.org/presentationml/2006/ole">
            <mc:AlternateContent xmlns:mc="http://schemas.openxmlformats.org/markup-compatibility/2006">
              <mc:Choice xmlns:v="urn:schemas-microsoft-com:vml" Requires="v">
                <p:oleObj spid="_x0000_s193921" name="Equation" r:id="rId11" imgW="558800" imgH="419100" progId="Equation.DSMT4">
                  <p:embed/>
                </p:oleObj>
              </mc:Choice>
              <mc:Fallback>
                <p:oleObj name="Equation" r:id="rId11" imgW="558800" imgH="419100" progId="Equation.DSMT4">
                  <p:embed/>
                  <p:pic>
                    <p:nvPicPr>
                      <p:cNvPr id="20492"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8224" y="3861048"/>
                        <a:ext cx="1334159" cy="1000619"/>
                      </a:xfrm>
                      <a:prstGeom prst="rect">
                        <a:avLst/>
                      </a:prstGeom>
                      <a:noFill/>
                      <a:ln>
                        <a:noFill/>
                      </a:ln>
                      <a:effectLst/>
                    </p:spPr>
                  </p:pic>
                </p:oleObj>
              </mc:Fallback>
            </mc:AlternateContent>
          </a:graphicData>
        </a:graphic>
      </p:graphicFrame>
      <p:sp>
        <p:nvSpPr>
          <p:cNvPr id="21" name="Text Box 24"/>
          <p:cNvSpPr txBox="1">
            <a:spLocks noChangeArrowheads="1"/>
          </p:cNvSpPr>
          <p:nvPr/>
        </p:nvSpPr>
        <p:spPr bwMode="auto">
          <a:xfrm>
            <a:off x="5219699" y="4797152"/>
            <a:ext cx="39608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dirty="0">
                <a:solidFill>
                  <a:srgbClr val="663300"/>
                </a:solidFill>
                <a:ea typeface="微软雅黑" panose="020B0503020204020204" charset="-122"/>
              </a:rPr>
              <a:t>电子速度的数值达到极大，这种情况与自由电子的速度总是随能量的增加而单调上升是完全不同的。</a:t>
            </a:r>
          </a:p>
        </p:txBody>
      </p:sp>
    </p:spTree>
    <p:extLst>
      <p:ext uri="{BB962C8B-B14F-4D97-AF65-F5344CB8AC3E}">
        <p14:creationId xmlns:p14="http://schemas.microsoft.com/office/powerpoint/2010/main" val="143874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Rot="1" noChangeArrowheads="1"/>
          </p:cNvSpPr>
          <p:nvPr>
            <p:ph type="title" idx="4294967295"/>
          </p:nvPr>
        </p:nvSpPr>
        <p:spPr bwMode="auto">
          <a:xfrm>
            <a:off x="1475656" y="381009"/>
            <a:ext cx="6661075" cy="719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平衡状态下的载流子产生和复合</a:t>
            </a:r>
          </a:p>
        </p:txBody>
      </p:sp>
      <p:sp>
        <p:nvSpPr>
          <p:cNvPr id="103428" name="Rectangle 3"/>
          <p:cNvSpPr>
            <a:spLocks noGrp="1" noRot="1" noChangeArrowheads="1"/>
          </p:cNvSpPr>
          <p:nvPr>
            <p:ph type="body" sz="half" idx="4294967295"/>
          </p:nvPr>
        </p:nvSpPr>
        <p:spPr bwMode="auto">
          <a:xfrm>
            <a:off x="925513" y="1196752"/>
            <a:ext cx="8218487" cy="17573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电子</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charset="-122"/>
                <a:cs typeface="Times New Roman" panose="02020603050405020304" pitchFamily="18" charset="0"/>
              </a:rPr>
              <a:t>空穴产生的速率与复合的速率一定相等</a:t>
            </a:r>
          </a:p>
          <a:p>
            <a:pPr lvl="1" eaLnBrk="1" hangingPunct="1">
              <a:lnSpc>
                <a:spcPct val="120000"/>
              </a:lnSpc>
            </a:pPr>
            <a:r>
              <a:rPr lang="en-US" altLang="zh-CN" sz="2400" b="1" i="1" dirty="0">
                <a:solidFill>
                  <a:srgbClr val="663300"/>
                </a:solidFill>
                <a:latin typeface="Times New Roman" panose="02020603050405020304" pitchFamily="18" charset="0"/>
                <a:ea typeface="微软雅黑" panose="020B0503020204020204" charset="-122"/>
                <a:cs typeface="Times New Roman" panose="02020603050405020304" pitchFamily="18" charset="0"/>
              </a:rPr>
              <a:t>G</a:t>
            </a:r>
            <a:r>
              <a:rPr lang="en-US" altLang="zh-CN" sz="2400" b="1" i="1" baseline="-25000" dirty="0">
                <a:solidFill>
                  <a:srgbClr val="663300"/>
                </a:solidFill>
                <a:latin typeface="Times New Roman" panose="02020603050405020304" pitchFamily="18" charset="0"/>
                <a:ea typeface="微软雅黑" panose="020B0503020204020204" charset="-122"/>
                <a:cs typeface="Times New Roman" panose="02020603050405020304" pitchFamily="18" charset="0"/>
              </a:rPr>
              <a:t>n0</a:t>
            </a:r>
            <a:r>
              <a:rPr lang="en-US" altLang="zh-CN" sz="2400" b="1" i="1" dirty="0">
                <a:solidFill>
                  <a:srgbClr val="6633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lang="en-US" altLang="zh-CN" sz="2400" b="1" i="1" dirty="0">
                <a:solidFill>
                  <a:srgbClr val="663300"/>
                </a:solidFill>
                <a:latin typeface="Times New Roman" panose="02020603050405020304" pitchFamily="18" charset="0"/>
                <a:ea typeface="微软雅黑" panose="020B0503020204020204" charset="-122"/>
                <a:cs typeface="Times New Roman" panose="02020603050405020304" pitchFamily="18" charset="0"/>
              </a:rPr>
              <a:t> G</a:t>
            </a:r>
            <a:r>
              <a:rPr lang="en-US" altLang="zh-CN" sz="2400" b="1" i="1" baseline="-25000" dirty="0">
                <a:solidFill>
                  <a:srgbClr val="663300"/>
                </a:solidFill>
                <a:latin typeface="Times New Roman" panose="02020603050405020304" pitchFamily="18" charset="0"/>
                <a:ea typeface="微软雅黑" panose="020B0503020204020204" charset="-122"/>
                <a:cs typeface="Times New Roman" panose="02020603050405020304" pitchFamily="18" charset="0"/>
              </a:rPr>
              <a:t>p0</a:t>
            </a:r>
            <a:r>
              <a:rPr lang="en-US" altLang="zh-CN" sz="2400" b="1" i="1" dirty="0">
                <a:solidFill>
                  <a:srgbClr val="663300"/>
                </a:solidFill>
                <a:latin typeface="Times New Roman" panose="02020603050405020304" pitchFamily="18" charset="0"/>
                <a:ea typeface="微软雅黑" panose="020B0503020204020204" charset="-122"/>
                <a:cs typeface="Times New Roman" panose="02020603050405020304" pitchFamily="18" charset="0"/>
              </a:rPr>
              <a:t>= R</a:t>
            </a:r>
            <a:r>
              <a:rPr lang="en-US" altLang="zh-CN" sz="2400" b="1" i="1" baseline="-25000" dirty="0">
                <a:solidFill>
                  <a:srgbClr val="663300"/>
                </a:solidFill>
                <a:latin typeface="Times New Roman" panose="02020603050405020304" pitchFamily="18" charset="0"/>
                <a:ea typeface="微软雅黑" panose="020B0503020204020204" charset="-122"/>
                <a:cs typeface="Times New Roman" panose="02020603050405020304" pitchFamily="18" charset="0"/>
              </a:rPr>
              <a:t>n0</a:t>
            </a:r>
            <a:r>
              <a:rPr lang="en-US" altLang="zh-CN" sz="2400" b="1" i="1" dirty="0">
                <a:solidFill>
                  <a:srgbClr val="6633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lang="en-US" altLang="zh-CN" sz="2400" b="1" i="1" dirty="0">
                <a:solidFill>
                  <a:srgbClr val="663300"/>
                </a:solidFill>
                <a:latin typeface="Times New Roman" panose="02020603050405020304" pitchFamily="18" charset="0"/>
                <a:ea typeface="微软雅黑" panose="020B0503020204020204" charset="-122"/>
                <a:cs typeface="Times New Roman" panose="02020603050405020304" pitchFamily="18" charset="0"/>
              </a:rPr>
              <a:t> R</a:t>
            </a:r>
            <a:r>
              <a:rPr lang="en-US" altLang="zh-CN" sz="2400" b="1" i="1" baseline="-25000" dirty="0">
                <a:solidFill>
                  <a:srgbClr val="663300"/>
                </a:solidFill>
                <a:latin typeface="Times New Roman" panose="02020603050405020304" pitchFamily="18" charset="0"/>
                <a:ea typeface="微软雅黑" panose="020B0503020204020204" charset="-122"/>
                <a:cs typeface="Times New Roman" panose="02020603050405020304" pitchFamily="18" charset="0"/>
              </a:rPr>
              <a:t>p0</a:t>
            </a:r>
          </a:p>
          <a:p>
            <a:pPr lvl="1" eaLnBrk="1" hangingPunct="1">
              <a:lnSpc>
                <a:spcPct val="120000"/>
              </a:lnSpc>
            </a:pPr>
            <a:r>
              <a:rPr lang="zh-CN" altLang="en-US" sz="2400" b="1" dirty="0">
                <a:solidFill>
                  <a:srgbClr val="663300"/>
                </a:solidFill>
                <a:latin typeface="Times New Roman" panose="02020603050405020304" pitchFamily="18" charset="0"/>
                <a:ea typeface="微软雅黑" panose="020B0503020204020204" charset="-122"/>
                <a:cs typeface="Times New Roman" panose="02020603050405020304" pitchFamily="18" charset="0"/>
              </a:rPr>
              <a:t>电子复合速率与空穴复合速率相等</a:t>
            </a:r>
          </a:p>
          <a:p>
            <a:pPr lvl="1" eaLnBrk="1" hangingPunct="1">
              <a:lnSpc>
                <a:spcPct val="120000"/>
              </a:lnSpc>
            </a:pPr>
            <a:endParaRPr lang="en-US" altLang="zh-CN" sz="2600" b="1" i="1" baseline="-25000"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103429" name="Picture 11"/>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925513" y="3032357"/>
            <a:ext cx="6553200" cy="2940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816100" y="881063"/>
            <a:ext cx="184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6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105475" name="Rectangle 2"/>
          <p:cNvSpPr>
            <a:spLocks noRot="1" noChangeArrowheads="1"/>
          </p:cNvSpPr>
          <p:nvPr/>
        </p:nvSpPr>
        <p:spPr bwMode="auto">
          <a:xfrm>
            <a:off x="2491581" y="131763"/>
            <a:ext cx="7056438" cy="1143000"/>
          </a:xfrm>
          <a:prstGeom prst="rect">
            <a:avLst/>
          </a:prstGeom>
          <a:noFill/>
          <a:ln>
            <a:noFill/>
          </a:ln>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非平衡载流子的复合</a:t>
            </a:r>
          </a:p>
        </p:txBody>
      </p:sp>
      <p:sp>
        <p:nvSpPr>
          <p:cNvPr id="105476" name="Text Box 4"/>
          <p:cNvSpPr txBox="1">
            <a:spLocks noChangeArrowheads="1"/>
          </p:cNvSpPr>
          <p:nvPr/>
        </p:nvSpPr>
        <p:spPr bwMode="auto">
          <a:xfrm>
            <a:off x="780789" y="1096963"/>
            <a:ext cx="7791971"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外界作用消失后，非平衡态总要恢复到平衡状态，所以非平衡载流子总会消失，消失的过程叫复合，即导带多余电子落回价带，使多余的电子空穴成对消失</a:t>
            </a:r>
          </a:p>
        </p:txBody>
      </p:sp>
      <p:grpSp>
        <p:nvGrpSpPr>
          <p:cNvPr id="197637" name="Group 5"/>
          <p:cNvGrpSpPr/>
          <p:nvPr/>
        </p:nvGrpSpPr>
        <p:grpSpPr bwMode="auto">
          <a:xfrm>
            <a:off x="1187624" y="2436640"/>
            <a:ext cx="5824538" cy="1595437"/>
            <a:chOff x="340" y="1797"/>
            <a:chExt cx="3669" cy="1005"/>
          </a:xfrm>
        </p:grpSpPr>
        <p:sp>
          <p:nvSpPr>
            <p:cNvPr id="105482" name="Text Box 6"/>
            <p:cNvSpPr txBox="1">
              <a:spLocks noChangeArrowheads="1"/>
            </p:cNvSpPr>
            <p:nvPr/>
          </p:nvSpPr>
          <p:spPr bwMode="auto">
            <a:xfrm>
              <a:off x="340" y="1797"/>
              <a:ext cx="366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mn-cs"/>
                </a:rPr>
                <a:t>复合速率与非平衡载流子密度成比例：</a:t>
              </a:r>
            </a:p>
          </p:txBody>
        </p:sp>
        <p:graphicFrame>
          <p:nvGraphicFramePr>
            <p:cNvPr id="105483" name="Object 7"/>
            <p:cNvGraphicFramePr>
              <a:graphicFrameLocks noChangeAspect="1"/>
            </p:cNvGraphicFramePr>
            <p:nvPr/>
          </p:nvGraphicFramePr>
          <p:xfrm>
            <a:off x="2064" y="2205"/>
            <a:ext cx="1179" cy="597"/>
          </p:xfrm>
          <a:graphic>
            <a:graphicData uri="http://schemas.openxmlformats.org/presentationml/2006/ole">
              <mc:AlternateContent xmlns:mc="http://schemas.openxmlformats.org/markup-compatibility/2006">
                <mc:Choice xmlns:v="urn:schemas-microsoft-com:vml" Requires="v">
                  <p:oleObj spid="_x0000_s320608" name="公式" r:id="rId4" imgW="774065" imgH="393700" progId="Equation.3">
                    <p:embed/>
                  </p:oleObj>
                </mc:Choice>
                <mc:Fallback>
                  <p:oleObj name="公式" r:id="rId4" imgW="774065" imgH="393700" progId="Equation.3">
                    <p:embed/>
                    <p:pic>
                      <p:nvPicPr>
                        <p:cNvPr id="10548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2205"/>
                          <a:ext cx="1179"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97640" name="Group 8"/>
          <p:cNvGrpSpPr/>
          <p:nvPr/>
        </p:nvGrpSpPr>
        <p:grpSpPr bwMode="auto">
          <a:xfrm>
            <a:off x="1353083" y="4107283"/>
            <a:ext cx="4679950" cy="795337"/>
            <a:chOff x="794" y="2823"/>
            <a:chExt cx="2948" cy="501"/>
          </a:xfrm>
        </p:grpSpPr>
        <p:graphicFrame>
          <p:nvGraphicFramePr>
            <p:cNvPr id="105480" name="Object 9"/>
            <p:cNvGraphicFramePr>
              <a:graphicFrameLocks noChangeAspect="1"/>
            </p:cNvGraphicFramePr>
            <p:nvPr/>
          </p:nvGraphicFramePr>
          <p:xfrm>
            <a:off x="1701" y="2976"/>
            <a:ext cx="2041" cy="348"/>
          </p:xfrm>
          <a:graphic>
            <a:graphicData uri="http://schemas.openxmlformats.org/presentationml/2006/ole">
              <mc:AlternateContent xmlns:mc="http://schemas.openxmlformats.org/markup-compatibility/2006">
                <mc:Choice xmlns:v="urn:schemas-microsoft-com:vml" Requires="v">
                  <p:oleObj spid="_x0000_s320609" name="公式" r:id="rId6" imgW="1346200" imgH="228600" progId="Equation.3">
                    <p:embed/>
                  </p:oleObj>
                </mc:Choice>
                <mc:Fallback>
                  <p:oleObj name="公式" r:id="rId6" imgW="1346200" imgH="228600" progId="Equation.3">
                    <p:embed/>
                    <p:pic>
                      <p:nvPicPr>
                        <p:cNvPr id="10548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2976"/>
                          <a:ext cx="204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81" name="Text Box 10"/>
            <p:cNvSpPr txBox="1">
              <a:spLocks noChangeArrowheads="1"/>
            </p:cNvSpPr>
            <p:nvPr/>
          </p:nvSpPr>
          <p:spPr bwMode="auto">
            <a:xfrm>
              <a:off x="794" y="2823"/>
              <a:ext cx="95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mn-cs"/>
                </a:rPr>
                <a:t>其解为：</a:t>
              </a:r>
            </a:p>
          </p:txBody>
        </p:sp>
      </p:grpSp>
      <p:sp>
        <p:nvSpPr>
          <p:cNvPr id="197643" name="Text Box 11"/>
          <p:cNvSpPr txBox="1">
            <a:spLocks noChangeArrowheads="1"/>
          </p:cNvSpPr>
          <p:nvPr/>
        </p:nvSpPr>
        <p:spPr bwMode="auto">
          <a:xfrm>
            <a:off x="864021" y="5059987"/>
            <a:ext cx="799256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非平衡载流子以指数规律消失。</a:t>
            </a:r>
            <a:r>
              <a:rPr kumimoji="0" lang="en-US" altLang="zh-CN" sz="2600" b="1" i="1" u="none" strike="noStrike" kern="1200" cap="none" spc="0" normalizeH="0" baseline="0" noProof="0" dirty="0">
                <a:ln>
                  <a:noFill/>
                </a:ln>
                <a:solidFill>
                  <a:srgbClr val="663300"/>
                </a:solidFill>
                <a:effectLst/>
                <a:uLnTx/>
                <a:uFillTx/>
                <a:latin typeface="Symbol" panose="05050102010706020507" pitchFamily="18" charset="2"/>
                <a:ea typeface="微软雅黑" panose="020B0503020204020204" charset="-122"/>
                <a:cs typeface="+mn-cs"/>
              </a:rPr>
              <a:t>t</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大致描述了非平衡载流子平均存在时间，称为</a:t>
            </a:r>
            <a:r>
              <a:rPr kumimoji="0" lang="zh-CN" alt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非平衡载流子寿命</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4"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7637"/>
                                        </p:tgtEl>
                                        <p:attrNameLst>
                                          <p:attrName>style.visibility</p:attrName>
                                        </p:attrNameLst>
                                      </p:cBhvr>
                                      <p:to>
                                        <p:strVal val="visible"/>
                                      </p:to>
                                    </p:set>
                                    <p:animEffect transition="in" filter="dissolve">
                                      <p:cBhvr>
                                        <p:cTn id="7" dur="500"/>
                                        <p:tgtEl>
                                          <p:spTgt spid="19763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97640"/>
                                        </p:tgtEl>
                                        <p:attrNameLst>
                                          <p:attrName>style.visibility</p:attrName>
                                        </p:attrNameLst>
                                      </p:cBhvr>
                                      <p:to>
                                        <p:strVal val="visible"/>
                                      </p:to>
                                    </p:set>
                                    <p:animEffect transition="in" filter="slide(fromBottom)">
                                      <p:cBhvr>
                                        <p:cTn id="12" dur="500"/>
                                        <p:tgtEl>
                                          <p:spTgt spid="19764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7643"/>
                                        </p:tgtEl>
                                        <p:attrNameLst>
                                          <p:attrName>style.visibility</p:attrName>
                                        </p:attrNameLst>
                                      </p:cBhvr>
                                      <p:to>
                                        <p:strVal val="visible"/>
                                      </p:to>
                                    </p:set>
                                    <p:animEffect transition="in" filter="slide(fromBottom)">
                                      <p:cBhvr>
                                        <p:cTn id="17" dur="500"/>
                                        <p:tgtEl>
                                          <p:spTgt spid="197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43"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Rot="1" noChangeArrowheads="1"/>
          </p:cNvSpPr>
          <p:nvPr>
            <p:ph type="title" idx="4294967295"/>
          </p:nvPr>
        </p:nvSpPr>
        <p:spPr bwMode="auto">
          <a:xfrm>
            <a:off x="3059832" y="93663"/>
            <a:ext cx="3210719"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准 费 米 能 级</a:t>
            </a:r>
          </a:p>
        </p:txBody>
      </p:sp>
      <p:sp>
        <p:nvSpPr>
          <p:cNvPr id="106500" name="Rectangle 3"/>
          <p:cNvSpPr>
            <a:spLocks noGrp="1" noChangeArrowheads="1"/>
          </p:cNvSpPr>
          <p:nvPr>
            <p:ph type="body" idx="4294967295"/>
          </p:nvPr>
        </p:nvSpPr>
        <p:spPr bwMode="auto">
          <a:xfrm>
            <a:off x="900068" y="1214481"/>
            <a:ext cx="2739530" cy="604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r>
              <a:rPr lang="en-US" altLang="zh-CN" sz="2600" b="1" dirty="0">
                <a:latin typeface="Times New Roman" panose="02020603050405020304" pitchFamily="18" charset="0"/>
                <a:ea typeface="微软雅黑" panose="020B0503020204020204" charset="-122"/>
                <a:cs typeface="Times New Roman" panose="02020603050405020304" pitchFamily="18" charset="0"/>
              </a:rPr>
              <a:t>- </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热平衡条件下</a:t>
            </a:r>
          </a:p>
          <a:p>
            <a:pPr eaLnBrk="1" hangingPunct="1"/>
            <a:endParaRPr lang="zh-CN" altLang="en-US" sz="2600" b="1" dirty="0">
              <a:latin typeface="Times New Roman" panose="02020603050405020304" pitchFamily="18" charset="0"/>
              <a:ea typeface="微软雅黑" panose="020B0503020204020204" charset="-122"/>
              <a:cs typeface="Times New Roman" panose="02020603050405020304" pitchFamily="18" charset="0"/>
            </a:endParaRPr>
          </a:p>
          <a:p>
            <a:pPr eaLnBrk="1" hangingPunct="1"/>
            <a:endParaRPr lang="zh-CN" altLang="en-US" sz="2600" b="1" dirty="0">
              <a:latin typeface="Times New Roman" panose="02020603050405020304" pitchFamily="18" charset="0"/>
              <a:ea typeface="微软雅黑" panose="020B0503020204020204" charset="-122"/>
              <a:cs typeface="Times New Roman" panose="02020603050405020304" pitchFamily="18" charset="0"/>
            </a:endParaRPr>
          </a:p>
          <a:p>
            <a:pPr eaLnBrk="1" hangingPunct="1"/>
            <a:endParaRPr lang="en-US" altLang="zh-CN" sz="2600" b="1"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06502" name="Object 6"/>
          <p:cNvGraphicFramePr>
            <a:graphicFrameLocks noChangeAspect="1"/>
          </p:cNvGraphicFramePr>
          <p:nvPr>
            <p:extLst/>
          </p:nvPr>
        </p:nvGraphicFramePr>
        <p:xfrm>
          <a:off x="3598863" y="1214090"/>
          <a:ext cx="2601912" cy="1708150"/>
        </p:xfrm>
        <a:graphic>
          <a:graphicData uri="http://schemas.openxmlformats.org/presentationml/2006/ole">
            <mc:AlternateContent xmlns:mc="http://schemas.openxmlformats.org/markup-compatibility/2006">
              <mc:Choice xmlns:v="urn:schemas-microsoft-com:vml" Requires="v">
                <p:oleObj spid="_x0000_s321632" name="Equation" r:id="rId4" imgW="32308800" imgH="21336000" progId="Equation.DSMT4">
                  <p:embed/>
                </p:oleObj>
              </mc:Choice>
              <mc:Fallback>
                <p:oleObj name="Equation" r:id="rId4" imgW="32308800" imgH="21336000" progId="Equation.DSMT4">
                  <p:embed/>
                  <p:pic>
                    <p:nvPicPr>
                      <p:cNvPr id="106502" name="Object 6"/>
                      <p:cNvPicPr>
                        <a:picLocks noChangeAspect="1" noChangeArrowheads="1"/>
                      </p:cNvPicPr>
                      <p:nvPr/>
                    </p:nvPicPr>
                    <p:blipFill>
                      <a:blip r:embed="rId5"/>
                      <a:srcRect/>
                      <a:stretch>
                        <a:fillRect/>
                      </a:stretch>
                    </p:blipFill>
                    <p:spPr bwMode="auto">
                      <a:xfrm>
                        <a:off x="3598863" y="1214090"/>
                        <a:ext cx="2601912"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3" name="Object 5"/>
          <p:cNvGraphicFramePr>
            <a:graphicFrameLocks noChangeAspect="1"/>
          </p:cNvGraphicFramePr>
          <p:nvPr>
            <p:extLst/>
          </p:nvPr>
        </p:nvGraphicFramePr>
        <p:xfrm>
          <a:off x="3598863" y="3995289"/>
          <a:ext cx="3313112" cy="1768475"/>
        </p:xfrm>
        <a:graphic>
          <a:graphicData uri="http://schemas.openxmlformats.org/presentationml/2006/ole">
            <mc:AlternateContent xmlns:mc="http://schemas.openxmlformats.org/markup-compatibility/2006">
              <mc:Choice xmlns:v="urn:schemas-microsoft-com:vml" Requires="v">
                <p:oleObj spid="_x0000_s321633" name="Equation" r:id="rId6" imgW="41148000" imgH="21945600" progId="Equation.DSMT4">
                  <p:embed/>
                </p:oleObj>
              </mc:Choice>
              <mc:Fallback>
                <p:oleObj name="Equation" r:id="rId6" imgW="41148000" imgH="21945600" progId="Equation.DSMT4">
                  <p:embed/>
                  <p:pic>
                    <p:nvPicPr>
                      <p:cNvPr id="106503" name="Object 5"/>
                      <p:cNvPicPr>
                        <a:picLocks noChangeAspect="1" noChangeArrowheads="1"/>
                      </p:cNvPicPr>
                      <p:nvPr/>
                    </p:nvPicPr>
                    <p:blipFill>
                      <a:blip r:embed="rId7"/>
                      <a:srcRect/>
                      <a:stretch>
                        <a:fillRect/>
                      </a:stretch>
                    </p:blipFill>
                    <p:spPr bwMode="auto">
                      <a:xfrm>
                        <a:off x="3598863" y="3995289"/>
                        <a:ext cx="3313112" cy="176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4" name="Text Box 8"/>
          <p:cNvSpPr txBox="1">
            <a:spLocks noChangeArrowheads="1"/>
          </p:cNvSpPr>
          <p:nvPr/>
        </p:nvSpPr>
        <p:spPr bwMode="auto">
          <a:xfrm>
            <a:off x="988730" y="3149600"/>
            <a:ext cx="669997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有过剩载流子条件下，</a:t>
            </a:r>
            <a:r>
              <a:rPr kumimoji="0" lang="zh-CN" altLang="en-US" sz="2600" b="1" i="0" u="sng"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少子浓度变化大，</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用</a:t>
            </a:r>
            <a:r>
              <a:rPr kumimoji="0" lang="zh-CN" alt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Times New Roman" panose="02020603050405020304" pitchFamily="18" charset="0"/>
              </a:rPr>
              <a:t>准费米能级</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表征</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1"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203778" name="Rectangle 2"/>
          <p:cNvSpPr>
            <a:spLocks noChangeArrowheads="1"/>
          </p:cNvSpPr>
          <p:nvPr/>
        </p:nvSpPr>
        <p:spPr bwMode="auto">
          <a:xfrm>
            <a:off x="6516688" y="5156572"/>
            <a:ext cx="576262" cy="6477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03779" name="Rectangle 3"/>
          <p:cNvSpPr>
            <a:spLocks noChangeArrowheads="1"/>
          </p:cNvSpPr>
          <p:nvPr/>
        </p:nvSpPr>
        <p:spPr bwMode="auto">
          <a:xfrm>
            <a:off x="5580063" y="4077072"/>
            <a:ext cx="576262" cy="6477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0597" name="Rectangle 2"/>
          <p:cNvSpPr>
            <a:spLocks noGrp="1" noRot="1" noChangeArrowheads="1"/>
          </p:cNvSpPr>
          <p:nvPr>
            <p:ph type="title" idx="4294967295"/>
          </p:nvPr>
        </p:nvSpPr>
        <p:spPr bwMode="auto">
          <a:xfrm>
            <a:off x="573088" y="202407"/>
            <a:ext cx="2890838"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准费米能级</a:t>
            </a:r>
          </a:p>
        </p:txBody>
      </p:sp>
      <p:sp>
        <p:nvSpPr>
          <p:cNvPr id="110598" name="Rectangle 3"/>
          <p:cNvSpPr>
            <a:spLocks noGrp="1" noChangeArrowheads="1"/>
          </p:cNvSpPr>
          <p:nvPr>
            <p:ph type="body" idx="4294967295"/>
          </p:nvPr>
        </p:nvSpPr>
        <p:spPr bwMode="auto">
          <a:xfrm>
            <a:off x="740792" y="1850099"/>
            <a:ext cx="3759200" cy="604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r>
              <a:rPr lang="en-US" altLang="zh-CN" sz="2600" b="1" dirty="0">
                <a:latin typeface="Times New Roman" panose="02020603050405020304" pitchFamily="18" charset="0"/>
                <a:ea typeface="微软雅黑" panose="020B0503020204020204" charset="-122"/>
                <a:cs typeface="Times New Roman" panose="02020603050405020304" pitchFamily="18" charset="0"/>
              </a:rPr>
              <a:t>- </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热平衡条件下</a:t>
            </a:r>
          </a:p>
          <a:p>
            <a:pPr eaLnBrk="1" hangingPunct="1"/>
            <a:endParaRPr lang="zh-CN" altLang="en-US" sz="2600" b="1" dirty="0">
              <a:latin typeface="Times New Roman" panose="02020603050405020304" pitchFamily="18" charset="0"/>
              <a:ea typeface="微软雅黑" panose="020B0503020204020204" charset="-122"/>
              <a:cs typeface="Times New Roman" panose="02020603050405020304" pitchFamily="18" charset="0"/>
            </a:endParaRPr>
          </a:p>
          <a:p>
            <a:pPr eaLnBrk="1" hangingPunct="1"/>
            <a:endParaRPr lang="zh-CN" altLang="en-US" sz="2600" b="1" dirty="0">
              <a:latin typeface="Times New Roman" panose="02020603050405020304" pitchFamily="18" charset="0"/>
              <a:ea typeface="微软雅黑" panose="020B0503020204020204" charset="-122"/>
              <a:cs typeface="Times New Roman" panose="02020603050405020304" pitchFamily="18" charset="0"/>
            </a:endParaRPr>
          </a:p>
          <a:p>
            <a:pPr eaLnBrk="1" hangingPunct="1"/>
            <a:endParaRPr lang="en-US" altLang="zh-CN" sz="26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10599" name="Rectangle 7"/>
          <p:cNvSpPr>
            <a:spLocks noChangeArrowheads="1"/>
          </p:cNvSpPr>
          <p:nvPr/>
        </p:nvSpPr>
        <p:spPr bwMode="auto">
          <a:xfrm>
            <a:off x="0" y="3487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10600" name="Object 8"/>
          <p:cNvGraphicFramePr>
            <a:graphicFrameLocks noChangeAspect="1"/>
          </p:cNvGraphicFramePr>
          <p:nvPr/>
        </p:nvGraphicFramePr>
        <p:xfrm>
          <a:off x="3759200" y="1431925"/>
          <a:ext cx="3030538" cy="1989138"/>
        </p:xfrm>
        <a:graphic>
          <a:graphicData uri="http://schemas.openxmlformats.org/presentationml/2006/ole">
            <mc:AlternateContent xmlns:mc="http://schemas.openxmlformats.org/markup-compatibility/2006">
              <mc:Choice xmlns:v="urn:schemas-microsoft-com:vml" Requires="v">
                <p:oleObj spid="_x0000_s324751" name="Equation" r:id="rId4" imgW="32308800" imgH="21336000" progId="Equation.DSMT4">
                  <p:embed/>
                </p:oleObj>
              </mc:Choice>
              <mc:Fallback>
                <p:oleObj name="Equation" r:id="rId4" imgW="32308800" imgH="21336000" progId="Equation.DSMT4">
                  <p:embed/>
                  <p:pic>
                    <p:nvPicPr>
                      <p:cNvPr id="110600" name="Object 8"/>
                      <p:cNvPicPr>
                        <a:picLocks noChangeAspect="1" noChangeArrowheads="1"/>
                      </p:cNvPicPr>
                      <p:nvPr/>
                    </p:nvPicPr>
                    <p:blipFill>
                      <a:blip r:embed="rId5"/>
                      <a:srcRect/>
                      <a:stretch>
                        <a:fillRect/>
                      </a:stretch>
                    </p:blipFill>
                    <p:spPr bwMode="auto">
                      <a:xfrm>
                        <a:off x="3759200" y="1431925"/>
                        <a:ext cx="3030538"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01" name="Object 5"/>
          <p:cNvGraphicFramePr>
            <a:graphicFrameLocks noChangeAspect="1"/>
          </p:cNvGraphicFramePr>
          <p:nvPr>
            <p:extLst/>
          </p:nvPr>
        </p:nvGraphicFramePr>
        <p:xfrm>
          <a:off x="2938463" y="4077072"/>
          <a:ext cx="4418012" cy="2357437"/>
        </p:xfrm>
        <a:graphic>
          <a:graphicData uri="http://schemas.openxmlformats.org/presentationml/2006/ole">
            <mc:AlternateContent xmlns:mc="http://schemas.openxmlformats.org/markup-compatibility/2006">
              <mc:Choice xmlns:v="urn:schemas-microsoft-com:vml" Requires="v">
                <p:oleObj spid="_x0000_s324752" name="Equation" r:id="rId6" imgW="41148000" imgH="21945600" progId="Equation.DSMT4">
                  <p:embed/>
                </p:oleObj>
              </mc:Choice>
              <mc:Fallback>
                <p:oleObj name="Equation" r:id="rId6" imgW="41148000" imgH="21945600" progId="Equation.DSMT4">
                  <p:embed/>
                  <p:pic>
                    <p:nvPicPr>
                      <p:cNvPr id="110601" name="Object 5"/>
                      <p:cNvPicPr>
                        <a:picLocks noChangeAspect="1" noChangeArrowheads="1"/>
                      </p:cNvPicPr>
                      <p:nvPr/>
                    </p:nvPicPr>
                    <p:blipFill>
                      <a:blip r:embed="rId7"/>
                      <a:srcRect/>
                      <a:stretch>
                        <a:fillRect/>
                      </a:stretch>
                    </p:blipFill>
                    <p:spPr bwMode="auto">
                      <a:xfrm>
                        <a:off x="2938463" y="4077072"/>
                        <a:ext cx="4418012" cy="235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2" name="Text Box 10"/>
          <p:cNvSpPr txBox="1">
            <a:spLocks noChangeArrowheads="1"/>
          </p:cNvSpPr>
          <p:nvPr/>
        </p:nvSpPr>
        <p:spPr bwMode="auto">
          <a:xfrm>
            <a:off x="755650" y="3429000"/>
            <a:ext cx="80645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有过剩载流子条件下，</a:t>
            </a:r>
            <a:r>
              <a:rPr kumimoji="0" lang="zh-CN" altLang="en-US" sz="2600" b="1" i="0" u="sng"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少子浓度变化大，</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用</a:t>
            </a:r>
            <a:r>
              <a:rPr kumimoji="0" lang="zh-CN" alt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Times New Roman" panose="02020603050405020304" pitchFamily="18" charset="0"/>
              </a:rPr>
              <a:t>准费米能级</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表征</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grpSp>
        <p:nvGrpSpPr>
          <p:cNvPr id="17" name="Group 11"/>
          <p:cNvGrpSpPr/>
          <p:nvPr/>
        </p:nvGrpSpPr>
        <p:grpSpPr bwMode="auto">
          <a:xfrm>
            <a:off x="2987676" y="196850"/>
            <a:ext cx="6084888" cy="1227138"/>
            <a:chOff x="1882" y="124"/>
            <a:chExt cx="3833" cy="773"/>
          </a:xfrm>
        </p:grpSpPr>
        <p:sp>
          <p:nvSpPr>
            <p:cNvPr id="18" name="Rectangle 12"/>
            <p:cNvSpPr>
              <a:spLocks noChangeArrowheads="1"/>
            </p:cNvSpPr>
            <p:nvPr/>
          </p:nvSpPr>
          <p:spPr bwMode="auto">
            <a:xfrm>
              <a:off x="1882" y="243"/>
              <a:ext cx="1270" cy="446"/>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np ≠ n</a:t>
              </a:r>
              <a:r>
                <a:rPr kumimoji="0" lang="en-US" altLang="zh-CN" sz="4000" b="1" i="1"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i</a:t>
              </a:r>
              <a:r>
                <a:rPr kumimoji="0" lang="en-US" altLang="zh-CN" sz="4000" b="1" i="1" u="none" strike="noStrike" kern="1200" cap="none" spc="0" normalizeH="0" baseline="30000" noProof="0" dirty="0">
                  <a:ln>
                    <a:noFill/>
                  </a:ln>
                  <a:solidFill>
                    <a:srgbClr val="FF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a:t>
              </a:r>
            </a:p>
          </p:txBody>
        </p:sp>
        <p:graphicFrame>
          <p:nvGraphicFramePr>
            <p:cNvPr id="19" name="Object 13"/>
            <p:cNvGraphicFramePr>
              <a:graphicFrameLocks noChangeAspect="1"/>
            </p:cNvGraphicFramePr>
            <p:nvPr>
              <p:extLst/>
            </p:nvPr>
          </p:nvGraphicFramePr>
          <p:xfrm>
            <a:off x="2971" y="124"/>
            <a:ext cx="2744" cy="773"/>
          </p:xfrm>
          <a:graphic>
            <a:graphicData uri="http://schemas.openxmlformats.org/presentationml/2006/ole">
              <mc:AlternateContent xmlns:mc="http://schemas.openxmlformats.org/markup-compatibility/2006">
                <mc:Choice xmlns:v="urn:schemas-microsoft-com:vml" Requires="v">
                  <p:oleObj spid="_x0000_s324753" name="公式" r:id="rId8" imgW="1714500" imgH="482600" progId="Equation.3">
                    <p:embed/>
                  </p:oleObj>
                </mc:Choice>
                <mc:Fallback>
                  <p:oleObj name="公式" r:id="rId8" imgW="1714500" imgH="482600" progId="Equation.3">
                    <p:embed/>
                    <p:pic>
                      <p:nvPicPr>
                        <p:cNvPr id="19"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 y="124"/>
                          <a:ext cx="2744" cy="773"/>
                        </a:xfrm>
                        <a:prstGeom prst="rect">
                          <a:avLst/>
                        </a:prstGeom>
                        <a:solidFill>
                          <a:srgbClr val="FFFF66"/>
                        </a:solidFill>
                        <a:ln>
                          <a:noFill/>
                        </a:ln>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3778"/>
                                        </p:tgtEl>
                                        <p:attrNameLst>
                                          <p:attrName>style.visibility</p:attrName>
                                        </p:attrNameLst>
                                      </p:cBhvr>
                                      <p:to>
                                        <p:strVal val="visible"/>
                                      </p:to>
                                    </p:set>
                                    <p:animEffect transition="in" filter="dissolve">
                                      <p:cBhvr>
                                        <p:cTn id="7" dur="500"/>
                                        <p:tgtEl>
                                          <p:spTgt spid="2037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3779"/>
                                        </p:tgtEl>
                                        <p:attrNameLst>
                                          <p:attrName>style.visibility</p:attrName>
                                        </p:attrNameLst>
                                      </p:cBhvr>
                                      <p:to>
                                        <p:strVal val="visible"/>
                                      </p:to>
                                    </p:set>
                                    <p:animEffect transition="in" filter="dissolve">
                                      <p:cBhvr>
                                        <p:cTn id="10" dur="500"/>
                                        <p:tgtEl>
                                          <p:spTgt spid="20377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animBg="1"/>
      <p:bldP spid="203779"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5588471"/>
            <a:ext cx="2520925"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01860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idx="4294967295"/>
          </p:nvPr>
        </p:nvSpPr>
        <p:spPr bwMode="auto">
          <a:xfrm>
            <a:off x="2411760" y="44624"/>
            <a:ext cx="5483225"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霍尔效应的物理基础</a:t>
            </a:r>
          </a:p>
        </p:txBody>
      </p:sp>
      <p:sp>
        <p:nvSpPr>
          <p:cNvPr id="8195" name="Text Box 3"/>
          <p:cNvSpPr txBox="1">
            <a:spLocks noChangeArrowheads="1"/>
          </p:cNvSpPr>
          <p:nvPr/>
        </p:nvSpPr>
        <p:spPr bwMode="auto">
          <a:xfrm>
            <a:off x="673249" y="4423804"/>
            <a:ext cx="8229600" cy="48895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电场和磁场对运动的电荷同时施加力的作用产生的效应 </a:t>
            </a:r>
          </a:p>
        </p:txBody>
      </p:sp>
      <p:sp>
        <p:nvSpPr>
          <p:cNvPr id="8196" name="Text Box 4"/>
          <p:cNvSpPr txBox="1">
            <a:spLocks noChangeArrowheads="1"/>
          </p:cNvSpPr>
          <p:nvPr/>
        </p:nvSpPr>
        <p:spPr bwMode="auto">
          <a:xfrm>
            <a:off x="683568" y="1484784"/>
            <a:ext cx="8208962"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霍尔效应是磁电效应的一种，这一现象是美国物理学家霍尔（</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 H. Hall</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1855-1938</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1879</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年在研究金属的导电机制时发现的。当电流垂直于外磁场通过导体时，在导体的垂直于磁场和电流方向的两个端面之间会出现电势差，这一现象便是霍尔效应。这个电势差称为霍尔电势差。</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68107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2" y="1052736"/>
            <a:ext cx="6408738"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Line 5"/>
          <p:cNvSpPr>
            <a:spLocks noChangeShapeType="1"/>
          </p:cNvSpPr>
          <p:nvPr/>
        </p:nvSpPr>
        <p:spPr bwMode="auto">
          <a:xfrm flipV="1">
            <a:off x="395536" y="3670263"/>
            <a:ext cx="574675" cy="720725"/>
          </a:xfrm>
          <a:prstGeom prst="line">
            <a:avLst/>
          </a:prstGeom>
          <a:noFill/>
          <a:ln w="571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0246" name="Text Box 6"/>
          <p:cNvSpPr txBox="1">
            <a:spLocks noChangeArrowheads="1"/>
          </p:cNvSpPr>
          <p:nvPr/>
        </p:nvSpPr>
        <p:spPr bwMode="auto">
          <a:xfrm>
            <a:off x="107950" y="2909210"/>
            <a:ext cx="10128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mn-cs"/>
              </a:rPr>
              <a:t>电流  </a:t>
            </a:r>
          </a:p>
        </p:txBody>
      </p:sp>
      <p:sp>
        <p:nvSpPr>
          <p:cNvPr id="10247" name="Text Box 7"/>
          <p:cNvSpPr txBox="1">
            <a:spLocks noChangeArrowheads="1"/>
          </p:cNvSpPr>
          <p:nvPr/>
        </p:nvSpPr>
        <p:spPr bwMode="auto">
          <a:xfrm>
            <a:off x="5546181" y="1136537"/>
            <a:ext cx="9302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pitchFamily="34" charset="-122"/>
                <a:cs typeface="+mn-cs"/>
              </a:rPr>
              <a:t>磁场 </a:t>
            </a:r>
          </a:p>
        </p:txBody>
      </p:sp>
      <p:sp>
        <p:nvSpPr>
          <p:cNvPr id="10248" name="Line 8"/>
          <p:cNvSpPr>
            <a:spLocks noChangeShapeType="1"/>
          </p:cNvSpPr>
          <p:nvPr/>
        </p:nvSpPr>
        <p:spPr bwMode="auto">
          <a:xfrm flipV="1">
            <a:off x="5436096" y="1100649"/>
            <a:ext cx="0" cy="1008063"/>
          </a:xfrm>
          <a:prstGeom prst="line">
            <a:avLst/>
          </a:prstGeom>
          <a:noFill/>
          <a:ln w="57150">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0249" name="Text Box 9"/>
          <p:cNvSpPr txBox="1">
            <a:spLocks noChangeArrowheads="1"/>
          </p:cNvSpPr>
          <p:nvPr/>
        </p:nvSpPr>
        <p:spPr bwMode="auto">
          <a:xfrm>
            <a:off x="323850" y="5067857"/>
            <a:ext cx="59039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载流子受到磁场的洛伦兹偏转力：</a:t>
            </a:r>
          </a:p>
        </p:txBody>
      </p:sp>
      <p:graphicFrame>
        <p:nvGraphicFramePr>
          <p:cNvPr id="10250" name="Object 4"/>
          <p:cNvGraphicFramePr>
            <a:graphicFrameLocks noChangeAspect="1"/>
          </p:cNvGraphicFramePr>
          <p:nvPr>
            <p:extLst>
              <p:ext uri="{D42A27DB-BD31-4B8C-83A1-F6EECF244321}">
                <p14:modId xmlns:p14="http://schemas.microsoft.com/office/powerpoint/2010/main" val="894772670"/>
              </p:ext>
            </p:extLst>
          </p:nvPr>
        </p:nvGraphicFramePr>
        <p:xfrm>
          <a:off x="3471863" y="5645150"/>
          <a:ext cx="2128837" cy="541338"/>
        </p:xfrm>
        <a:graphic>
          <a:graphicData uri="http://schemas.openxmlformats.org/presentationml/2006/ole">
            <mc:AlternateContent xmlns:mc="http://schemas.openxmlformats.org/markup-compatibility/2006">
              <mc:Choice xmlns:v="urn:schemas-microsoft-com:vml" Requires="v">
                <p:oleObj spid="_x0000_s327729" name="Equation" r:id="rId5" imgW="698400" imgH="177480" progId="Equation.DSMT4">
                  <p:embed/>
                </p:oleObj>
              </mc:Choice>
              <mc:Fallback>
                <p:oleObj name="Equation" r:id="rId5" imgW="698400" imgH="177480" progId="Equation.DSMT4">
                  <p:embed/>
                  <p:pic>
                    <p:nvPicPr>
                      <p:cNvPr id="10250" name="Object 4"/>
                      <p:cNvPicPr>
                        <a:picLocks noChangeAspect="1" noChangeArrowheads="1"/>
                      </p:cNvPicPr>
                      <p:nvPr/>
                    </p:nvPicPr>
                    <p:blipFill>
                      <a:blip r:embed="rId6"/>
                      <a:srcRect/>
                      <a:stretch>
                        <a:fillRect/>
                      </a:stretch>
                    </p:blipFill>
                    <p:spPr bwMode="auto">
                      <a:xfrm>
                        <a:off x="3471863" y="5645150"/>
                        <a:ext cx="2128837" cy="541338"/>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675" name="Group 11"/>
          <p:cNvGrpSpPr/>
          <p:nvPr/>
        </p:nvGrpSpPr>
        <p:grpSpPr bwMode="auto">
          <a:xfrm>
            <a:off x="3276601" y="2637749"/>
            <a:ext cx="5751513" cy="1168400"/>
            <a:chOff x="2064" y="1923"/>
            <a:chExt cx="3623" cy="736"/>
          </a:xfrm>
        </p:grpSpPr>
        <p:sp>
          <p:nvSpPr>
            <p:cNvPr id="10263" name="Text Box 12"/>
            <p:cNvSpPr txBox="1">
              <a:spLocks noChangeArrowheads="1"/>
            </p:cNvSpPr>
            <p:nvPr/>
          </p:nvSpPr>
          <p:spPr bwMode="auto">
            <a:xfrm>
              <a:off x="4059" y="2349"/>
              <a:ext cx="1628" cy="310"/>
            </a:xfrm>
            <a:prstGeom prst="rect">
              <a:avLst/>
            </a:prstGeom>
            <a:noFill/>
            <a:ln w="9525">
              <a:solidFill>
                <a:srgbClr val="0099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洛伦兹偏转力</a:t>
              </a:r>
              <a:r>
                <a:rPr kumimoji="0" lang="en-US" altLang="zh-CN" sz="2600" b="1"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F</a:t>
              </a: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  </a:t>
              </a:r>
            </a:p>
          </p:txBody>
        </p:sp>
        <p:sp>
          <p:nvSpPr>
            <p:cNvPr id="10264" name="Line 13"/>
            <p:cNvSpPr>
              <a:spLocks noChangeShapeType="1"/>
            </p:cNvSpPr>
            <p:nvPr/>
          </p:nvSpPr>
          <p:spPr bwMode="auto">
            <a:xfrm flipH="1" flipV="1">
              <a:off x="2835" y="1923"/>
              <a:ext cx="1224" cy="509"/>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0265" name="Line 14"/>
            <p:cNvSpPr>
              <a:spLocks noChangeShapeType="1"/>
            </p:cNvSpPr>
            <p:nvPr/>
          </p:nvSpPr>
          <p:spPr bwMode="auto">
            <a:xfrm flipH="1" flipV="1">
              <a:off x="2064" y="1933"/>
              <a:ext cx="1995" cy="54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pSp>
      <p:grpSp>
        <p:nvGrpSpPr>
          <p:cNvPr id="113679" name="Group 15"/>
          <p:cNvGrpSpPr/>
          <p:nvPr/>
        </p:nvGrpSpPr>
        <p:grpSpPr bwMode="auto">
          <a:xfrm>
            <a:off x="4057965" y="2444657"/>
            <a:ext cx="4959351" cy="706438"/>
            <a:chOff x="2562" y="1624"/>
            <a:chExt cx="3124" cy="445"/>
          </a:xfrm>
        </p:grpSpPr>
        <p:sp>
          <p:nvSpPr>
            <p:cNvPr id="10261" name="Text Box 16"/>
            <p:cNvSpPr txBox="1">
              <a:spLocks noChangeArrowheads="1"/>
            </p:cNvSpPr>
            <p:nvPr/>
          </p:nvSpPr>
          <p:spPr bwMode="auto">
            <a:xfrm>
              <a:off x="4206" y="1624"/>
              <a:ext cx="1480" cy="314"/>
            </a:xfrm>
            <a:prstGeom prst="rect">
              <a:avLst/>
            </a:prstGeom>
            <a:gradFill rotWithShape="1">
              <a:gsLst>
                <a:gs pos="0">
                  <a:srgbClr val="FFCCFF"/>
                </a:gs>
                <a:gs pos="50000">
                  <a:srgbClr val="FFFAFF"/>
                </a:gs>
                <a:gs pos="100000">
                  <a:srgbClr val="FFCCFF"/>
                </a:gs>
              </a:gsLst>
              <a:lin ang="5400000" scaled="1"/>
            </a:gra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造成电荷积累  </a:t>
              </a:r>
            </a:p>
          </p:txBody>
        </p:sp>
        <p:sp>
          <p:nvSpPr>
            <p:cNvPr id="10262" name="Line 17"/>
            <p:cNvSpPr>
              <a:spLocks noChangeShapeType="1"/>
            </p:cNvSpPr>
            <p:nvPr/>
          </p:nvSpPr>
          <p:spPr bwMode="auto">
            <a:xfrm flipH="1">
              <a:off x="2562" y="1740"/>
              <a:ext cx="1609" cy="329"/>
            </a:xfrm>
            <a:prstGeom prst="line">
              <a:avLst/>
            </a:prstGeom>
            <a:noFill/>
            <a:ln w="9525">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pSp>
      <p:sp>
        <p:nvSpPr>
          <p:cNvPr id="113682" name="Text Box 18"/>
          <p:cNvSpPr txBox="1">
            <a:spLocks noChangeArrowheads="1"/>
          </p:cNvSpPr>
          <p:nvPr/>
        </p:nvSpPr>
        <p:spPr bwMode="auto">
          <a:xfrm>
            <a:off x="6372225" y="4093485"/>
            <a:ext cx="2627313" cy="498475"/>
          </a:xfrm>
          <a:prstGeom prst="rect">
            <a:avLst/>
          </a:prstGeom>
          <a:noFill/>
          <a:ln w="9525">
            <a:solidFill>
              <a:srgbClr val="0099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mn-cs"/>
              </a:rPr>
              <a:t>产生霍尔电场</a:t>
            </a:r>
            <a:r>
              <a:rPr kumimoji="0" lang="en-US" altLang="zh-CN" sz="2600" b="1" i="1"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mn-cs"/>
              </a:rPr>
              <a:t>E</a:t>
            </a:r>
            <a:r>
              <a:rPr kumimoji="0" lang="en-US" altLang="zh-CN" sz="2600" b="1" i="1" u="none" strike="noStrike" kern="1200" cap="none" spc="0" normalizeH="0" baseline="-25000" noProof="0">
                <a:ln>
                  <a:noFill/>
                </a:ln>
                <a:solidFill>
                  <a:srgbClr val="006600"/>
                </a:solidFill>
                <a:effectLst/>
                <a:uLnTx/>
                <a:uFillTx/>
                <a:latin typeface="Times New Roman" panose="02020603050405020304" pitchFamily="18" charset="0"/>
                <a:ea typeface="微软雅黑" panose="020B0503020204020204" pitchFamily="34" charset="-122"/>
                <a:cs typeface="+mn-cs"/>
              </a:rPr>
              <a:t>H </a:t>
            </a:r>
          </a:p>
        </p:txBody>
      </p:sp>
      <p:grpSp>
        <p:nvGrpSpPr>
          <p:cNvPr id="113683" name="Group 19"/>
          <p:cNvGrpSpPr/>
          <p:nvPr/>
        </p:nvGrpSpPr>
        <p:grpSpPr bwMode="auto">
          <a:xfrm>
            <a:off x="3236284" y="1677417"/>
            <a:ext cx="1104900" cy="1408113"/>
            <a:chOff x="2052" y="1162"/>
            <a:chExt cx="696" cy="887"/>
          </a:xfrm>
        </p:grpSpPr>
        <p:sp>
          <p:nvSpPr>
            <p:cNvPr id="10258" name="Line 20"/>
            <p:cNvSpPr>
              <a:spLocks noChangeShapeType="1"/>
            </p:cNvSpPr>
            <p:nvPr/>
          </p:nvSpPr>
          <p:spPr bwMode="auto">
            <a:xfrm flipV="1">
              <a:off x="2052" y="1570"/>
              <a:ext cx="362" cy="454"/>
            </a:xfrm>
            <a:prstGeom prst="line">
              <a:avLst/>
            </a:prstGeom>
            <a:noFill/>
            <a:ln w="76200">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0259" name="Line 21"/>
            <p:cNvSpPr>
              <a:spLocks noChangeShapeType="1"/>
            </p:cNvSpPr>
            <p:nvPr/>
          </p:nvSpPr>
          <p:spPr bwMode="auto">
            <a:xfrm flipV="1">
              <a:off x="2368" y="1595"/>
              <a:ext cx="362" cy="454"/>
            </a:xfrm>
            <a:prstGeom prst="line">
              <a:avLst/>
            </a:prstGeom>
            <a:noFill/>
            <a:ln w="76200">
              <a:solidFill>
                <a:srgbClr val="0099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0260" name="Text Box 22"/>
            <p:cNvSpPr txBox="1">
              <a:spLocks noChangeArrowheads="1"/>
            </p:cNvSpPr>
            <p:nvPr/>
          </p:nvSpPr>
          <p:spPr bwMode="auto">
            <a:xfrm>
              <a:off x="2381" y="1162"/>
              <a:ext cx="367" cy="314"/>
            </a:xfrm>
            <a:prstGeom prst="rect">
              <a:avLst/>
            </a:prstGeom>
            <a:noFill/>
            <a:ln w="9525">
              <a:solidFill>
                <a:srgbClr val="0099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1"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mn-cs"/>
                </a:rPr>
                <a:t>E</a:t>
              </a:r>
              <a:r>
                <a:rPr kumimoji="0" lang="en-US" altLang="zh-CN" sz="2600" b="1" i="1" u="none" strike="noStrike" kern="1200" cap="none" spc="0" normalizeH="0" baseline="-25000" noProof="0">
                  <a:ln>
                    <a:noFill/>
                  </a:ln>
                  <a:solidFill>
                    <a:srgbClr val="006600"/>
                  </a:solidFill>
                  <a:effectLst/>
                  <a:uLnTx/>
                  <a:uFillTx/>
                  <a:latin typeface="Times New Roman" panose="02020603050405020304" pitchFamily="18" charset="0"/>
                  <a:ea typeface="微软雅黑" panose="020B0503020204020204" pitchFamily="34" charset="-122"/>
                  <a:cs typeface="+mn-cs"/>
                </a:rPr>
                <a:t>H</a:t>
              </a:r>
            </a:p>
          </p:txBody>
        </p:sp>
      </p:grpSp>
      <p:grpSp>
        <p:nvGrpSpPr>
          <p:cNvPr id="113687" name="Group 23"/>
          <p:cNvGrpSpPr/>
          <p:nvPr/>
        </p:nvGrpSpPr>
        <p:grpSpPr bwMode="auto">
          <a:xfrm>
            <a:off x="5940425" y="4670392"/>
            <a:ext cx="3070225" cy="1435100"/>
            <a:chOff x="3742" y="3226"/>
            <a:chExt cx="1934" cy="904"/>
          </a:xfrm>
        </p:grpSpPr>
        <p:sp>
          <p:nvSpPr>
            <p:cNvPr id="10256" name="Text Box 24"/>
            <p:cNvSpPr txBox="1">
              <a:spLocks noChangeArrowheads="1"/>
            </p:cNvSpPr>
            <p:nvPr/>
          </p:nvSpPr>
          <p:spPr bwMode="auto">
            <a:xfrm>
              <a:off x="3742" y="3566"/>
              <a:ext cx="1934" cy="564"/>
            </a:xfrm>
            <a:prstGeom prst="rect">
              <a:avLst/>
            </a:prstGeom>
            <a:solidFill>
              <a:schemeClr val="bg1"/>
            </a:solidFill>
            <a:ln w="9525">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mn-cs"/>
                </a:rPr>
                <a:t>稳定时，</a:t>
              </a:r>
              <a:r>
                <a:rPr kumimoji="0" lang="en-US" altLang="zh-CN" sz="2600" b="1" i="1"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mn-cs"/>
                </a:rPr>
                <a:t>E</a:t>
              </a:r>
              <a:r>
                <a:rPr kumimoji="0" lang="en-US" altLang="zh-CN" sz="2600" b="1" i="1" u="none" strike="noStrike" kern="1200" cap="none" spc="0" normalizeH="0" baseline="-25000" noProof="0">
                  <a:ln>
                    <a:noFill/>
                  </a:ln>
                  <a:solidFill>
                    <a:srgbClr val="006600"/>
                  </a:solidFill>
                  <a:effectLst/>
                  <a:uLnTx/>
                  <a:uFillTx/>
                  <a:latin typeface="Times New Roman" panose="02020603050405020304" pitchFamily="18" charset="0"/>
                  <a:ea typeface="微软雅黑" panose="020B0503020204020204" pitchFamily="34" charset="-122"/>
                  <a:cs typeface="+mn-cs"/>
                </a:rPr>
                <a:t>H</a:t>
              </a:r>
              <a:r>
                <a:rPr kumimoji="0" lang="zh-CN" altLang="en-US" sz="2600" b="1" i="0"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mn-cs"/>
                </a:rPr>
                <a:t>恰足以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mn-cs"/>
                </a:rPr>
                <a:t>抵消磁场的偏转力</a:t>
              </a:r>
            </a:p>
          </p:txBody>
        </p:sp>
        <p:sp>
          <p:nvSpPr>
            <p:cNvPr id="10257" name="AutoShape 25"/>
            <p:cNvSpPr>
              <a:spLocks noChangeArrowheads="1"/>
            </p:cNvSpPr>
            <p:nvPr/>
          </p:nvSpPr>
          <p:spPr bwMode="auto">
            <a:xfrm>
              <a:off x="4422" y="3226"/>
              <a:ext cx="272" cy="294"/>
            </a:xfrm>
            <a:prstGeom prst="downArrow">
              <a:avLst>
                <a:gd name="adj1" fmla="val 49556"/>
                <a:gd name="adj2" fmla="val 5575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8" name="Rectangle 2"/>
          <p:cNvSpPr txBox="1">
            <a:spLocks noRot="1" noChangeArrowheads="1"/>
          </p:cNvSpPr>
          <p:nvPr/>
        </p:nvSpPr>
        <p:spPr bwMode="auto">
          <a:xfrm>
            <a:off x="2411760" y="44624"/>
            <a:ext cx="5483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霍尔效应的物理基础</a:t>
            </a:r>
            <a:endPar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endParaRPr>
          </a:p>
        </p:txBody>
      </p:sp>
      <p:sp>
        <p:nvSpPr>
          <p:cNvPr id="29"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0996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13675"/>
                                        </p:tgtEl>
                                        <p:attrNameLst>
                                          <p:attrName>style.visibility</p:attrName>
                                        </p:attrNameLst>
                                      </p:cBhvr>
                                      <p:to>
                                        <p:strVal val="visible"/>
                                      </p:to>
                                    </p:set>
                                    <p:animEffect transition="in" filter="slide(fromRight)">
                                      <p:cBhvr>
                                        <p:cTn id="7" dur="500"/>
                                        <p:tgtEl>
                                          <p:spTgt spid="11367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3679"/>
                                        </p:tgtEl>
                                        <p:attrNameLst>
                                          <p:attrName>style.visibility</p:attrName>
                                        </p:attrNameLst>
                                      </p:cBhvr>
                                      <p:to>
                                        <p:strVal val="visible"/>
                                      </p:to>
                                    </p:set>
                                    <p:animEffect transition="in" filter="dissolve">
                                      <p:cBhvr>
                                        <p:cTn id="12" dur="500"/>
                                        <p:tgtEl>
                                          <p:spTgt spid="11367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683"/>
                                        </p:tgtEl>
                                        <p:attrNameLst>
                                          <p:attrName>style.visibility</p:attrName>
                                        </p:attrNameLst>
                                      </p:cBhvr>
                                      <p:to>
                                        <p:strVal val="visible"/>
                                      </p:to>
                                    </p:set>
                                    <p:animEffect transition="in" filter="dissolve">
                                      <p:cBhvr>
                                        <p:cTn id="17" dur="500"/>
                                        <p:tgtEl>
                                          <p:spTgt spid="11368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3682"/>
                                        </p:tgtEl>
                                        <p:attrNameLst>
                                          <p:attrName>style.visibility</p:attrName>
                                        </p:attrNameLst>
                                      </p:cBhvr>
                                      <p:to>
                                        <p:strVal val="visible"/>
                                      </p:to>
                                    </p:set>
                                    <p:animEffect transition="in" filter="dissolve">
                                      <p:cBhvr>
                                        <p:cTn id="22" dur="500"/>
                                        <p:tgtEl>
                                          <p:spTgt spid="11368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13687"/>
                                        </p:tgtEl>
                                        <p:attrNameLst>
                                          <p:attrName>style.visibility</p:attrName>
                                        </p:attrNameLst>
                                      </p:cBhvr>
                                      <p:to>
                                        <p:strVal val="visible"/>
                                      </p:to>
                                    </p:set>
                                    <p:animEffect transition="in" filter="slide(fromTop)">
                                      <p:cBhvr>
                                        <p:cTn id="27" dur="500"/>
                                        <p:tgtEl>
                                          <p:spTgt spid="113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8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4398962" y="3068960"/>
            <a:ext cx="4667250" cy="3581400"/>
          </a:xfrm>
          <a:prstGeom prst="rect">
            <a:avLst/>
          </a:prstGeom>
        </p:spPr>
      </p:pic>
      <p:pic>
        <p:nvPicPr>
          <p:cNvPr id="15" name="图片 14"/>
          <p:cNvPicPr>
            <a:picLocks noChangeAspect="1"/>
          </p:cNvPicPr>
          <p:nvPr/>
        </p:nvPicPr>
        <p:blipFill>
          <a:blip r:embed="rId5"/>
          <a:stretch>
            <a:fillRect/>
          </a:stretch>
        </p:blipFill>
        <p:spPr>
          <a:xfrm>
            <a:off x="286097" y="1485156"/>
            <a:ext cx="4867275" cy="3581400"/>
          </a:xfrm>
          <a:prstGeom prst="rect">
            <a:avLst/>
          </a:prstGeom>
        </p:spPr>
      </p:pic>
      <p:sp>
        <p:nvSpPr>
          <p:cNvPr id="11268" name="Line 4"/>
          <p:cNvSpPr>
            <a:spLocks noChangeShapeType="1"/>
          </p:cNvSpPr>
          <p:nvPr/>
        </p:nvSpPr>
        <p:spPr bwMode="auto">
          <a:xfrm flipV="1">
            <a:off x="3130996" y="3006547"/>
            <a:ext cx="287337" cy="503237"/>
          </a:xfrm>
          <a:prstGeom prst="line">
            <a:avLst/>
          </a:prstGeom>
          <a:noFill/>
          <a:ln w="7620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1274" name="Line 8"/>
          <p:cNvSpPr>
            <a:spLocks noChangeShapeType="1"/>
          </p:cNvSpPr>
          <p:nvPr/>
        </p:nvSpPr>
        <p:spPr bwMode="auto">
          <a:xfrm rot="10800000" flipV="1">
            <a:off x="6991380" y="4949630"/>
            <a:ext cx="287338" cy="503238"/>
          </a:xfrm>
          <a:prstGeom prst="line">
            <a:avLst/>
          </a:prstGeom>
          <a:noFill/>
          <a:ln w="762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1270" name="Text Box 9"/>
          <p:cNvSpPr txBox="1">
            <a:spLocks noChangeArrowheads="1"/>
          </p:cNvSpPr>
          <p:nvPr/>
        </p:nvSpPr>
        <p:spPr bwMode="auto">
          <a:xfrm>
            <a:off x="324272" y="980728"/>
            <a:ext cx="5903912" cy="49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载流子受到磁场的洛伦兹偏转力：</a:t>
            </a:r>
          </a:p>
        </p:txBody>
      </p:sp>
      <p:graphicFrame>
        <p:nvGraphicFramePr>
          <p:cNvPr id="11271" name="Object 4"/>
          <p:cNvGraphicFramePr>
            <a:graphicFrameLocks noChangeAspect="1"/>
          </p:cNvGraphicFramePr>
          <p:nvPr>
            <p:extLst/>
          </p:nvPr>
        </p:nvGraphicFramePr>
        <p:xfrm>
          <a:off x="5815013" y="1643063"/>
          <a:ext cx="2127250" cy="541337"/>
        </p:xfrm>
        <a:graphic>
          <a:graphicData uri="http://schemas.openxmlformats.org/presentationml/2006/ole">
            <mc:AlternateContent xmlns:mc="http://schemas.openxmlformats.org/markup-compatibility/2006">
              <mc:Choice xmlns:v="urn:schemas-microsoft-com:vml" Requires="v">
                <p:oleObj spid="_x0000_s328800" name="Equation" r:id="rId6" imgW="698400" imgH="177480" progId="Equation.DSMT4">
                  <p:embed/>
                </p:oleObj>
              </mc:Choice>
              <mc:Fallback>
                <p:oleObj name="Equation" r:id="rId6" imgW="698400" imgH="177480" progId="Equation.DSMT4">
                  <p:embed/>
                  <p:pic>
                    <p:nvPicPr>
                      <p:cNvPr id="11271" name="Object 4"/>
                      <p:cNvPicPr>
                        <a:picLocks noChangeAspect="1" noChangeArrowheads="1"/>
                      </p:cNvPicPr>
                      <p:nvPr/>
                    </p:nvPicPr>
                    <p:blipFill>
                      <a:blip r:embed="rId7"/>
                      <a:srcRect/>
                      <a:stretch>
                        <a:fillRect/>
                      </a:stretch>
                    </p:blipFill>
                    <p:spPr bwMode="auto">
                      <a:xfrm>
                        <a:off x="5815013" y="1643063"/>
                        <a:ext cx="2127250" cy="541337"/>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5"/>
          <p:cNvSpPr txBox="1">
            <a:spLocks noChangeArrowheads="1"/>
          </p:cNvSpPr>
          <p:nvPr/>
        </p:nvSpPr>
        <p:spPr bwMode="auto">
          <a:xfrm>
            <a:off x="178506" y="4949630"/>
            <a:ext cx="199786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mn-cs"/>
              </a:rPr>
              <a:t>霍尔电压：</a:t>
            </a:r>
            <a:endParaRPr kumimoji="0" lang="en-US" altLang="zh-CN" sz="28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mn-cs"/>
            </a:endParaRPr>
          </a:p>
        </p:txBody>
      </p:sp>
      <p:graphicFrame>
        <p:nvGraphicFramePr>
          <p:cNvPr id="9" name="Object 4"/>
          <p:cNvGraphicFramePr>
            <a:graphicFrameLocks noChangeAspect="1"/>
          </p:cNvGraphicFramePr>
          <p:nvPr>
            <p:extLst/>
          </p:nvPr>
        </p:nvGraphicFramePr>
        <p:xfrm>
          <a:off x="938125" y="5502042"/>
          <a:ext cx="2476500" cy="685800"/>
        </p:xfrm>
        <a:graphic>
          <a:graphicData uri="http://schemas.openxmlformats.org/presentationml/2006/ole">
            <mc:AlternateContent xmlns:mc="http://schemas.openxmlformats.org/markup-compatibility/2006">
              <mc:Choice xmlns:v="urn:schemas-microsoft-com:vml" Requires="v">
                <p:oleObj spid="_x0000_s328801" name="Equation" r:id="rId8" imgW="19812000" imgH="5486400" progId="Equation.DSMT4">
                  <p:embed/>
                </p:oleObj>
              </mc:Choice>
              <mc:Fallback>
                <p:oleObj name="Equation" r:id="rId8" imgW="19812000" imgH="5486400" progId="Equation.DSMT4">
                  <p:embed/>
                  <p:pic>
                    <p:nvPicPr>
                      <p:cNvPr id="9" name="Object 4"/>
                      <p:cNvPicPr>
                        <a:picLocks noChangeAspect="1" noChangeArrowheads="1"/>
                      </p:cNvPicPr>
                      <p:nvPr/>
                    </p:nvPicPr>
                    <p:blipFill>
                      <a:blip r:embed="rId9"/>
                      <a:srcRect/>
                      <a:stretch>
                        <a:fillRect/>
                      </a:stretch>
                    </p:blipFill>
                    <p:spPr bwMode="auto">
                      <a:xfrm>
                        <a:off x="938125" y="5502042"/>
                        <a:ext cx="2476500" cy="6858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2" name="Rectangle 2"/>
          <p:cNvSpPr txBox="1">
            <a:spLocks noRot="1" noChangeArrowheads="1"/>
          </p:cNvSpPr>
          <p:nvPr/>
        </p:nvSpPr>
        <p:spPr bwMode="auto">
          <a:xfrm>
            <a:off x="2411760" y="44624"/>
            <a:ext cx="5483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霍尔效应的物理基础</a:t>
            </a:r>
          </a:p>
        </p:txBody>
      </p:sp>
      <p:sp>
        <p:nvSpPr>
          <p:cNvPr id="13"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25715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2"/>
          <p:cNvSpPr>
            <a:spLocks noChangeArrowheads="1"/>
          </p:cNvSpPr>
          <p:nvPr/>
        </p:nvSpPr>
        <p:spPr bwMode="auto">
          <a:xfrm>
            <a:off x="4356100" y="4365104"/>
            <a:ext cx="719138" cy="10080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2291" name="Rectangle 11"/>
          <p:cNvSpPr>
            <a:spLocks noChangeArrowheads="1"/>
          </p:cNvSpPr>
          <p:nvPr/>
        </p:nvSpPr>
        <p:spPr bwMode="auto">
          <a:xfrm>
            <a:off x="2771775" y="4365104"/>
            <a:ext cx="576263" cy="10080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2293" name="Rectangle 2"/>
          <p:cNvSpPr>
            <a:spLocks noGrp="1" noRot="1" noChangeArrowheads="1"/>
          </p:cNvSpPr>
          <p:nvPr>
            <p:ph type="title" idx="4294967295"/>
          </p:nvPr>
        </p:nvSpPr>
        <p:spPr bwMode="auto">
          <a:xfrm>
            <a:off x="2543601" y="66675"/>
            <a:ext cx="598646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霍尔电场与霍尔电压</a:t>
            </a:r>
          </a:p>
        </p:txBody>
      </p:sp>
      <p:sp>
        <p:nvSpPr>
          <p:cNvPr id="12294" name="Rectangle 3"/>
          <p:cNvSpPr>
            <a:spLocks noGrp="1" noRot="1" noChangeArrowheads="1"/>
          </p:cNvSpPr>
          <p:nvPr>
            <p:ph type="body" idx="4294967295"/>
          </p:nvPr>
        </p:nvSpPr>
        <p:spPr bwMode="auto">
          <a:xfrm>
            <a:off x="683568" y="1126331"/>
            <a:ext cx="6135702" cy="598487"/>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600" b="1" dirty="0">
                <a:latin typeface="微软雅黑" panose="020B0503020204020204" pitchFamily="34" charset="-122"/>
                <a:ea typeface="微软雅黑" panose="020B0503020204020204" pitchFamily="34" charset="-122"/>
              </a:rPr>
              <a:t>稳定状态下，载流子受力平衡：</a:t>
            </a:r>
          </a:p>
          <a:p>
            <a:pPr lvl="1" eaLnBrk="1" hangingPunct="1">
              <a:lnSpc>
                <a:spcPct val="90000"/>
              </a:lnSpc>
              <a:buFontTx/>
              <a:buNone/>
            </a:pPr>
            <a:r>
              <a:rPr lang="en-US" altLang="zh-CN" sz="2600" b="1" i="1" dirty="0">
                <a:latin typeface="微软雅黑" panose="020B0503020204020204" pitchFamily="34" charset="-122"/>
                <a:ea typeface="微软雅黑" panose="020B0503020204020204" pitchFamily="34" charset="-122"/>
              </a:rPr>
              <a:t>                                   </a:t>
            </a:r>
          </a:p>
          <a:p>
            <a:pPr lvl="1" eaLnBrk="1" hangingPunct="1">
              <a:lnSpc>
                <a:spcPct val="90000"/>
              </a:lnSpc>
              <a:buFontTx/>
              <a:buNone/>
            </a:pPr>
            <a:endParaRPr lang="zh-CN" altLang="en-US" sz="2600" b="1" dirty="0">
              <a:latin typeface="微软雅黑" panose="020B0503020204020204" pitchFamily="34" charset="-122"/>
              <a:ea typeface="微软雅黑" panose="020B0503020204020204" pitchFamily="34" charset="-122"/>
            </a:endParaRPr>
          </a:p>
          <a:p>
            <a:pPr eaLnBrk="1" hangingPunct="1">
              <a:lnSpc>
                <a:spcPct val="90000"/>
              </a:lnSpc>
            </a:pPr>
            <a:endParaRPr lang="en-US" altLang="zh-CN" sz="2600" b="1" dirty="0">
              <a:latin typeface="微软雅黑" panose="020B0503020204020204" pitchFamily="34" charset="-122"/>
              <a:ea typeface="微软雅黑" panose="020B0503020204020204" pitchFamily="34" charset="-122"/>
            </a:endParaRPr>
          </a:p>
        </p:txBody>
      </p:sp>
      <p:sp>
        <p:nvSpPr>
          <p:cNvPr id="12295" name="Text Box 5"/>
          <p:cNvSpPr txBox="1">
            <a:spLocks noChangeArrowheads="1"/>
          </p:cNvSpPr>
          <p:nvPr/>
        </p:nvSpPr>
        <p:spPr bwMode="auto">
          <a:xfrm>
            <a:off x="5085035" y="2420888"/>
            <a:ext cx="2727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mn-cs"/>
              </a:rPr>
              <a:t>得到霍尔电压：</a:t>
            </a:r>
            <a:endParaRPr kumimoji="0" lang="en-US" altLang="zh-CN"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mn-cs"/>
            </a:endParaRPr>
          </a:p>
        </p:txBody>
      </p:sp>
      <p:sp>
        <p:nvSpPr>
          <p:cNvPr id="12296" name="Text Box 6"/>
          <p:cNvSpPr txBox="1">
            <a:spLocks noChangeArrowheads="1"/>
          </p:cNvSpPr>
          <p:nvPr/>
        </p:nvSpPr>
        <p:spPr bwMode="auto">
          <a:xfrm>
            <a:off x="326805" y="3583861"/>
            <a:ext cx="71096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800" b="1">
                <a:solidFill>
                  <a:schemeClr val="tx2"/>
                </a:solidFill>
                <a:latin typeface="Times New Roman" panose="02020603050405020304" pitchFamily="18" charset="0"/>
                <a:ea typeface="楷体_GB2312" charset="-122"/>
              </a:defRPr>
            </a:lvl1pPr>
            <a:lvl2pPr>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霍尔电场的方向可用以判断导电载流子的类型，</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其数值可用以计算载流子浓度</a:t>
            </a:r>
          </a:p>
        </p:txBody>
      </p:sp>
      <p:graphicFrame>
        <p:nvGraphicFramePr>
          <p:cNvPr id="12298" name="Object 4"/>
          <p:cNvGraphicFramePr>
            <a:graphicFrameLocks noChangeAspect="1"/>
          </p:cNvGraphicFramePr>
          <p:nvPr>
            <p:extLst>
              <p:ext uri="{D42A27DB-BD31-4B8C-83A1-F6EECF244321}">
                <p14:modId xmlns:p14="http://schemas.microsoft.com/office/powerpoint/2010/main" val="3598315247"/>
              </p:ext>
            </p:extLst>
          </p:nvPr>
        </p:nvGraphicFramePr>
        <p:xfrm>
          <a:off x="822325" y="4408299"/>
          <a:ext cx="4924638" cy="1016195"/>
        </p:xfrm>
        <a:graphic>
          <a:graphicData uri="http://schemas.openxmlformats.org/presentationml/2006/ole">
            <mc:AlternateContent xmlns:mc="http://schemas.openxmlformats.org/markup-compatibility/2006">
              <mc:Choice xmlns:v="urn:schemas-microsoft-com:vml" Requires="v">
                <p:oleObj spid="_x0000_s329965" name="Equation" r:id="rId4" imgW="2031840" imgH="419040" progId="Equation.DSMT4">
                  <p:embed/>
                </p:oleObj>
              </mc:Choice>
              <mc:Fallback>
                <p:oleObj name="Equation" r:id="rId4" imgW="2031840" imgH="419040" progId="Equation.DSMT4">
                  <p:embed/>
                  <p:pic>
                    <p:nvPicPr>
                      <p:cNvPr id="12298" name="Object 4"/>
                      <p:cNvPicPr>
                        <a:picLocks noChangeAspect="1" noChangeArrowheads="1"/>
                      </p:cNvPicPr>
                      <p:nvPr/>
                    </p:nvPicPr>
                    <p:blipFill>
                      <a:blip r:embed="rId5"/>
                      <a:srcRect/>
                      <a:stretch>
                        <a:fillRect/>
                      </a:stretch>
                    </p:blipFill>
                    <p:spPr bwMode="auto">
                      <a:xfrm>
                        <a:off x="822325" y="4408299"/>
                        <a:ext cx="4924638" cy="1016195"/>
                      </a:xfrm>
                      <a:prstGeom prst="rect">
                        <a:avLst/>
                      </a:prstGeom>
                      <a:noFill/>
                      <a:ln>
                        <a:noFill/>
                      </a:ln>
                      <a:effectLst/>
                      <a:extLst/>
                    </p:spPr>
                  </p:pic>
                </p:oleObj>
              </mc:Fallback>
            </mc:AlternateContent>
          </a:graphicData>
        </a:graphic>
      </p:graphicFrame>
      <p:sp>
        <p:nvSpPr>
          <p:cNvPr id="12300" name="Text Box 10"/>
          <p:cNvSpPr txBox="1">
            <a:spLocks noChangeArrowheads="1"/>
          </p:cNvSpPr>
          <p:nvPr/>
        </p:nvSpPr>
        <p:spPr bwMode="auto">
          <a:xfrm>
            <a:off x="4429125" y="5662092"/>
            <a:ext cx="19256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2"/>
                </a:solidFill>
                <a:latin typeface="Times New Roman" panose="02020603050405020304" pitchFamily="18" charset="0"/>
                <a:ea typeface="楷体_GB2312" charset="-122"/>
              </a:defRPr>
            </a:lvl1pPr>
            <a:lvl2pPr marL="742950" indent="-285750">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rPr>
              <a:t>霍尔系数： </a:t>
            </a:r>
          </a:p>
        </p:txBody>
      </p:sp>
      <p:graphicFrame>
        <p:nvGraphicFramePr>
          <p:cNvPr id="12301" name="Object 4"/>
          <p:cNvGraphicFramePr>
            <a:graphicFrameLocks noChangeAspect="1"/>
          </p:cNvGraphicFramePr>
          <p:nvPr>
            <p:extLst/>
          </p:nvPr>
        </p:nvGraphicFramePr>
        <p:xfrm>
          <a:off x="3079750" y="1633538"/>
          <a:ext cx="2400300" cy="723900"/>
        </p:xfrm>
        <a:graphic>
          <a:graphicData uri="http://schemas.openxmlformats.org/presentationml/2006/ole">
            <mc:AlternateContent xmlns:mc="http://schemas.openxmlformats.org/markup-compatibility/2006">
              <mc:Choice xmlns:v="urn:schemas-microsoft-com:vml" Requires="v">
                <p:oleObj spid="_x0000_s329966" name="Equation" r:id="rId6" imgW="799920" imgH="241200" progId="Equation.DSMT4">
                  <p:embed/>
                </p:oleObj>
              </mc:Choice>
              <mc:Fallback>
                <p:oleObj name="Equation" r:id="rId6" imgW="799920" imgH="241200" progId="Equation.DSMT4">
                  <p:embed/>
                  <p:pic>
                    <p:nvPicPr>
                      <p:cNvPr id="12301" name="Object 4"/>
                      <p:cNvPicPr>
                        <a:picLocks noChangeAspect="1" noChangeArrowheads="1"/>
                      </p:cNvPicPr>
                      <p:nvPr/>
                    </p:nvPicPr>
                    <p:blipFill>
                      <a:blip r:embed="rId7"/>
                      <a:srcRect/>
                      <a:stretch>
                        <a:fillRect/>
                      </a:stretch>
                    </p:blipFill>
                    <p:spPr bwMode="auto">
                      <a:xfrm>
                        <a:off x="3079750" y="1633538"/>
                        <a:ext cx="2400300" cy="7239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2" name="矩形 1"/>
          <p:cNvSpPr>
            <a:spLocks noChangeArrowheads="1"/>
          </p:cNvSpPr>
          <p:nvPr/>
        </p:nvSpPr>
        <p:spPr bwMode="auto">
          <a:xfrm>
            <a:off x="271735" y="2466926"/>
            <a:ext cx="447109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800" b="1">
                <a:solidFill>
                  <a:schemeClr val="tx2"/>
                </a:solidFill>
                <a:latin typeface="Times New Roman" panose="02020603050405020304" pitchFamily="18" charset="0"/>
                <a:ea typeface="楷体_GB2312" charset="-122"/>
              </a:defRPr>
            </a:lvl1pPr>
            <a:lvl2pPr>
              <a:defRPr sz="2800" b="1">
                <a:solidFill>
                  <a:schemeClr val="tx2"/>
                </a:solidFill>
                <a:latin typeface="Times New Roman" panose="02020603050405020304" pitchFamily="18" charset="0"/>
                <a:ea typeface="楷体_GB2312" charset="-122"/>
              </a:defRPr>
            </a:lvl2pPr>
            <a:lvl3pPr marL="1143000" indent="-228600">
              <a:defRPr sz="2800" b="1">
                <a:solidFill>
                  <a:schemeClr val="tx2"/>
                </a:solidFill>
                <a:latin typeface="Times New Roman" panose="02020603050405020304" pitchFamily="18" charset="0"/>
                <a:ea typeface="楷体_GB2312" charset="-122"/>
              </a:defRPr>
            </a:lvl3pPr>
            <a:lvl4pPr marL="1600200" indent="-228600">
              <a:defRPr sz="2800" b="1">
                <a:solidFill>
                  <a:schemeClr val="tx2"/>
                </a:solidFill>
                <a:latin typeface="Times New Roman" panose="02020603050405020304" pitchFamily="18" charset="0"/>
                <a:ea typeface="楷体_GB2312" charset="-122"/>
              </a:defRPr>
            </a:lvl4pPr>
            <a:lvl5pPr marL="2057400" indent="-228600">
              <a:defRPr sz="2800" b="1">
                <a:solidFill>
                  <a:schemeClr val="tx2"/>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charset="-122"/>
              </a:defRPr>
            </a:lvl9pPr>
          </a:lstStyle>
          <a:p>
            <a:pPr marL="457200" marR="0" lvl="1" indent="0" algn="l" defTabSz="914400" rtl="0" eaLnBrk="1" fontAlgn="base" latinLnBrk="0" hangingPunct="1">
              <a:lnSpc>
                <a:spcPct val="90000"/>
              </a:lnSpc>
              <a:spcBef>
                <a:spcPct val="0"/>
              </a:spcBef>
              <a:spcAft>
                <a:spcPct val="0"/>
              </a:spcAft>
              <a:buClrTx/>
              <a:buSzTx/>
              <a:buFontTx/>
              <a:buNone/>
              <a:tabLst/>
              <a:defRPr/>
            </a:pPr>
            <a:r>
              <a:rPr kumimoji="0"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mn-cs"/>
              </a:rPr>
              <a:t>E</a:t>
            </a:r>
            <a:r>
              <a:rPr kumimoji="0"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mn-cs"/>
              </a:rPr>
              <a:t>Hy</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为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y</a:t>
            </a:r>
            <a:r>
              <a:rPr kumimoji="0" lang="zh-CN"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方向上的霍尔电场，</a:t>
            </a:r>
          </a:p>
        </p:txBody>
      </p:sp>
      <p:graphicFrame>
        <p:nvGraphicFramePr>
          <p:cNvPr id="12303" name="Object 4"/>
          <p:cNvGraphicFramePr>
            <a:graphicFrameLocks noChangeAspect="1"/>
          </p:cNvGraphicFramePr>
          <p:nvPr>
            <p:extLst/>
          </p:nvPr>
        </p:nvGraphicFramePr>
        <p:xfrm>
          <a:off x="3001333" y="2864832"/>
          <a:ext cx="2590800" cy="723900"/>
        </p:xfrm>
        <a:graphic>
          <a:graphicData uri="http://schemas.openxmlformats.org/presentationml/2006/ole">
            <mc:AlternateContent xmlns:mc="http://schemas.openxmlformats.org/markup-compatibility/2006">
              <mc:Choice xmlns:v="urn:schemas-microsoft-com:vml" Requires="v">
                <p:oleObj spid="_x0000_s329967" name="Equation" r:id="rId8" imgW="862965" imgH="241300" progId="Equation.DSMT4">
                  <p:embed/>
                </p:oleObj>
              </mc:Choice>
              <mc:Fallback>
                <p:oleObj name="Equation" r:id="rId8" imgW="862965" imgH="241300" progId="Equation.DSMT4">
                  <p:embed/>
                  <p:pic>
                    <p:nvPicPr>
                      <p:cNvPr id="12303"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1333" y="2864832"/>
                        <a:ext cx="2590800" cy="7239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304" name="直接箭头连接符 2"/>
          <p:cNvCxnSpPr>
            <a:cxnSpLocks noChangeShapeType="1"/>
          </p:cNvCxnSpPr>
          <p:nvPr/>
        </p:nvCxnSpPr>
        <p:spPr bwMode="auto">
          <a:xfrm flipV="1">
            <a:off x="1979613" y="5085829"/>
            <a:ext cx="0" cy="439738"/>
          </a:xfrm>
          <a:prstGeom prst="straightConnector1">
            <a:avLst/>
          </a:prstGeom>
          <a:noFill/>
          <a:ln w="57150" algn="ctr">
            <a:solidFill>
              <a:srgbClr val="FF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页脚占位符 1"/>
          <p:cNvSpPr>
            <a:spLocks noGrp="1"/>
          </p:cNvSpPr>
          <p:nvPr>
            <p:ph type="ftr" sz="quarter" idx="11"/>
          </p:nvPr>
        </p:nvSpPr>
        <p:spPr>
          <a:xfrm>
            <a:off x="3124200" y="6376243"/>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a:xfrm>
            <a:off x="6553200" y="6376243"/>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1" name="Rectangle 37"/>
          <p:cNvSpPr>
            <a:spLocks noChangeArrowheads="1"/>
          </p:cNvSpPr>
          <p:nvPr/>
        </p:nvSpPr>
        <p:spPr bwMode="auto">
          <a:xfrm flipV="1">
            <a:off x="106363" y="92209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19" name="Object 4"/>
          <p:cNvGraphicFramePr>
            <a:graphicFrameLocks noChangeAspect="1"/>
          </p:cNvGraphicFramePr>
          <p:nvPr>
            <p:extLst/>
          </p:nvPr>
        </p:nvGraphicFramePr>
        <p:xfrm>
          <a:off x="822325" y="5510738"/>
          <a:ext cx="1828800" cy="685800"/>
        </p:xfrm>
        <a:graphic>
          <a:graphicData uri="http://schemas.openxmlformats.org/presentationml/2006/ole">
            <mc:AlternateContent xmlns:mc="http://schemas.openxmlformats.org/markup-compatibility/2006">
              <mc:Choice xmlns:v="urn:schemas-microsoft-com:vml" Requires="v">
                <p:oleObj spid="_x0000_s329968" name="Equation" r:id="rId10" imgW="609480" imgH="228600" progId="Equation.DSMT4">
                  <p:embed/>
                </p:oleObj>
              </mc:Choice>
              <mc:Fallback>
                <p:oleObj name="Equation" r:id="rId10" imgW="609480" imgH="228600" progId="Equation.DSMT4">
                  <p:embed/>
                  <p:pic>
                    <p:nvPicPr>
                      <p:cNvPr id="19" name="Object 4"/>
                      <p:cNvPicPr>
                        <a:picLocks noChangeAspect="1" noChangeArrowheads="1"/>
                      </p:cNvPicPr>
                      <p:nvPr/>
                    </p:nvPicPr>
                    <p:blipFill>
                      <a:blip r:embed="rId11"/>
                      <a:srcRect/>
                      <a:stretch>
                        <a:fillRect/>
                      </a:stretch>
                    </p:blipFill>
                    <p:spPr bwMode="auto">
                      <a:xfrm>
                        <a:off x="822325" y="5510738"/>
                        <a:ext cx="1828800" cy="685800"/>
                      </a:xfrm>
                      <a:prstGeom prst="rect">
                        <a:avLst/>
                      </a:prstGeom>
                      <a:solidFill>
                        <a:srgbClr val="FFCCFF"/>
                      </a:solidFill>
                      <a:ln>
                        <a:solidFill>
                          <a:srgbClr val="C00000"/>
                        </a:solidFill>
                      </a:ln>
                      <a:effectLs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1816373140"/>
              </p:ext>
            </p:extLst>
          </p:nvPr>
        </p:nvGraphicFramePr>
        <p:xfrm>
          <a:off x="6084168" y="5424494"/>
          <a:ext cx="2216150" cy="1016000"/>
        </p:xfrm>
        <a:graphic>
          <a:graphicData uri="http://schemas.openxmlformats.org/presentationml/2006/ole">
            <mc:AlternateContent xmlns:mc="http://schemas.openxmlformats.org/markup-compatibility/2006">
              <mc:Choice xmlns:v="urn:schemas-microsoft-com:vml" Requires="v">
                <p:oleObj spid="_x0000_s329969" name="Equation" r:id="rId12" imgW="914400" imgH="419040" progId="Equation.DSMT4">
                  <p:embed/>
                </p:oleObj>
              </mc:Choice>
              <mc:Fallback>
                <p:oleObj name="Equation" r:id="rId12" imgW="914400" imgH="419040" progId="Equation.DSMT4">
                  <p:embed/>
                  <p:pic>
                    <p:nvPicPr>
                      <p:cNvPr id="20" name="Object 4"/>
                      <p:cNvPicPr>
                        <a:picLocks noChangeAspect="1" noChangeArrowheads="1"/>
                      </p:cNvPicPr>
                      <p:nvPr/>
                    </p:nvPicPr>
                    <p:blipFill>
                      <a:blip r:embed="rId13"/>
                      <a:srcRect/>
                      <a:stretch>
                        <a:fillRect/>
                      </a:stretch>
                    </p:blipFill>
                    <p:spPr bwMode="auto">
                      <a:xfrm>
                        <a:off x="6084168" y="5424494"/>
                        <a:ext cx="2216150" cy="101600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60882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16"/>
          <p:cNvSpPr txBox="1">
            <a:spLocks noChangeArrowheads="1"/>
          </p:cNvSpPr>
          <p:nvPr/>
        </p:nvSpPr>
        <p:spPr bwMode="auto">
          <a:xfrm>
            <a:off x="685551" y="2348880"/>
            <a:ext cx="80629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dirty="0">
                <a:solidFill>
                  <a:srgbClr val="663300"/>
                </a:solidFill>
                <a:ea typeface="微软雅黑" panose="020B0503020204020204" charset="-122"/>
                <a:cs typeface="Times New Roman" panose="02020603050405020304" pitchFamily="18" charset="0"/>
              </a:rPr>
              <a:t>电子速度的方向为</a:t>
            </a:r>
            <a:r>
              <a:rPr kumimoji="1" lang="en-US" altLang="zh-CN" sz="2400" i="1" dirty="0">
                <a:solidFill>
                  <a:srgbClr val="663300"/>
                </a:solidFill>
                <a:ea typeface="微软雅黑" panose="020B0503020204020204" charset="-122"/>
                <a:cs typeface="Times New Roman" panose="02020603050405020304" pitchFamily="18" charset="0"/>
              </a:rPr>
              <a:t>k</a:t>
            </a:r>
            <a:r>
              <a:rPr kumimoji="1" lang="zh-CN" altLang="en-US" sz="2400" dirty="0">
                <a:solidFill>
                  <a:srgbClr val="663300"/>
                </a:solidFill>
                <a:ea typeface="微软雅黑" panose="020B0503020204020204" charset="-122"/>
                <a:cs typeface="Times New Roman" panose="02020603050405020304" pitchFamily="18" charset="0"/>
              </a:rPr>
              <a:t>空间中能量梯度的方向，即垂直于等能面。因此电子的运动方向取决于等能面的形状。一般情况下，在 </a:t>
            </a:r>
            <a:r>
              <a:rPr kumimoji="1" lang="en-US" altLang="zh-CN" sz="2400" i="1" dirty="0">
                <a:solidFill>
                  <a:srgbClr val="663300"/>
                </a:solidFill>
                <a:ea typeface="微软雅黑" panose="020B0503020204020204" charset="-122"/>
                <a:cs typeface="Times New Roman" panose="02020603050405020304" pitchFamily="18" charset="0"/>
              </a:rPr>
              <a:t>k </a:t>
            </a:r>
            <a:r>
              <a:rPr kumimoji="1" lang="zh-CN" altLang="en-US" sz="2400" dirty="0">
                <a:solidFill>
                  <a:srgbClr val="663300"/>
                </a:solidFill>
                <a:ea typeface="微软雅黑" panose="020B0503020204020204" charset="-122"/>
                <a:cs typeface="Times New Roman" panose="02020603050405020304" pitchFamily="18" charset="0"/>
              </a:rPr>
              <a:t>空间中的等能面并不是球面，所以</a:t>
            </a:r>
            <a:r>
              <a:rPr kumimoji="1" lang="en-US" altLang="zh-CN" sz="2400" i="1" dirty="0">
                <a:solidFill>
                  <a:srgbClr val="663300"/>
                </a:solidFill>
                <a:ea typeface="微软雅黑" panose="020B0503020204020204" charset="-122"/>
                <a:cs typeface="Times New Roman" panose="02020603050405020304" pitchFamily="18" charset="0"/>
              </a:rPr>
              <a:t>v</a:t>
            </a:r>
            <a:r>
              <a:rPr kumimoji="1" lang="zh-CN" altLang="en-US" sz="2400" dirty="0">
                <a:solidFill>
                  <a:srgbClr val="663300"/>
                </a:solidFill>
                <a:ea typeface="微软雅黑" panose="020B0503020204020204" charset="-122"/>
                <a:cs typeface="Times New Roman" panose="02020603050405020304" pitchFamily="18" charset="0"/>
              </a:rPr>
              <a:t>的方向一般并不是 </a:t>
            </a:r>
            <a:r>
              <a:rPr kumimoji="1" lang="en-US" altLang="zh-CN" sz="2400" i="1" dirty="0">
                <a:solidFill>
                  <a:srgbClr val="663300"/>
                </a:solidFill>
                <a:ea typeface="微软雅黑" panose="020B0503020204020204" charset="-122"/>
                <a:cs typeface="Times New Roman" panose="02020603050405020304" pitchFamily="18" charset="0"/>
              </a:rPr>
              <a:t>k </a:t>
            </a:r>
            <a:r>
              <a:rPr kumimoji="1" lang="zh-CN" altLang="en-US" sz="2400" dirty="0">
                <a:solidFill>
                  <a:srgbClr val="663300"/>
                </a:solidFill>
                <a:ea typeface="微软雅黑" panose="020B0503020204020204" charset="-122"/>
                <a:cs typeface="Times New Roman" panose="02020603050405020304" pitchFamily="18" charset="0"/>
              </a:rPr>
              <a:t>的方向。只有当等能面为球面，或在某些特殊方向上，</a:t>
            </a:r>
            <a:r>
              <a:rPr kumimoji="1" lang="en-US" altLang="zh-CN" sz="2400" i="1" dirty="0">
                <a:solidFill>
                  <a:srgbClr val="663300"/>
                </a:solidFill>
                <a:ea typeface="微软雅黑" panose="020B0503020204020204" charset="-122"/>
                <a:cs typeface="Times New Roman" panose="02020603050405020304" pitchFamily="18" charset="0"/>
              </a:rPr>
              <a:t>v</a:t>
            </a:r>
            <a:r>
              <a:rPr kumimoji="1" lang="zh-CN" altLang="en-US" sz="2400" dirty="0">
                <a:solidFill>
                  <a:srgbClr val="663300"/>
                </a:solidFill>
                <a:ea typeface="微软雅黑" panose="020B0503020204020204" charset="-122"/>
                <a:cs typeface="Times New Roman" panose="02020603050405020304" pitchFamily="18" charset="0"/>
              </a:rPr>
              <a:t>才与</a:t>
            </a:r>
            <a:r>
              <a:rPr kumimoji="1" lang="en-US" altLang="zh-CN" sz="2400" i="1" dirty="0">
                <a:solidFill>
                  <a:srgbClr val="663300"/>
                </a:solidFill>
                <a:ea typeface="微软雅黑" panose="020B0503020204020204" charset="-122"/>
                <a:cs typeface="Times New Roman" panose="02020603050405020304" pitchFamily="18" charset="0"/>
              </a:rPr>
              <a:t>k</a:t>
            </a:r>
            <a:r>
              <a:rPr kumimoji="1" lang="zh-CN" altLang="en-US" sz="2400" dirty="0">
                <a:solidFill>
                  <a:srgbClr val="663300"/>
                </a:solidFill>
                <a:ea typeface="微软雅黑" panose="020B0503020204020204" charset="-122"/>
                <a:cs typeface="Times New Roman" panose="02020603050405020304" pitchFamily="18" charset="0"/>
              </a:rPr>
              <a:t>的方向相同</a:t>
            </a:r>
          </a:p>
        </p:txBody>
      </p:sp>
      <p:sp>
        <p:nvSpPr>
          <p:cNvPr id="21510" name="Rectangle 10"/>
          <p:cNvSpPr>
            <a:spLocks noRot="1" noChangeArrowheads="1"/>
          </p:cNvSpPr>
          <p:nvPr/>
        </p:nvSpPr>
        <p:spPr bwMode="auto">
          <a:xfrm>
            <a:off x="662880" y="4509120"/>
            <a:ext cx="8229600" cy="10080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20000"/>
              </a:spcBef>
              <a:buClr>
                <a:schemeClr val="tx1"/>
              </a:buClr>
              <a:buSzPct val="70000"/>
              <a:buFont typeface="Wingdings" panose="05000000000000000000" pitchFamily="2" charset="2"/>
              <a:buNone/>
            </a:pPr>
            <a:r>
              <a:rPr lang="zh-CN" altLang="en-US" sz="2600" dirty="0">
                <a:solidFill>
                  <a:schemeClr val="tx1"/>
                </a:solidFill>
                <a:ea typeface="微软雅黑" panose="020B0503020204020204" charset="-122"/>
              </a:rPr>
              <a:t>电子状态确定，则电子速度确定，不被任何晶格散射所阻碍。晶格对周期性的偏离则会引起电子散射</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16</a:t>
            </a:fld>
            <a:endParaRPr lang="zh-CN" altLang="en-US"/>
          </a:p>
        </p:txBody>
      </p:sp>
      <p:sp>
        <p:nvSpPr>
          <p:cNvPr id="11" name="Text Box 3"/>
          <p:cNvSpPr txBox="1">
            <a:spLocks noChangeArrowheads="1"/>
          </p:cNvSpPr>
          <p:nvPr/>
        </p:nvSpPr>
        <p:spPr bwMode="auto">
          <a:xfrm>
            <a:off x="4815423" y="992331"/>
            <a:ext cx="4185761"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自由电子和晶体电子的</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关系不同，所以速度也不相同</a:t>
            </a:r>
          </a:p>
        </p:txBody>
      </p:sp>
      <p:graphicFrame>
        <p:nvGraphicFramePr>
          <p:cNvPr id="12" name="Object 5"/>
          <p:cNvGraphicFramePr>
            <a:graphicFrameLocks noChangeAspect="1"/>
          </p:cNvGraphicFramePr>
          <p:nvPr/>
        </p:nvGraphicFramePr>
        <p:xfrm>
          <a:off x="827584" y="1038666"/>
          <a:ext cx="3671887" cy="1022350"/>
        </p:xfrm>
        <a:graphic>
          <a:graphicData uri="http://schemas.openxmlformats.org/presentationml/2006/ole">
            <mc:AlternateContent xmlns:mc="http://schemas.openxmlformats.org/markup-compatibility/2006">
              <mc:Choice xmlns:v="urn:schemas-microsoft-com:vml" Requires="v">
                <p:oleObj spid="_x0000_s21675" name="公式" r:id="rId4" imgW="1676400" imgH="469900" progId="Equation.3">
                  <p:embed/>
                </p:oleObj>
              </mc:Choice>
              <mc:Fallback>
                <p:oleObj name="公式" r:id="rId4" imgW="1676400" imgH="469900" progId="Equation.3">
                  <p:embed/>
                  <p:pic>
                    <p:nvPicPr>
                      <p:cNvPr id="1946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1038666"/>
                        <a:ext cx="3671887" cy="10223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
          <p:cNvSpPr>
            <a:spLocks noRot="1" noChangeArrowheads="1"/>
          </p:cNvSpPr>
          <p:nvPr/>
        </p:nvSpPr>
        <p:spPr bwMode="auto">
          <a:xfrm>
            <a:off x="3131840" y="-27384"/>
            <a:ext cx="33131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 子 的 速 度</a:t>
            </a:r>
          </a:p>
        </p:txBody>
      </p:sp>
      <p:sp>
        <p:nvSpPr>
          <p:cNvPr id="14" name="Rectangle 37"/>
          <p:cNvSpPr>
            <a:spLocks noChangeArrowheads="1"/>
          </p:cNvSpPr>
          <p:nvPr/>
        </p:nvSpPr>
        <p:spPr bwMode="auto">
          <a:xfrm flipV="1">
            <a:off x="115947" y="80966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1196752"/>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cxnSp>
        <p:nvCxnSpPr>
          <p:cNvPr id="10" name="直接连接符 9"/>
          <p:cNvCxnSpPr>
            <a:cxnSpLocks noChangeShapeType="1"/>
          </p:cNvCxnSpPr>
          <p:nvPr/>
        </p:nvCxnSpPr>
        <p:spPr bwMode="auto">
          <a:xfrm>
            <a:off x="2915816" y="2364378"/>
            <a:ext cx="3888432" cy="0"/>
          </a:xfrm>
          <a:prstGeom prst="line">
            <a:avLst/>
          </a:prstGeom>
          <a:noFill/>
          <a:ln w="762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8428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Rot="1" noChangeArrowheads="1"/>
          </p:cNvSpPr>
          <p:nvPr/>
        </p:nvSpPr>
        <p:spPr bwMode="auto">
          <a:xfrm>
            <a:off x="2311400" y="44624"/>
            <a:ext cx="741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lnSpc>
                <a:spcPct val="100000"/>
              </a:lnSpc>
              <a:buClrTx/>
              <a:buSzTx/>
              <a:buFontTx/>
            </a:pPr>
            <a:r>
              <a:rPr lang="zh-CN" altLang="en-US" sz="3600" dirty="0">
                <a:solidFill>
                  <a:srgbClr val="660066"/>
                </a:solidFill>
                <a:effectLst>
                  <a:outerShdw blurRad="38100" dist="38100" dir="2700000" algn="tl">
                    <a:srgbClr val="C0C0C0"/>
                  </a:outerShdw>
                </a:effectLst>
                <a:ea typeface="微软雅黑" pitchFamily="34" charset="-122"/>
              </a:rPr>
              <a:t>电子在晶体中的加速度</a:t>
            </a:r>
          </a:p>
        </p:txBody>
      </p:sp>
      <p:sp>
        <p:nvSpPr>
          <p:cNvPr id="23555" name="Rectangle 3"/>
          <p:cNvSpPr>
            <a:spLocks noRot="1" noChangeArrowheads="1"/>
          </p:cNvSpPr>
          <p:nvPr/>
        </p:nvSpPr>
        <p:spPr bwMode="auto">
          <a:xfrm>
            <a:off x="685006" y="1086216"/>
            <a:ext cx="4619625" cy="676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20000"/>
              </a:spcBef>
              <a:buClr>
                <a:schemeClr val="tx1"/>
              </a:buClr>
              <a:buSzPct val="70000"/>
              <a:buFont typeface="Wingdings" panose="05000000000000000000" pitchFamily="2" charset="2"/>
              <a:buNone/>
            </a:pPr>
            <a:r>
              <a:rPr lang="zh-CN" altLang="en-US" sz="2600" dirty="0">
                <a:solidFill>
                  <a:schemeClr val="tx1"/>
                </a:solidFill>
                <a:ea typeface="微软雅黑" panose="020B0503020204020204" charset="-122"/>
                <a:cs typeface="Times New Roman" panose="02020603050405020304" pitchFamily="18" charset="0"/>
              </a:rPr>
              <a:t>假设外力</a:t>
            </a:r>
            <a:r>
              <a:rPr lang="en-US" altLang="zh-CN" sz="2600" i="1" dirty="0">
                <a:solidFill>
                  <a:schemeClr val="tx1"/>
                </a:solidFill>
                <a:ea typeface="微软雅黑" panose="020B0503020204020204" charset="-122"/>
                <a:cs typeface="Times New Roman" panose="02020603050405020304" pitchFamily="18" charset="0"/>
              </a:rPr>
              <a:t>F</a:t>
            </a:r>
            <a:r>
              <a:rPr lang="zh-CN" altLang="en-US" sz="2600" dirty="0">
                <a:solidFill>
                  <a:schemeClr val="tx1"/>
                </a:solidFill>
                <a:ea typeface="微软雅黑" panose="020B0503020204020204" charset="-122"/>
                <a:cs typeface="Times New Roman" panose="02020603050405020304" pitchFamily="18" charset="0"/>
              </a:rPr>
              <a:t>作用于晶体电子，</a:t>
            </a:r>
          </a:p>
          <a:p>
            <a:pPr eaLnBrk="1" hangingPunct="1">
              <a:spcBef>
                <a:spcPct val="20000"/>
              </a:spcBef>
              <a:buClr>
                <a:schemeClr val="tx1"/>
              </a:buClr>
              <a:buSzPct val="70000"/>
              <a:buFont typeface="Wingdings" panose="05000000000000000000" pitchFamily="2" charset="2"/>
              <a:buNone/>
            </a:pPr>
            <a:r>
              <a:rPr lang="zh-CN" altLang="en-US" sz="2600" dirty="0">
                <a:solidFill>
                  <a:schemeClr val="tx1"/>
                </a:solidFill>
                <a:ea typeface="微软雅黑" panose="020B0503020204020204" charset="-122"/>
                <a:cs typeface="Times New Roman" panose="02020603050405020304" pitchFamily="18" charset="0"/>
              </a:rPr>
              <a:t>外力做功，电子获得能量：</a:t>
            </a:r>
          </a:p>
        </p:txBody>
      </p:sp>
      <p:graphicFrame>
        <p:nvGraphicFramePr>
          <p:cNvPr id="23556" name="Object 5"/>
          <p:cNvGraphicFramePr>
            <a:graphicFrameLocks noChangeAspect="1"/>
          </p:cNvGraphicFramePr>
          <p:nvPr>
            <p:extLst>
              <p:ext uri="{D42A27DB-BD31-4B8C-83A1-F6EECF244321}">
                <p14:modId xmlns:p14="http://schemas.microsoft.com/office/powerpoint/2010/main" val="964091575"/>
              </p:ext>
            </p:extLst>
          </p:nvPr>
        </p:nvGraphicFramePr>
        <p:xfrm>
          <a:off x="5345484" y="1052736"/>
          <a:ext cx="2312987" cy="1360488"/>
        </p:xfrm>
        <a:graphic>
          <a:graphicData uri="http://schemas.openxmlformats.org/presentationml/2006/ole">
            <mc:AlternateContent xmlns:mc="http://schemas.openxmlformats.org/markup-compatibility/2006">
              <mc:Choice xmlns:v="urn:schemas-microsoft-com:vml" Requires="v">
                <p:oleObj spid="_x0000_s24225" name="Equation" r:id="rId4" imgW="25908000" imgH="15240000" progId="Equation.DSMT4">
                  <p:embed/>
                </p:oleObj>
              </mc:Choice>
              <mc:Fallback>
                <p:oleObj name="Equation" r:id="rId4" imgW="25908000" imgH="15240000" progId="Equation.DSMT4">
                  <p:embed/>
                  <p:pic>
                    <p:nvPicPr>
                      <p:cNvPr id="0" name="Object 5"/>
                      <p:cNvPicPr>
                        <a:picLocks noChangeAspect="1" noChangeArrowheads="1"/>
                      </p:cNvPicPr>
                      <p:nvPr/>
                    </p:nvPicPr>
                    <p:blipFill>
                      <a:blip r:embed="rId5"/>
                      <a:srcRect/>
                      <a:stretch>
                        <a:fillRect/>
                      </a:stretch>
                    </p:blipFill>
                    <p:spPr bwMode="auto">
                      <a:xfrm>
                        <a:off x="5345484" y="1052736"/>
                        <a:ext cx="2312987" cy="1360488"/>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rgbClr val="336666"/>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1677" name="Text Box 13"/>
          <p:cNvSpPr txBox="1">
            <a:spLocks noChangeArrowheads="1"/>
          </p:cNvSpPr>
          <p:nvPr/>
        </p:nvSpPr>
        <p:spPr bwMode="auto">
          <a:xfrm>
            <a:off x="600504" y="2684691"/>
            <a:ext cx="461956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chemeClr val="tx1"/>
                </a:solidFill>
                <a:ea typeface="微软雅黑" panose="020B0503020204020204" charset="-122"/>
                <a:cs typeface="Times New Roman" panose="02020603050405020304" pitchFamily="18" charset="0"/>
              </a:rPr>
              <a:t>由于外力</a:t>
            </a:r>
            <a:r>
              <a:rPr lang="en-US" altLang="zh-CN" sz="2600" i="1" dirty="0">
                <a:solidFill>
                  <a:schemeClr val="tx1"/>
                </a:solidFill>
                <a:ea typeface="微软雅黑" panose="020B0503020204020204" charset="-122"/>
                <a:cs typeface="Times New Roman" panose="02020603050405020304" pitchFamily="18" charset="0"/>
              </a:rPr>
              <a:t>F </a:t>
            </a:r>
            <a:r>
              <a:rPr lang="zh-CN" altLang="en-US" sz="2600" dirty="0">
                <a:solidFill>
                  <a:schemeClr val="tx1"/>
                </a:solidFill>
                <a:ea typeface="微软雅黑" panose="020B0503020204020204" charset="-122"/>
                <a:cs typeface="Times New Roman" panose="02020603050405020304" pitchFamily="18" charset="0"/>
              </a:rPr>
              <a:t>的作用，使 </a:t>
            </a:r>
            <a:r>
              <a:rPr lang="en-US" altLang="zh-CN" sz="2600" i="1" dirty="0">
                <a:solidFill>
                  <a:schemeClr val="tx1"/>
                </a:solidFill>
                <a:ea typeface="微软雅黑" panose="020B0503020204020204" charset="-122"/>
                <a:cs typeface="Times New Roman" panose="02020603050405020304" pitchFamily="18" charset="0"/>
              </a:rPr>
              <a:t>k </a:t>
            </a:r>
            <a:r>
              <a:rPr lang="zh-CN" altLang="en-US" sz="2600" dirty="0">
                <a:solidFill>
                  <a:schemeClr val="tx1"/>
                </a:solidFill>
                <a:ea typeface="微软雅黑" panose="020B0503020204020204" charset="-122"/>
                <a:cs typeface="Times New Roman" panose="02020603050405020304" pitchFamily="18" charset="0"/>
              </a:rPr>
              <a:t>发生变化，导致能量的变化：</a:t>
            </a:r>
          </a:p>
        </p:txBody>
      </p:sp>
      <p:grpSp>
        <p:nvGrpSpPr>
          <p:cNvPr id="1521692" name="Group 28"/>
          <p:cNvGrpSpPr/>
          <p:nvPr/>
        </p:nvGrpSpPr>
        <p:grpSpPr bwMode="auto">
          <a:xfrm>
            <a:off x="5220072" y="2492896"/>
            <a:ext cx="2205038" cy="1030288"/>
            <a:chOff x="3342" y="1738"/>
            <a:chExt cx="1389" cy="649"/>
          </a:xfrm>
        </p:grpSpPr>
        <p:graphicFrame>
          <p:nvGraphicFramePr>
            <p:cNvPr id="23568" name="Object 5"/>
            <p:cNvGraphicFramePr>
              <a:graphicFrameLocks noChangeAspect="1"/>
            </p:cNvGraphicFramePr>
            <p:nvPr>
              <p:extLst>
                <p:ext uri="{D42A27DB-BD31-4B8C-83A1-F6EECF244321}">
                  <p14:modId xmlns:p14="http://schemas.microsoft.com/office/powerpoint/2010/main" val="2658447234"/>
                </p:ext>
              </p:extLst>
            </p:nvPr>
          </p:nvGraphicFramePr>
          <p:xfrm>
            <a:off x="3342" y="2071"/>
            <a:ext cx="1389" cy="316"/>
          </p:xfrm>
          <a:graphic>
            <a:graphicData uri="http://schemas.openxmlformats.org/presentationml/2006/ole">
              <mc:AlternateContent xmlns:mc="http://schemas.openxmlformats.org/markup-compatibility/2006">
                <mc:Choice xmlns:v="urn:schemas-microsoft-com:vml" Requires="v">
                  <p:oleObj spid="_x0000_s24226" name="Equation" r:id="rId6" imgW="24079200" imgH="5486400" progId="Equation.DSMT4">
                    <p:embed/>
                  </p:oleObj>
                </mc:Choice>
                <mc:Fallback>
                  <p:oleObj name="Equation" r:id="rId6" imgW="24079200" imgH="5486400" progId="Equation.DSMT4">
                    <p:embed/>
                    <p:pic>
                      <p:nvPicPr>
                        <p:cNvPr id="0" name="Object 5"/>
                        <p:cNvPicPr>
                          <a:picLocks noChangeAspect="1" noChangeArrowheads="1"/>
                        </p:cNvPicPr>
                        <p:nvPr/>
                      </p:nvPicPr>
                      <p:blipFill>
                        <a:blip r:embed="rId7"/>
                        <a:srcRect/>
                        <a:stretch>
                          <a:fillRect/>
                        </a:stretch>
                      </p:blipFill>
                      <p:spPr bwMode="auto">
                        <a:xfrm>
                          <a:off x="3342" y="2071"/>
                          <a:ext cx="1389" cy="316"/>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rgbClr val="336666"/>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9" name="Line 16"/>
            <p:cNvSpPr>
              <a:spLocks noChangeShapeType="1"/>
            </p:cNvSpPr>
            <p:nvPr/>
          </p:nvSpPr>
          <p:spPr bwMode="auto">
            <a:xfrm>
              <a:off x="3969" y="1738"/>
              <a:ext cx="0" cy="272"/>
            </a:xfrm>
            <a:prstGeom prst="line">
              <a:avLst/>
            </a:prstGeom>
            <a:noFill/>
            <a:ln w="2857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0" name="Line 17"/>
            <p:cNvSpPr>
              <a:spLocks noChangeShapeType="1"/>
            </p:cNvSpPr>
            <p:nvPr/>
          </p:nvSpPr>
          <p:spPr bwMode="auto">
            <a:xfrm>
              <a:off x="4105" y="1738"/>
              <a:ext cx="0" cy="272"/>
            </a:xfrm>
            <a:prstGeom prst="line">
              <a:avLst/>
            </a:prstGeom>
            <a:noFill/>
            <a:ln w="2857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21684" name="Text Box 20"/>
          <p:cNvSpPr txBox="1">
            <a:spLocks noChangeArrowheads="1"/>
          </p:cNvSpPr>
          <p:nvPr/>
        </p:nvSpPr>
        <p:spPr bwMode="auto">
          <a:xfrm>
            <a:off x="625108" y="4005064"/>
            <a:ext cx="12105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cs typeface="Times New Roman" panose="02020603050405020304" pitchFamily="18" charset="0"/>
              </a:rPr>
              <a:t>加速度</a:t>
            </a:r>
            <a:r>
              <a:rPr lang="en-US" altLang="zh-CN" sz="2400" dirty="0">
                <a:solidFill>
                  <a:schemeClr val="tx1"/>
                </a:solidFill>
                <a:ea typeface="微软雅黑" panose="020B0503020204020204" charset="-122"/>
                <a:cs typeface="Times New Roman" panose="02020603050405020304" pitchFamily="18" charset="0"/>
              </a:rPr>
              <a:t>:</a:t>
            </a:r>
            <a:endParaRPr lang="en-US" altLang="zh-CN" sz="2400" i="1" dirty="0">
              <a:solidFill>
                <a:schemeClr val="tx1"/>
              </a:solidFill>
              <a:ea typeface="微软雅黑" panose="020B0503020204020204" charset="-122"/>
              <a:cs typeface="Times New Roman" panose="02020603050405020304" pitchFamily="18" charset="0"/>
            </a:endParaRPr>
          </a:p>
        </p:txBody>
      </p:sp>
      <p:grpSp>
        <p:nvGrpSpPr>
          <p:cNvPr id="1521693" name="Group 29"/>
          <p:cNvGrpSpPr/>
          <p:nvPr/>
        </p:nvGrpSpPr>
        <p:grpSpPr bwMode="auto">
          <a:xfrm>
            <a:off x="6142409" y="3859438"/>
            <a:ext cx="2173287" cy="1416051"/>
            <a:chOff x="3923" y="2522"/>
            <a:chExt cx="1369" cy="892"/>
          </a:xfrm>
        </p:grpSpPr>
        <p:graphicFrame>
          <p:nvGraphicFramePr>
            <p:cNvPr id="23565" name="Object 5"/>
            <p:cNvGraphicFramePr>
              <a:graphicFrameLocks noChangeAspect="1"/>
            </p:cNvGraphicFramePr>
            <p:nvPr/>
          </p:nvGraphicFramePr>
          <p:xfrm>
            <a:off x="4295" y="2568"/>
            <a:ext cx="888" cy="586"/>
          </p:xfrm>
          <a:graphic>
            <a:graphicData uri="http://schemas.openxmlformats.org/presentationml/2006/ole">
              <mc:AlternateContent xmlns:mc="http://schemas.openxmlformats.org/markup-compatibility/2006">
                <mc:Choice xmlns:v="urn:schemas-microsoft-com:vml" Requires="v">
                  <p:oleObj spid="_x0000_s24227" name="Equation" r:id="rId8" imgW="14325600" imgH="9448800" progId="Equation.DSMT4">
                    <p:embed/>
                  </p:oleObj>
                </mc:Choice>
                <mc:Fallback>
                  <p:oleObj name="Equation" r:id="rId8" imgW="14325600" imgH="9448800" progId="Equation.DSMT4">
                    <p:embed/>
                    <p:pic>
                      <p:nvPicPr>
                        <p:cNvPr id="0" name="Object 5"/>
                        <p:cNvPicPr>
                          <a:picLocks noChangeAspect="1" noChangeArrowheads="1"/>
                        </p:cNvPicPr>
                        <p:nvPr/>
                      </p:nvPicPr>
                      <p:blipFill>
                        <a:blip r:embed="rId9"/>
                        <a:srcRect/>
                        <a:stretch>
                          <a:fillRect/>
                        </a:stretch>
                      </p:blipFill>
                      <p:spPr bwMode="auto">
                        <a:xfrm>
                          <a:off x="4295" y="2568"/>
                          <a:ext cx="888" cy="586"/>
                        </a:xfrm>
                        <a:prstGeom prst="rect">
                          <a:avLst/>
                        </a:prstGeom>
                        <a:noFill/>
                        <a:ln>
                          <a:noFill/>
                        </a:ln>
                        <a:effectLst/>
                        <a:extLst>
                          <a:ext uri="{909E8E84-426E-40DD-AFC4-6F175D3DCCD1}">
                            <a14:hiddenFill xmlns:a14="http://schemas.microsoft.com/office/drawing/2010/main">
                              <a:solidFill>
                                <a:srgbClr val="3366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6" name="Text Box 19"/>
            <p:cNvSpPr txBox="1">
              <a:spLocks noChangeArrowheads="1"/>
            </p:cNvSpPr>
            <p:nvPr/>
          </p:nvSpPr>
          <p:spPr bwMode="auto">
            <a:xfrm>
              <a:off x="4206" y="3123"/>
              <a:ext cx="10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rgbClr val="C00000"/>
                  </a:solidFill>
                  <a:ea typeface="微软雅黑" panose="020B0503020204020204" charset="-122"/>
                </a:rPr>
                <a:t>加速度定理</a:t>
              </a:r>
            </a:p>
          </p:txBody>
        </p:sp>
        <p:sp>
          <p:nvSpPr>
            <p:cNvPr id="23567" name="AutoShape 24"/>
            <p:cNvSpPr>
              <a:spLocks noChangeArrowheads="1"/>
            </p:cNvSpPr>
            <p:nvPr/>
          </p:nvSpPr>
          <p:spPr bwMode="auto">
            <a:xfrm flipV="1">
              <a:off x="3923" y="2522"/>
              <a:ext cx="272" cy="45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88 w 21600"/>
                <a:gd name="T13" fmla="*/ 2902 h 21600"/>
                <a:gd name="T14" fmla="*/ 18265 w 21600"/>
                <a:gd name="T15" fmla="*/ 923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panose="020B0503020204020204" charset="-122"/>
                <a:cs typeface="Times New Roman" panose="02020603050405020304" pitchFamily="18" charset="0"/>
              </a:endParaRPr>
            </a:p>
          </p:txBody>
        </p:sp>
      </p:grpSp>
      <p:graphicFrame>
        <p:nvGraphicFramePr>
          <p:cNvPr id="1521691" name="Object 27"/>
          <p:cNvGraphicFramePr>
            <a:graphicFrameLocks noChangeAspect="1"/>
          </p:cNvGraphicFramePr>
          <p:nvPr>
            <p:extLst>
              <p:ext uri="{D42A27DB-BD31-4B8C-83A1-F6EECF244321}">
                <p14:modId xmlns:p14="http://schemas.microsoft.com/office/powerpoint/2010/main" val="3569646573"/>
              </p:ext>
            </p:extLst>
          </p:nvPr>
        </p:nvGraphicFramePr>
        <p:xfrm>
          <a:off x="535533" y="4371454"/>
          <a:ext cx="5908675" cy="2009775"/>
        </p:xfrm>
        <a:graphic>
          <a:graphicData uri="http://schemas.openxmlformats.org/presentationml/2006/ole">
            <mc:AlternateContent xmlns:mc="http://schemas.openxmlformats.org/markup-compatibility/2006">
              <mc:Choice xmlns:v="urn:schemas-microsoft-com:vml" Requires="v">
                <p:oleObj spid="_x0000_s24228" name="Equation" r:id="rId10" imgW="68580000" imgH="23164800" progId="Equation.DSMT4">
                  <p:embed/>
                </p:oleObj>
              </mc:Choice>
              <mc:Fallback>
                <p:oleObj name="Equation" r:id="rId10" imgW="68580000" imgH="23164800" progId="Equation.DSMT4">
                  <p:embed/>
                  <p:pic>
                    <p:nvPicPr>
                      <p:cNvPr id="0" name="Object 27"/>
                      <p:cNvPicPr>
                        <a:picLocks noChangeAspect="1" noChangeArrowheads="1"/>
                      </p:cNvPicPr>
                      <p:nvPr/>
                    </p:nvPicPr>
                    <p:blipFill>
                      <a:blip r:embed="rId11"/>
                      <a:srcRect/>
                      <a:stretch>
                        <a:fillRect/>
                      </a:stretch>
                    </p:blipFill>
                    <p:spPr bwMode="auto">
                      <a:xfrm>
                        <a:off x="535533" y="4371454"/>
                        <a:ext cx="5908675" cy="200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1694" name="Text Box 30"/>
          <p:cNvSpPr txBox="1">
            <a:spLocks noChangeArrowheads="1"/>
          </p:cNvSpPr>
          <p:nvPr/>
        </p:nvSpPr>
        <p:spPr bwMode="auto">
          <a:xfrm>
            <a:off x="4548981" y="5690390"/>
            <a:ext cx="19335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400" b="0" dirty="0">
                <a:solidFill>
                  <a:schemeClr val="tx1"/>
                </a:solidFill>
                <a:ea typeface="微软雅黑" panose="020B0503020204020204" charset="-122"/>
                <a:cs typeface="Times New Roman" panose="02020603050405020304" pitchFamily="18" charset="0"/>
              </a:rPr>
              <a:t>(</a:t>
            </a:r>
            <a:r>
              <a:rPr lang="en-US" altLang="zh-CN" sz="2400" b="0" i="1" dirty="0">
                <a:solidFill>
                  <a:schemeClr val="tx1"/>
                </a:solidFill>
                <a:latin typeface="Symbol" panose="05050102010706020507" pitchFamily="18" charset="2"/>
                <a:ea typeface="微软雅黑" panose="020B0503020204020204" charset="-122"/>
                <a:cs typeface="Times New Roman" panose="02020603050405020304" pitchFamily="18" charset="0"/>
              </a:rPr>
              <a:t>a</a:t>
            </a:r>
            <a:r>
              <a:rPr lang="en-US" altLang="zh-CN" sz="2400" b="0" dirty="0">
                <a:solidFill>
                  <a:schemeClr val="tx1"/>
                </a:solidFill>
                <a:ea typeface="微软雅黑" panose="020B0503020204020204" charset="-122"/>
                <a:cs typeface="Times New Roman" panose="02020603050405020304" pitchFamily="18" charset="0"/>
              </a:rPr>
              <a:t>, </a:t>
            </a:r>
            <a:r>
              <a:rPr lang="en-US" altLang="zh-CN" sz="2400" b="0" i="1" dirty="0">
                <a:solidFill>
                  <a:schemeClr val="tx1"/>
                </a:solidFill>
                <a:latin typeface="Symbol" panose="05050102010706020507" pitchFamily="18" charset="2"/>
                <a:ea typeface="微软雅黑" panose="020B0503020204020204" charset="-122"/>
                <a:cs typeface="Times New Roman" panose="02020603050405020304" pitchFamily="18" charset="0"/>
              </a:rPr>
              <a:t>b </a:t>
            </a:r>
            <a:r>
              <a:rPr lang="en-US" altLang="zh-CN" sz="2400" b="0" dirty="0">
                <a:solidFill>
                  <a:schemeClr val="tx1"/>
                </a:solidFill>
                <a:ea typeface="微软雅黑" panose="020B0503020204020204" charset="-122"/>
                <a:cs typeface="Times New Roman" panose="02020603050405020304" pitchFamily="18" charset="0"/>
              </a:rPr>
              <a:t>= </a:t>
            </a:r>
            <a:r>
              <a:rPr lang="en-US" altLang="zh-CN" sz="2400" b="0" i="1" dirty="0">
                <a:solidFill>
                  <a:schemeClr val="tx1"/>
                </a:solidFill>
                <a:ea typeface="微软雅黑" panose="020B0503020204020204" charset="-122"/>
                <a:cs typeface="Times New Roman" panose="02020603050405020304" pitchFamily="18" charset="0"/>
              </a:rPr>
              <a:t>x</a:t>
            </a:r>
            <a:r>
              <a:rPr lang="en-US" altLang="zh-CN" sz="2400" b="0" dirty="0">
                <a:solidFill>
                  <a:schemeClr val="tx1"/>
                </a:solidFill>
                <a:ea typeface="微软雅黑" panose="020B0503020204020204" charset="-122"/>
                <a:cs typeface="Times New Roman" panose="02020603050405020304" pitchFamily="18" charset="0"/>
              </a:rPr>
              <a:t>, </a:t>
            </a:r>
            <a:r>
              <a:rPr lang="en-US" altLang="zh-CN" sz="2400" b="0" i="1" dirty="0">
                <a:solidFill>
                  <a:schemeClr val="tx1"/>
                </a:solidFill>
                <a:ea typeface="微软雅黑" panose="020B0503020204020204" charset="-122"/>
                <a:cs typeface="Times New Roman" panose="02020603050405020304" pitchFamily="18" charset="0"/>
              </a:rPr>
              <a:t>y</a:t>
            </a:r>
            <a:r>
              <a:rPr lang="en-US" altLang="zh-CN" sz="2400" b="0" dirty="0">
                <a:solidFill>
                  <a:schemeClr val="tx1"/>
                </a:solidFill>
                <a:ea typeface="微软雅黑" panose="020B0503020204020204" charset="-122"/>
                <a:cs typeface="Times New Roman" panose="02020603050405020304" pitchFamily="18" charset="0"/>
              </a:rPr>
              <a:t>, </a:t>
            </a:r>
            <a:r>
              <a:rPr lang="en-US" altLang="zh-CN" sz="2400" b="0" i="1" dirty="0">
                <a:solidFill>
                  <a:schemeClr val="tx1"/>
                </a:solidFill>
                <a:ea typeface="微软雅黑" panose="020B0503020204020204" charset="-122"/>
                <a:cs typeface="Times New Roman" panose="02020603050405020304" pitchFamily="18" charset="0"/>
              </a:rPr>
              <a:t>z</a:t>
            </a:r>
            <a:r>
              <a:rPr lang="en-US" altLang="zh-CN" sz="2400" b="0" dirty="0">
                <a:solidFill>
                  <a:schemeClr val="tx1"/>
                </a:solidFill>
                <a:ea typeface="微软雅黑" panose="020B0503020204020204" charset="-122"/>
                <a:cs typeface="Times New Roman" panose="02020603050405020304" pitchFamily="18" charset="0"/>
              </a:rPr>
              <a:t>)</a:t>
            </a:r>
          </a:p>
        </p:txBody>
      </p:sp>
      <p:sp>
        <p:nvSpPr>
          <p:cNvPr id="1521695" name="Rectangle 31"/>
          <p:cNvSpPr>
            <a:spLocks noChangeArrowheads="1"/>
          </p:cNvSpPr>
          <p:nvPr/>
        </p:nvSpPr>
        <p:spPr bwMode="auto">
          <a:xfrm>
            <a:off x="6647234" y="3932461"/>
            <a:ext cx="1584325" cy="936625"/>
          </a:xfrm>
          <a:prstGeom prst="rect">
            <a:avLst/>
          </a:prstGeom>
          <a:noFill/>
          <a:ln w="38100">
            <a:solidFill>
              <a:srgbClr val="FF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521696" name="Rectangle 32"/>
          <p:cNvSpPr>
            <a:spLocks noChangeArrowheads="1"/>
          </p:cNvSpPr>
          <p:nvPr/>
        </p:nvSpPr>
        <p:spPr bwMode="auto">
          <a:xfrm>
            <a:off x="3995737" y="4365104"/>
            <a:ext cx="576263" cy="936625"/>
          </a:xfrm>
          <a:prstGeom prst="rect">
            <a:avLst/>
          </a:prstGeom>
          <a:noFill/>
          <a:ln w="38100">
            <a:solidFill>
              <a:srgbClr val="FF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2" name="页脚占位符 1"/>
          <p:cNvSpPr>
            <a:spLocks noGrp="1"/>
          </p:cNvSpPr>
          <p:nvPr>
            <p:ph type="ftr" sz="quarter" idx="11"/>
          </p:nvPr>
        </p:nvSpPr>
        <p:spPr>
          <a:xfrm>
            <a:off x="3319835" y="6403332"/>
            <a:ext cx="2895600" cy="365125"/>
          </a:xfrm>
        </p:spPr>
        <p:txBody>
          <a:bodyPr/>
          <a:lstStyle/>
          <a:p>
            <a:pPr>
              <a:defRPr/>
            </a:pPr>
            <a:r>
              <a:rPr lang="zh-CN" altLang="en-US" dirty="0"/>
              <a:t>清华大学电子工程系</a:t>
            </a:r>
            <a:r>
              <a:rPr lang="en-US" altLang="zh-CN" dirty="0"/>
              <a:t>/</a:t>
            </a:r>
            <a:r>
              <a:rPr lang="zh-CN" altLang="en-US" dirty="0"/>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18</a:t>
            </a:fld>
            <a:endParaRPr lang="zh-CN" altLang="en-US"/>
          </a:p>
        </p:txBody>
      </p:sp>
      <p:sp>
        <p:nvSpPr>
          <p:cNvPr id="21" name="Rectangle 37"/>
          <p:cNvSpPr>
            <a:spLocks noChangeArrowheads="1"/>
          </p:cNvSpPr>
          <p:nvPr/>
        </p:nvSpPr>
        <p:spPr bwMode="auto">
          <a:xfrm flipV="1">
            <a:off x="106363" y="91539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21677"/>
                                        </p:tgtEl>
                                        <p:attrNameLst>
                                          <p:attrName>style.visibility</p:attrName>
                                        </p:attrNameLst>
                                      </p:cBhvr>
                                      <p:to>
                                        <p:strVal val="visible"/>
                                      </p:to>
                                    </p:set>
                                    <p:animEffect transition="in" filter="dissolve">
                                      <p:cBhvr>
                                        <p:cTn id="7" dur="500"/>
                                        <p:tgtEl>
                                          <p:spTgt spid="152167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521692"/>
                                        </p:tgtEl>
                                        <p:attrNameLst>
                                          <p:attrName>style.visibility</p:attrName>
                                        </p:attrNameLst>
                                      </p:cBhvr>
                                      <p:to>
                                        <p:strVal val="visible"/>
                                      </p:to>
                                    </p:set>
                                    <p:animEffect transition="in" filter="slide(fromTop)">
                                      <p:cBhvr>
                                        <p:cTn id="12" dur="500"/>
                                        <p:tgtEl>
                                          <p:spTgt spid="1521692"/>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1521693"/>
                                        </p:tgtEl>
                                        <p:attrNameLst>
                                          <p:attrName>style.visibility</p:attrName>
                                        </p:attrNameLst>
                                      </p:cBhvr>
                                      <p:to>
                                        <p:strVal val="visible"/>
                                      </p:to>
                                    </p:set>
                                    <p:anim calcmode="lin" valueType="num">
                                      <p:cBhvr>
                                        <p:cTn id="17" dur="500" fill="hold"/>
                                        <p:tgtEl>
                                          <p:spTgt spid="1521693"/>
                                        </p:tgtEl>
                                        <p:attrNameLst>
                                          <p:attrName>ppt_w</p:attrName>
                                        </p:attrNameLst>
                                      </p:cBhvr>
                                      <p:tavLst>
                                        <p:tav tm="0">
                                          <p:val>
                                            <p:strVal val="#ppt_w*0.70"/>
                                          </p:val>
                                        </p:tav>
                                        <p:tav tm="100000">
                                          <p:val>
                                            <p:strVal val="#ppt_w"/>
                                          </p:val>
                                        </p:tav>
                                      </p:tavLst>
                                    </p:anim>
                                    <p:anim calcmode="lin" valueType="num">
                                      <p:cBhvr>
                                        <p:cTn id="18" dur="500" fill="hold"/>
                                        <p:tgtEl>
                                          <p:spTgt spid="1521693"/>
                                        </p:tgtEl>
                                        <p:attrNameLst>
                                          <p:attrName>ppt_h</p:attrName>
                                        </p:attrNameLst>
                                      </p:cBhvr>
                                      <p:tavLst>
                                        <p:tav tm="0">
                                          <p:val>
                                            <p:strVal val="#ppt_h"/>
                                          </p:val>
                                        </p:tav>
                                        <p:tav tm="100000">
                                          <p:val>
                                            <p:strVal val="#ppt_h"/>
                                          </p:val>
                                        </p:tav>
                                      </p:tavLst>
                                    </p:anim>
                                    <p:animEffect transition="in" filter="fade">
                                      <p:cBhvr>
                                        <p:cTn id="19" dur="500"/>
                                        <p:tgtEl>
                                          <p:spTgt spid="1521693"/>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521684"/>
                                        </p:tgtEl>
                                        <p:attrNameLst>
                                          <p:attrName>style.visibility</p:attrName>
                                        </p:attrNameLst>
                                      </p:cBhvr>
                                      <p:to>
                                        <p:strVal val="visible"/>
                                      </p:to>
                                    </p:set>
                                    <p:anim calcmode="lin" valueType="num">
                                      <p:cBhvr>
                                        <p:cTn id="24" dur="1000" fill="hold"/>
                                        <p:tgtEl>
                                          <p:spTgt spid="1521684"/>
                                        </p:tgtEl>
                                        <p:attrNameLst>
                                          <p:attrName>ppt_w</p:attrName>
                                        </p:attrNameLst>
                                      </p:cBhvr>
                                      <p:tavLst>
                                        <p:tav tm="0">
                                          <p:val>
                                            <p:strVal val="#ppt_w*0.70"/>
                                          </p:val>
                                        </p:tav>
                                        <p:tav tm="100000">
                                          <p:val>
                                            <p:strVal val="#ppt_w"/>
                                          </p:val>
                                        </p:tav>
                                      </p:tavLst>
                                    </p:anim>
                                    <p:anim calcmode="lin" valueType="num">
                                      <p:cBhvr>
                                        <p:cTn id="25" dur="1000" fill="hold"/>
                                        <p:tgtEl>
                                          <p:spTgt spid="1521684"/>
                                        </p:tgtEl>
                                        <p:attrNameLst>
                                          <p:attrName>ppt_h</p:attrName>
                                        </p:attrNameLst>
                                      </p:cBhvr>
                                      <p:tavLst>
                                        <p:tav tm="0">
                                          <p:val>
                                            <p:strVal val="#ppt_h"/>
                                          </p:val>
                                        </p:tav>
                                        <p:tav tm="100000">
                                          <p:val>
                                            <p:strVal val="#ppt_h"/>
                                          </p:val>
                                        </p:tav>
                                      </p:tavLst>
                                    </p:anim>
                                    <p:animEffect transition="in" filter="fade">
                                      <p:cBhvr>
                                        <p:cTn id="26" dur="1000"/>
                                        <p:tgtEl>
                                          <p:spTgt spid="152168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521691"/>
                                        </p:tgtEl>
                                        <p:attrNameLst>
                                          <p:attrName>style.visibility</p:attrName>
                                        </p:attrNameLst>
                                      </p:cBhvr>
                                      <p:to>
                                        <p:strVal val="visible"/>
                                      </p:to>
                                    </p:set>
                                    <p:animEffect transition="in" filter="dissolve">
                                      <p:cBhvr>
                                        <p:cTn id="31" dur="500"/>
                                        <p:tgtEl>
                                          <p:spTgt spid="152169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521694"/>
                                        </p:tgtEl>
                                        <p:attrNameLst>
                                          <p:attrName>style.visibility</p:attrName>
                                        </p:attrNameLst>
                                      </p:cBhvr>
                                      <p:to>
                                        <p:strVal val="visible"/>
                                      </p:to>
                                    </p:set>
                                    <p:animEffect transition="in" filter="dissolve">
                                      <p:cBhvr>
                                        <p:cTn id="36" dur="500"/>
                                        <p:tgtEl>
                                          <p:spTgt spid="152169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521695"/>
                                        </p:tgtEl>
                                        <p:attrNameLst>
                                          <p:attrName>style.visibility</p:attrName>
                                        </p:attrNameLst>
                                      </p:cBhvr>
                                      <p:to>
                                        <p:strVal val="visible"/>
                                      </p:to>
                                    </p:set>
                                    <p:animEffect transition="in" filter="dissolve">
                                      <p:cBhvr>
                                        <p:cTn id="41" dur="500"/>
                                        <p:tgtEl>
                                          <p:spTgt spid="152169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21696"/>
                                        </p:tgtEl>
                                        <p:attrNameLst>
                                          <p:attrName>style.visibility</p:attrName>
                                        </p:attrNameLst>
                                      </p:cBhvr>
                                      <p:to>
                                        <p:strVal val="visible"/>
                                      </p:to>
                                    </p:set>
                                    <p:animEffect transition="in" filter="dissolve">
                                      <p:cBhvr>
                                        <p:cTn id="46" dur="500"/>
                                        <p:tgtEl>
                                          <p:spTgt spid="1521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1677" grpId="0"/>
      <p:bldP spid="1521684" grpId="0"/>
      <p:bldP spid="1521694" grpId="0"/>
      <p:bldP spid="1521695" grpId="0" animBg="1"/>
      <p:bldP spid="152169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1606" name="Object 6"/>
          <p:cNvGraphicFramePr>
            <a:graphicFrameLocks noChangeAspect="1"/>
          </p:cNvGraphicFramePr>
          <p:nvPr>
            <p:extLst>
              <p:ext uri="{D42A27DB-BD31-4B8C-83A1-F6EECF244321}">
                <p14:modId xmlns:p14="http://schemas.microsoft.com/office/powerpoint/2010/main" val="2172848827"/>
              </p:ext>
            </p:extLst>
          </p:nvPr>
        </p:nvGraphicFramePr>
        <p:xfrm>
          <a:off x="3318669" y="2920495"/>
          <a:ext cx="5746750" cy="3393248"/>
        </p:xfrm>
        <a:graphic>
          <a:graphicData uri="http://schemas.openxmlformats.org/presentationml/2006/ole">
            <mc:AlternateContent xmlns:mc="http://schemas.openxmlformats.org/markup-compatibility/2006">
              <mc:Choice xmlns:v="urn:schemas-microsoft-com:vml" Requires="v">
                <p:oleObj spid="_x0000_s25416" name="公式" r:id="rId4" imgW="2540000" imgH="1498600" progId="Equation.3">
                  <p:embed/>
                </p:oleObj>
              </mc:Choice>
              <mc:Fallback>
                <p:oleObj name="公式" r:id="rId4" imgW="2540000" imgH="1498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8669" y="2920495"/>
                        <a:ext cx="5746750" cy="3393248"/>
                      </a:xfrm>
                      <a:prstGeom prst="rect">
                        <a:avLst/>
                      </a:prstGeom>
                      <a:solidFill>
                        <a:srgbClr val="FFFF99"/>
                      </a:solidFill>
                      <a:ln>
                        <a:noFill/>
                      </a:ln>
                      <a:extLst/>
                    </p:spPr>
                  </p:pic>
                </p:oleObj>
              </mc:Fallback>
            </mc:AlternateContent>
          </a:graphicData>
        </a:graphic>
      </p:graphicFrame>
      <p:sp>
        <p:nvSpPr>
          <p:cNvPr id="24581" name="Rectangle 2"/>
          <p:cNvSpPr>
            <a:spLocks noRot="1" noChangeArrowheads="1"/>
          </p:cNvSpPr>
          <p:nvPr/>
        </p:nvSpPr>
        <p:spPr bwMode="auto">
          <a:xfrm>
            <a:off x="3419872" y="30224"/>
            <a:ext cx="741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lnSpc>
                <a:spcPct val="100000"/>
              </a:lnSpc>
              <a:buClrTx/>
              <a:buSzTx/>
              <a:buFontTx/>
            </a:pPr>
            <a:r>
              <a:rPr lang="zh-CN" altLang="en-US" sz="3600" dirty="0">
                <a:solidFill>
                  <a:srgbClr val="660066"/>
                </a:solidFill>
                <a:effectLst>
                  <a:outerShdw blurRad="38100" dist="38100" dir="2700000" algn="tl">
                    <a:srgbClr val="C0C0C0"/>
                  </a:outerShdw>
                </a:effectLst>
                <a:ea typeface="微软雅黑" pitchFamily="34" charset="-122"/>
              </a:rPr>
              <a:t>有 效 质 量</a:t>
            </a:r>
          </a:p>
        </p:txBody>
      </p:sp>
      <p:graphicFrame>
        <p:nvGraphicFramePr>
          <p:cNvPr id="24582" name="Object 9"/>
          <p:cNvGraphicFramePr>
            <a:graphicFrameLocks noChangeAspect="1"/>
          </p:cNvGraphicFramePr>
          <p:nvPr>
            <p:extLst>
              <p:ext uri="{D42A27DB-BD31-4B8C-83A1-F6EECF244321}">
                <p14:modId xmlns:p14="http://schemas.microsoft.com/office/powerpoint/2010/main" val="1076966988"/>
              </p:ext>
            </p:extLst>
          </p:nvPr>
        </p:nvGraphicFramePr>
        <p:xfrm>
          <a:off x="442913" y="1118270"/>
          <a:ext cx="5910262" cy="2009775"/>
        </p:xfrm>
        <a:graphic>
          <a:graphicData uri="http://schemas.openxmlformats.org/presentationml/2006/ole">
            <mc:AlternateContent xmlns:mc="http://schemas.openxmlformats.org/markup-compatibility/2006">
              <mc:Choice xmlns:v="urn:schemas-microsoft-com:vml" Requires="v">
                <p:oleObj spid="_x0000_s25417" name="Equation" r:id="rId6" imgW="68580000" imgH="23164800" progId="Equation.DSMT4">
                  <p:embed/>
                </p:oleObj>
              </mc:Choice>
              <mc:Fallback>
                <p:oleObj name="Equation" r:id="rId6" imgW="68580000" imgH="23164800" progId="Equation.DSMT4">
                  <p:embed/>
                  <p:pic>
                    <p:nvPicPr>
                      <p:cNvPr id="0" name="Object 9"/>
                      <p:cNvPicPr>
                        <a:picLocks noChangeAspect="1" noChangeArrowheads="1"/>
                      </p:cNvPicPr>
                      <p:nvPr/>
                    </p:nvPicPr>
                    <p:blipFill>
                      <a:blip r:embed="rId7"/>
                      <a:srcRect/>
                      <a:stretch>
                        <a:fillRect/>
                      </a:stretch>
                    </p:blipFill>
                    <p:spPr bwMode="auto">
                      <a:xfrm>
                        <a:off x="442913" y="1118270"/>
                        <a:ext cx="5910262" cy="2009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61615" name="Group 15"/>
          <p:cNvGrpSpPr/>
          <p:nvPr/>
        </p:nvGrpSpPr>
        <p:grpSpPr bwMode="auto">
          <a:xfrm>
            <a:off x="107949" y="3356992"/>
            <a:ext cx="3086101" cy="1701800"/>
            <a:chOff x="68" y="2416"/>
            <a:chExt cx="1944" cy="1072"/>
          </a:xfrm>
        </p:grpSpPr>
        <p:graphicFrame>
          <p:nvGraphicFramePr>
            <p:cNvPr id="24592" name="Object 10"/>
            <p:cNvGraphicFramePr>
              <a:graphicFrameLocks noChangeAspect="1"/>
            </p:cNvGraphicFramePr>
            <p:nvPr/>
          </p:nvGraphicFramePr>
          <p:xfrm>
            <a:off x="521" y="2750"/>
            <a:ext cx="1225" cy="738"/>
          </p:xfrm>
          <a:graphic>
            <a:graphicData uri="http://schemas.openxmlformats.org/presentationml/2006/ole">
              <mc:AlternateContent xmlns:mc="http://schemas.openxmlformats.org/markup-compatibility/2006">
                <mc:Choice xmlns:v="urn:schemas-microsoft-com:vml" Requires="v">
                  <p:oleObj spid="_x0000_s25418" name="Equation" r:id="rId8" imgW="15544800" imgH="9448800" progId="Equation.DSMT4">
                    <p:embed/>
                  </p:oleObj>
                </mc:Choice>
                <mc:Fallback>
                  <p:oleObj name="Equation" r:id="rId8" imgW="15544800" imgH="9448800" progId="Equation.DSMT4">
                    <p:embed/>
                    <p:pic>
                      <p:nvPicPr>
                        <p:cNvPr id="0" name="Object 10"/>
                        <p:cNvPicPr>
                          <a:picLocks noChangeAspect="1" noChangeArrowheads="1"/>
                        </p:cNvPicPr>
                        <p:nvPr/>
                      </p:nvPicPr>
                      <p:blipFill>
                        <a:blip r:embed="rId9"/>
                        <a:srcRect/>
                        <a:stretch>
                          <a:fillRect/>
                        </a:stretch>
                      </p:blipFill>
                      <p:spPr bwMode="auto">
                        <a:xfrm>
                          <a:off x="521" y="2750"/>
                          <a:ext cx="1225"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93" name="Text Box 13"/>
            <p:cNvSpPr txBox="1">
              <a:spLocks noChangeArrowheads="1"/>
            </p:cNvSpPr>
            <p:nvPr/>
          </p:nvSpPr>
          <p:spPr bwMode="auto">
            <a:xfrm>
              <a:off x="68" y="2416"/>
              <a:ext cx="19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rgbClr val="0000CC"/>
                  </a:solidFill>
                  <a:ea typeface="微软雅黑" panose="020B0503020204020204" charset="-122"/>
                </a:rPr>
                <a:t>根据牛顿第二定律：</a:t>
              </a:r>
            </a:p>
          </p:txBody>
        </p:sp>
      </p:grpSp>
      <p:sp>
        <p:nvSpPr>
          <p:cNvPr id="1561614" name="Rectangle 14"/>
          <p:cNvSpPr>
            <a:spLocks noChangeArrowheads="1"/>
          </p:cNvSpPr>
          <p:nvPr/>
        </p:nvSpPr>
        <p:spPr bwMode="auto">
          <a:xfrm>
            <a:off x="4788024" y="2954751"/>
            <a:ext cx="3528392" cy="3282561"/>
          </a:xfrm>
          <a:prstGeom prst="rect">
            <a:avLst/>
          </a:prstGeom>
          <a:noFill/>
          <a:ln w="57150">
            <a:solidFill>
              <a:srgbClr val="FF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nvGrpSpPr>
          <p:cNvPr id="1561621" name="Group 21"/>
          <p:cNvGrpSpPr/>
          <p:nvPr/>
        </p:nvGrpSpPr>
        <p:grpSpPr bwMode="auto">
          <a:xfrm>
            <a:off x="6313486" y="908720"/>
            <a:ext cx="2651125" cy="1792287"/>
            <a:chOff x="3977" y="713"/>
            <a:chExt cx="1670" cy="1129"/>
          </a:xfrm>
        </p:grpSpPr>
        <p:grpSp>
          <p:nvGrpSpPr>
            <p:cNvPr id="24587" name="Group 19"/>
            <p:cNvGrpSpPr/>
            <p:nvPr/>
          </p:nvGrpSpPr>
          <p:grpSpPr bwMode="auto">
            <a:xfrm>
              <a:off x="3977" y="713"/>
              <a:ext cx="1670" cy="1129"/>
              <a:chOff x="3977" y="713"/>
              <a:chExt cx="1670" cy="1129"/>
            </a:xfrm>
          </p:grpSpPr>
          <p:sp>
            <p:nvSpPr>
              <p:cNvPr id="24589" name="Rectangle 18"/>
              <p:cNvSpPr>
                <a:spLocks noChangeArrowheads="1"/>
              </p:cNvSpPr>
              <p:nvPr/>
            </p:nvSpPr>
            <p:spPr bwMode="auto">
              <a:xfrm>
                <a:off x="3977" y="981"/>
                <a:ext cx="1670" cy="861"/>
              </a:xfrm>
              <a:prstGeom prst="rect">
                <a:avLst/>
              </a:prstGeom>
              <a:noFill/>
              <a:ln w="38100">
                <a:solidFill>
                  <a:srgbClr val="0099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24590" name="Text Box 16"/>
              <p:cNvSpPr txBox="1">
                <a:spLocks noChangeArrowheads="1"/>
              </p:cNvSpPr>
              <p:nvPr/>
            </p:nvSpPr>
            <p:spPr bwMode="auto">
              <a:xfrm>
                <a:off x="4150" y="713"/>
                <a:ext cx="1268" cy="40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3600">
                    <a:solidFill>
                      <a:srgbClr val="CC0000"/>
                    </a:solidFill>
                    <a:ea typeface="微软雅黑" panose="020B0503020204020204" charset="-122"/>
                  </a:rPr>
                  <a:t>有效质量</a:t>
                </a:r>
              </a:p>
            </p:txBody>
          </p:sp>
          <p:graphicFrame>
            <p:nvGraphicFramePr>
              <p:cNvPr id="24591" name="Object 17"/>
              <p:cNvGraphicFramePr>
                <a:graphicFrameLocks noChangeAspect="1"/>
              </p:cNvGraphicFramePr>
              <p:nvPr/>
            </p:nvGraphicFramePr>
            <p:xfrm>
              <a:off x="4828" y="1351"/>
              <a:ext cx="162" cy="306"/>
            </p:xfrm>
            <a:graphic>
              <a:graphicData uri="http://schemas.openxmlformats.org/presentationml/2006/ole">
                <mc:AlternateContent xmlns:mc="http://schemas.openxmlformats.org/markup-compatibility/2006">
                  <mc:Choice xmlns:v="urn:schemas-microsoft-com:vml" Requires="v">
                    <p:oleObj spid="_x0000_s25419" name="公式" r:id="rId10" imgW="114300" imgH="215900" progId="Equation.3">
                      <p:embed/>
                    </p:oleObj>
                  </mc:Choice>
                  <mc:Fallback>
                    <p:oleObj name="公式" r:id="rId10" imgW="114300" imgH="215900" progId="Equation.3">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28" y="1351"/>
                            <a:ext cx="162"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588" name="Object 20"/>
            <p:cNvGraphicFramePr>
              <a:graphicFrameLocks noChangeAspect="1"/>
            </p:cNvGraphicFramePr>
            <p:nvPr/>
          </p:nvGraphicFramePr>
          <p:xfrm>
            <a:off x="3977" y="1092"/>
            <a:ext cx="1661" cy="715"/>
          </p:xfrm>
          <a:graphic>
            <a:graphicData uri="http://schemas.openxmlformats.org/presentationml/2006/ole">
              <mc:AlternateContent xmlns:mc="http://schemas.openxmlformats.org/markup-compatibility/2006">
                <mc:Choice xmlns:v="urn:schemas-microsoft-com:vml" Requires="v">
                  <p:oleObj spid="_x0000_s25420" name="Equation" r:id="rId12" imgW="26212800" imgH="11277600" progId="Equation.DSMT4">
                    <p:embed/>
                  </p:oleObj>
                </mc:Choice>
                <mc:Fallback>
                  <p:oleObj name="Equation" r:id="rId12" imgW="26212800" imgH="11277600" progId="Equation.DSMT4">
                    <p:embed/>
                    <p:pic>
                      <p:nvPicPr>
                        <p:cNvPr id="0" name="Object 20"/>
                        <p:cNvPicPr>
                          <a:picLocks noChangeAspect="1" noChangeArrowheads="1"/>
                        </p:cNvPicPr>
                        <p:nvPr/>
                      </p:nvPicPr>
                      <p:blipFill>
                        <a:blip r:embed="rId13"/>
                        <a:srcRect/>
                        <a:stretch>
                          <a:fillRect/>
                        </a:stretch>
                      </p:blipFill>
                      <p:spPr bwMode="auto">
                        <a:xfrm>
                          <a:off x="3977" y="1092"/>
                          <a:ext cx="1661"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19</a:t>
            </a:fld>
            <a:endParaRPr lang="zh-CN" altLang="en-US"/>
          </a:p>
        </p:txBody>
      </p:sp>
      <p:sp>
        <p:nvSpPr>
          <p:cNvPr id="21" name="Rectangle 37"/>
          <p:cNvSpPr>
            <a:spLocks noChangeArrowheads="1"/>
          </p:cNvSpPr>
          <p:nvPr/>
        </p:nvSpPr>
        <p:spPr bwMode="auto">
          <a:xfrm flipV="1">
            <a:off x="106363" y="86585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22" name="Text Box 30"/>
          <p:cNvSpPr txBox="1">
            <a:spLocks noChangeArrowheads="1"/>
          </p:cNvSpPr>
          <p:nvPr/>
        </p:nvSpPr>
        <p:spPr bwMode="auto">
          <a:xfrm>
            <a:off x="694241" y="5157192"/>
            <a:ext cx="19335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400" b="0" dirty="0">
                <a:solidFill>
                  <a:schemeClr val="tx1"/>
                </a:solidFill>
                <a:ea typeface="微软雅黑" panose="020B0503020204020204" charset="-122"/>
                <a:cs typeface="Times New Roman" panose="02020603050405020304" pitchFamily="18" charset="0"/>
              </a:rPr>
              <a:t>(</a:t>
            </a:r>
            <a:r>
              <a:rPr lang="en-US" altLang="zh-CN" sz="2400" b="0" i="1" dirty="0">
                <a:solidFill>
                  <a:schemeClr val="tx1"/>
                </a:solidFill>
                <a:latin typeface="Symbol" panose="05050102010706020507" pitchFamily="18" charset="2"/>
                <a:ea typeface="微软雅黑" panose="020B0503020204020204" charset="-122"/>
                <a:cs typeface="Times New Roman" panose="02020603050405020304" pitchFamily="18" charset="0"/>
              </a:rPr>
              <a:t>a</a:t>
            </a:r>
            <a:r>
              <a:rPr lang="en-US" altLang="zh-CN" sz="2400" b="0" dirty="0">
                <a:solidFill>
                  <a:schemeClr val="tx1"/>
                </a:solidFill>
                <a:ea typeface="微软雅黑" panose="020B0503020204020204" charset="-122"/>
                <a:cs typeface="Times New Roman" panose="02020603050405020304" pitchFamily="18" charset="0"/>
              </a:rPr>
              <a:t>, </a:t>
            </a:r>
            <a:r>
              <a:rPr lang="en-US" altLang="zh-CN" sz="2400" b="0" i="1" dirty="0">
                <a:solidFill>
                  <a:schemeClr val="tx1"/>
                </a:solidFill>
                <a:latin typeface="Symbol" panose="05050102010706020507" pitchFamily="18" charset="2"/>
                <a:ea typeface="微软雅黑" panose="020B0503020204020204" charset="-122"/>
                <a:cs typeface="Times New Roman" panose="02020603050405020304" pitchFamily="18" charset="0"/>
              </a:rPr>
              <a:t>b </a:t>
            </a:r>
            <a:r>
              <a:rPr lang="en-US" altLang="zh-CN" sz="2400" b="0" dirty="0">
                <a:solidFill>
                  <a:schemeClr val="tx1"/>
                </a:solidFill>
                <a:ea typeface="微软雅黑" panose="020B0503020204020204" charset="-122"/>
                <a:cs typeface="Times New Roman" panose="02020603050405020304" pitchFamily="18" charset="0"/>
              </a:rPr>
              <a:t>= </a:t>
            </a:r>
            <a:r>
              <a:rPr lang="en-US" altLang="zh-CN" sz="2400" b="0" i="1" dirty="0">
                <a:solidFill>
                  <a:schemeClr val="tx1"/>
                </a:solidFill>
                <a:ea typeface="微软雅黑" panose="020B0503020204020204" charset="-122"/>
                <a:cs typeface="Times New Roman" panose="02020603050405020304" pitchFamily="18" charset="0"/>
              </a:rPr>
              <a:t>x</a:t>
            </a:r>
            <a:r>
              <a:rPr lang="en-US" altLang="zh-CN" sz="2400" b="0" dirty="0">
                <a:solidFill>
                  <a:schemeClr val="tx1"/>
                </a:solidFill>
                <a:ea typeface="微软雅黑" panose="020B0503020204020204" charset="-122"/>
                <a:cs typeface="Times New Roman" panose="02020603050405020304" pitchFamily="18" charset="0"/>
              </a:rPr>
              <a:t>, </a:t>
            </a:r>
            <a:r>
              <a:rPr lang="en-US" altLang="zh-CN" sz="2400" b="0" i="1" dirty="0">
                <a:solidFill>
                  <a:schemeClr val="tx1"/>
                </a:solidFill>
                <a:ea typeface="微软雅黑" panose="020B0503020204020204" charset="-122"/>
                <a:cs typeface="Times New Roman" panose="02020603050405020304" pitchFamily="18" charset="0"/>
              </a:rPr>
              <a:t>y</a:t>
            </a:r>
            <a:r>
              <a:rPr lang="en-US" altLang="zh-CN" sz="2400" b="0" dirty="0">
                <a:solidFill>
                  <a:schemeClr val="tx1"/>
                </a:solidFill>
                <a:ea typeface="微软雅黑" panose="020B0503020204020204" charset="-122"/>
                <a:cs typeface="Times New Roman" panose="02020603050405020304" pitchFamily="18" charset="0"/>
              </a:rPr>
              <a:t>, </a:t>
            </a:r>
            <a:r>
              <a:rPr lang="en-US" altLang="zh-CN" sz="2400" b="0" i="1" dirty="0">
                <a:solidFill>
                  <a:schemeClr val="tx1"/>
                </a:solidFill>
                <a:ea typeface="微软雅黑" panose="020B0503020204020204" charset="-122"/>
                <a:cs typeface="Times New Roman" panose="02020603050405020304" pitchFamily="18" charset="0"/>
              </a:rPr>
              <a:t>z</a:t>
            </a:r>
            <a:r>
              <a:rPr lang="en-US" altLang="zh-CN" sz="2400" b="0" dirty="0">
                <a:solidFill>
                  <a:schemeClr val="tx1"/>
                </a:solidFill>
                <a:ea typeface="微软雅黑" panose="020B0503020204020204"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61606"/>
                                        </p:tgtEl>
                                        <p:attrNameLst>
                                          <p:attrName>style.visibility</p:attrName>
                                        </p:attrNameLst>
                                      </p:cBhvr>
                                      <p:to>
                                        <p:strVal val="visible"/>
                                      </p:to>
                                    </p:set>
                                    <p:animEffect transition="in" filter="dissolve">
                                      <p:cBhvr>
                                        <p:cTn id="7" dur="500"/>
                                        <p:tgtEl>
                                          <p:spTgt spid="15616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61615"/>
                                        </p:tgtEl>
                                        <p:attrNameLst>
                                          <p:attrName>style.visibility</p:attrName>
                                        </p:attrNameLst>
                                      </p:cBhvr>
                                      <p:to>
                                        <p:strVal val="visible"/>
                                      </p:to>
                                    </p:set>
                                    <p:animEffect transition="in" filter="dissolve">
                                      <p:cBhvr>
                                        <p:cTn id="12" dur="500"/>
                                        <p:tgtEl>
                                          <p:spTgt spid="15616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61614"/>
                                        </p:tgtEl>
                                        <p:attrNameLst>
                                          <p:attrName>style.visibility</p:attrName>
                                        </p:attrNameLst>
                                      </p:cBhvr>
                                      <p:to>
                                        <p:strVal val="visible"/>
                                      </p:to>
                                    </p:set>
                                    <p:animEffect transition="in" filter="dissolve">
                                      <p:cBhvr>
                                        <p:cTn id="17" dur="500"/>
                                        <p:tgtEl>
                                          <p:spTgt spid="15616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61621"/>
                                        </p:tgtEl>
                                        <p:attrNameLst>
                                          <p:attrName>style.visibility</p:attrName>
                                        </p:attrNameLst>
                                      </p:cBhvr>
                                      <p:to>
                                        <p:strVal val="visible"/>
                                      </p:to>
                                    </p:set>
                                    <p:animEffect transition="in" filter="dissolve">
                                      <p:cBhvr>
                                        <p:cTn id="22" dur="500"/>
                                        <p:tgtEl>
                                          <p:spTgt spid="15616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1614"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1196752"/>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just" eaLnBrk="1" hangingPunct="1">
              <a:lnSpc>
                <a:spcPct val="110000"/>
              </a:lnSpc>
            </a:pPr>
            <a:r>
              <a:rPr lang="en-US" altLang="zh-CN" sz="2200" dirty="0">
                <a:solidFill>
                  <a:srgbClr val="000000"/>
                </a:solidFill>
                <a:ea typeface="微软雅黑" panose="020B0503020204020204" charset="-122"/>
                <a:cs typeface="Times New Roman" panose="02020603050405020304" pitchFamily="18" charset="0"/>
              </a:rPr>
              <a:t>4.1   </a:t>
            </a:r>
            <a:r>
              <a:rPr lang="zh-CN" altLang="en-US" sz="2200" dirty="0">
                <a:solidFill>
                  <a:srgbClr val="000000"/>
                </a:solidFill>
                <a:ea typeface="微软雅黑" panose="020B0503020204020204" charset="-122"/>
                <a:cs typeface="Times New Roman" panose="02020603050405020304" pitchFamily="18" charset="0"/>
              </a:rPr>
              <a:t>外场中电子运动状态的变化</a:t>
            </a:r>
            <a:endParaRPr lang="en-US" altLang="zh-CN" sz="2200" dirty="0">
              <a:solidFill>
                <a:srgbClr val="000000"/>
              </a:solidFill>
              <a:ea typeface="微软雅黑" panose="020B0503020204020204" charset="-122"/>
              <a:cs typeface="Times New Roman" panose="02020603050405020304" pitchFamily="18" charset="0"/>
            </a:endParaRPr>
          </a:p>
          <a:p>
            <a:pPr algn="just" eaLnBrk="1" hangingPunct="1">
              <a:lnSpc>
                <a:spcPct val="110000"/>
              </a:lnSpc>
            </a:pPr>
            <a:r>
              <a:rPr lang="en-US" altLang="zh-CN" sz="2200" dirty="0">
                <a:solidFill>
                  <a:srgbClr val="000000"/>
                </a:solidFill>
                <a:ea typeface="微软雅黑" panose="020B0503020204020204" charset="-122"/>
                <a:cs typeface="Times New Roman" panose="02020603050405020304" pitchFamily="18" charset="0"/>
              </a:rPr>
              <a:t>	</a:t>
            </a:r>
            <a:r>
              <a:rPr lang="en-US" altLang="zh-CN" sz="2000" dirty="0">
                <a:solidFill>
                  <a:srgbClr val="000000"/>
                </a:solidFill>
                <a:ea typeface="微软雅黑" panose="020B0503020204020204" charset="-122"/>
                <a:cs typeface="Times New Roman" panose="02020603050405020304" pitchFamily="18" charset="0"/>
              </a:rPr>
              <a:t>4.1.1  </a:t>
            </a:r>
            <a:r>
              <a:rPr lang="zh-CN" altLang="en-US" sz="2000" dirty="0">
                <a:solidFill>
                  <a:srgbClr val="000000"/>
                </a:solidFill>
                <a:ea typeface="微软雅黑" panose="020B0503020204020204" charset="-122"/>
                <a:cs typeface="Times New Roman" panose="02020603050405020304" pitchFamily="18" charset="0"/>
              </a:rPr>
              <a:t>波包和电子速度</a:t>
            </a:r>
            <a:endParaRPr lang="en-US" altLang="zh-CN" sz="2000" dirty="0">
              <a:solidFill>
                <a:srgbClr val="000000"/>
              </a:solidFill>
              <a:ea typeface="微软雅黑" panose="020B0503020204020204" charset="-122"/>
              <a:cs typeface="Times New Roman" panose="02020603050405020304" pitchFamily="18" charset="0"/>
            </a:endParaRPr>
          </a:p>
          <a:p>
            <a:pPr algn="just" eaLnBrk="1" hangingPunct="1">
              <a:lnSpc>
                <a:spcPct val="110000"/>
              </a:lnSpc>
            </a:pPr>
            <a:r>
              <a:rPr lang="en-US" altLang="zh-CN" sz="2000" dirty="0">
                <a:solidFill>
                  <a:srgbClr val="000000"/>
                </a:solidFill>
                <a:ea typeface="微软雅黑" panose="020B0503020204020204" charset="-122"/>
                <a:cs typeface="Times New Roman" panose="02020603050405020304" pitchFamily="18" charset="0"/>
              </a:rPr>
              <a:t>	4.1.2  </a:t>
            </a:r>
            <a:r>
              <a:rPr lang="zh-CN" altLang="en-US" sz="2000" dirty="0">
                <a:solidFill>
                  <a:srgbClr val="000000"/>
                </a:solidFill>
                <a:ea typeface="微软雅黑" panose="020B0503020204020204" charset="-122"/>
                <a:cs typeface="Times New Roman" panose="02020603050405020304" pitchFamily="18" charset="0"/>
              </a:rPr>
              <a:t>加速度、有效质量、准动量</a:t>
            </a:r>
            <a:endParaRPr lang="en-US" altLang="zh-CN" sz="2000" dirty="0">
              <a:solidFill>
                <a:srgbClr val="000000"/>
              </a:solidFill>
              <a:ea typeface="微软雅黑" panose="020B0503020204020204" charset="-122"/>
              <a:cs typeface="Times New Roman" panose="02020603050405020304" pitchFamily="18" charset="0"/>
            </a:endParaRPr>
          </a:p>
          <a:p>
            <a:pPr algn="just" eaLnBrk="1" hangingPunct="1">
              <a:lnSpc>
                <a:spcPct val="110000"/>
              </a:lnSpc>
            </a:pPr>
            <a:r>
              <a:rPr lang="en-US" altLang="zh-CN" sz="2000" dirty="0">
                <a:solidFill>
                  <a:srgbClr val="000000"/>
                </a:solidFill>
                <a:ea typeface="微软雅黑" panose="020B0503020204020204" charset="-122"/>
                <a:cs typeface="Times New Roman" panose="02020603050405020304" pitchFamily="18" charset="0"/>
              </a:rPr>
              <a:t>	4.1.3  </a:t>
            </a:r>
            <a:r>
              <a:rPr lang="zh-CN" altLang="en-US" sz="2000" dirty="0">
                <a:solidFill>
                  <a:srgbClr val="000000"/>
                </a:solidFill>
                <a:ea typeface="微软雅黑" panose="020B0503020204020204" charset="-122"/>
                <a:cs typeface="Times New Roman" panose="02020603050405020304" pitchFamily="18" charset="0"/>
              </a:rPr>
              <a:t>恒定电场作用下电子的运动</a:t>
            </a:r>
            <a:endParaRPr lang="en-US" altLang="zh-CN" sz="2000" dirty="0">
              <a:solidFill>
                <a:srgbClr val="000000"/>
              </a:solidFill>
              <a:ea typeface="微软雅黑" panose="020B0503020204020204" charset="-122"/>
              <a:cs typeface="Times New Roman" panose="02020603050405020304" pitchFamily="18" charset="0"/>
            </a:endParaRPr>
          </a:p>
          <a:p>
            <a:pPr algn="just" eaLnBrk="1" hangingPunct="1">
              <a:lnSpc>
                <a:spcPct val="110000"/>
              </a:lnSpc>
            </a:pPr>
            <a:r>
              <a:rPr lang="en-US" altLang="zh-CN" sz="2000" dirty="0">
                <a:solidFill>
                  <a:srgbClr val="000000"/>
                </a:solidFill>
                <a:ea typeface="微软雅黑" panose="020B0503020204020204" charset="-122"/>
                <a:cs typeface="Times New Roman" panose="02020603050405020304" pitchFamily="18" charset="0"/>
              </a:rPr>
              <a:t>	4.1.4  </a:t>
            </a:r>
            <a:r>
              <a:rPr lang="zh-CN" altLang="en-US" sz="2000" dirty="0">
                <a:solidFill>
                  <a:srgbClr val="000000"/>
                </a:solidFill>
                <a:ea typeface="微软雅黑" panose="020B0503020204020204" charset="-122"/>
                <a:cs typeface="Times New Roman" panose="02020603050405020304" pitchFamily="18" charset="0"/>
              </a:rPr>
              <a:t>导体、绝缘体和半导体的能带论解释</a:t>
            </a:r>
            <a:endParaRPr lang="en-US" altLang="zh-CN" sz="2000" dirty="0">
              <a:solidFill>
                <a:srgbClr val="000000"/>
              </a:solidFill>
              <a:ea typeface="微软雅黑" panose="020B0503020204020204" charset="-122"/>
              <a:cs typeface="Times New Roman" panose="02020603050405020304" pitchFamily="18" charset="0"/>
            </a:endParaRPr>
          </a:p>
          <a:p>
            <a:pPr algn="just" eaLnBrk="1" hangingPunct="1">
              <a:lnSpc>
                <a:spcPct val="110000"/>
              </a:lnSpc>
            </a:pPr>
            <a:r>
              <a:rPr lang="en-US" altLang="zh-CN" sz="2200" dirty="0">
                <a:solidFill>
                  <a:schemeClr val="tx1"/>
                </a:solidFill>
                <a:ea typeface="微软雅黑" panose="020B0503020204020204" charset="-122"/>
                <a:cs typeface="Times New Roman" panose="02020603050405020304" pitchFamily="18" charset="0"/>
              </a:rPr>
              <a:t>4.2   </a:t>
            </a:r>
            <a:r>
              <a:rPr lang="zh-CN" altLang="en-US" sz="2200" dirty="0">
                <a:solidFill>
                  <a:schemeClr val="tx1"/>
                </a:solidFill>
                <a:ea typeface="微软雅黑" panose="020B0503020204020204" charset="-122"/>
                <a:cs typeface="Times New Roman" panose="02020603050405020304" pitchFamily="18" charset="0"/>
              </a:rPr>
              <a:t>金属中电子输运过程</a:t>
            </a:r>
          </a:p>
          <a:p>
            <a:pPr algn="just" eaLnBrk="1" hangingPunct="1">
              <a:lnSpc>
                <a:spcPct val="110000"/>
              </a:lnSpc>
            </a:pPr>
            <a:r>
              <a:rPr lang="en-US" altLang="zh-CN" sz="2200" dirty="0">
                <a:solidFill>
                  <a:schemeClr val="tx1"/>
                </a:solidFill>
                <a:ea typeface="微软雅黑" panose="020B0503020204020204" charset="-122"/>
                <a:cs typeface="Times New Roman" panose="02020603050405020304" pitchFamily="18" charset="0"/>
              </a:rPr>
              <a:t>4.3   </a:t>
            </a:r>
            <a:r>
              <a:rPr lang="zh-CN" altLang="en-US" sz="2200" dirty="0">
                <a:solidFill>
                  <a:schemeClr val="tx1"/>
                </a:solidFill>
                <a:ea typeface="微软雅黑" panose="020B0503020204020204" charset="-122"/>
                <a:cs typeface="Times New Roman" panose="02020603050405020304" pitchFamily="18" charset="0"/>
              </a:rPr>
              <a:t>半导体中载流子的输运过程</a:t>
            </a:r>
            <a:endParaRPr lang="en-US" altLang="zh-CN" sz="2200" dirty="0">
              <a:solidFill>
                <a:schemeClr val="tx1"/>
              </a:solidFill>
              <a:ea typeface="微软雅黑" panose="020B0503020204020204" charset="-122"/>
              <a:cs typeface="Times New Roman" panose="02020603050405020304" pitchFamily="18" charset="0"/>
            </a:endParaRPr>
          </a:p>
          <a:p>
            <a:pPr eaLnBrk="1" hangingPunct="1">
              <a:lnSpc>
                <a:spcPct val="120000"/>
              </a:lnSpc>
            </a:pPr>
            <a:r>
              <a:rPr lang="en-US" altLang="zh-CN" sz="2200" dirty="0">
                <a:solidFill>
                  <a:schemeClr val="tx1"/>
                </a:solidFill>
                <a:ea typeface="微软雅黑" panose="020B0503020204020204" charset="-122"/>
                <a:cs typeface="Times New Roman" panose="02020603050405020304" pitchFamily="18" charset="0"/>
              </a:rPr>
              <a:t>     </a:t>
            </a:r>
            <a:r>
              <a:rPr lang="en-US" altLang="zh-CN" sz="2000" dirty="0">
                <a:solidFill>
                  <a:schemeClr val="tx1"/>
                </a:solidFill>
                <a:ea typeface="微软雅黑" panose="020B0503020204020204" charset="-122"/>
                <a:cs typeface="Times New Roman" panose="02020603050405020304" pitchFamily="18" charset="0"/>
              </a:rPr>
              <a:t>     </a:t>
            </a:r>
            <a:r>
              <a:rPr lang="en-US" altLang="zh-CN" sz="2000" dirty="0">
                <a:solidFill>
                  <a:schemeClr val="tx1"/>
                </a:solidFill>
                <a:latin typeface="Arial" panose="020B0604020202020204" pitchFamily="34" charset="0"/>
                <a:ea typeface="微软雅黑" panose="020B0503020204020204" charset="-122"/>
              </a:rPr>
              <a:t>4.3.1 </a:t>
            </a:r>
            <a:r>
              <a:rPr lang="zh-CN" altLang="en-US" sz="2000" dirty="0">
                <a:solidFill>
                  <a:schemeClr val="tx1"/>
                </a:solidFill>
                <a:latin typeface="Arial" panose="020B0604020202020204" pitchFamily="34" charset="0"/>
                <a:ea typeface="微软雅黑" panose="020B0503020204020204" charset="-122"/>
              </a:rPr>
              <a:t>载流子浓度与费米能级  </a:t>
            </a:r>
          </a:p>
          <a:p>
            <a:pPr eaLnBrk="1" hangingPunct="1">
              <a:lnSpc>
                <a:spcPct val="120000"/>
              </a:lnSpc>
            </a:pPr>
            <a:r>
              <a:rPr lang="en-US" altLang="zh-CN" sz="2000" dirty="0">
                <a:solidFill>
                  <a:schemeClr val="tx1"/>
                </a:solidFill>
                <a:latin typeface="Arial" panose="020B0604020202020204" pitchFamily="34" charset="0"/>
                <a:ea typeface="微软雅黑" panose="020B0503020204020204" charset="-122"/>
              </a:rPr>
              <a:t>	4.3.2 </a:t>
            </a:r>
            <a:r>
              <a:rPr lang="zh-CN" altLang="en-US" sz="2000" dirty="0">
                <a:solidFill>
                  <a:schemeClr val="tx1"/>
                </a:solidFill>
                <a:latin typeface="Arial" panose="020B0604020202020204" pitchFamily="34" charset="0"/>
                <a:ea typeface="微软雅黑" panose="020B0503020204020204" charset="-122"/>
              </a:rPr>
              <a:t>本征激发 </a:t>
            </a:r>
          </a:p>
          <a:p>
            <a:pPr eaLnBrk="1" hangingPunct="1">
              <a:lnSpc>
                <a:spcPct val="120000"/>
              </a:lnSpc>
            </a:pPr>
            <a:r>
              <a:rPr lang="en-US" altLang="zh-CN" sz="2000" dirty="0">
                <a:solidFill>
                  <a:schemeClr val="tx1"/>
                </a:solidFill>
                <a:latin typeface="Arial" panose="020B0604020202020204" pitchFamily="34" charset="0"/>
                <a:ea typeface="微软雅黑" panose="020B0503020204020204" charset="-122"/>
              </a:rPr>
              <a:t>	4.3.3 </a:t>
            </a:r>
            <a:r>
              <a:rPr lang="zh-CN" altLang="en-US" sz="2000" dirty="0">
                <a:solidFill>
                  <a:schemeClr val="tx1"/>
                </a:solidFill>
                <a:latin typeface="Arial" panose="020B0604020202020204" pitchFamily="34" charset="0"/>
                <a:ea typeface="微软雅黑" panose="020B0503020204020204" charset="-122"/>
              </a:rPr>
              <a:t>杂质与杂质激发</a:t>
            </a:r>
          </a:p>
          <a:p>
            <a:pPr eaLnBrk="1" hangingPunct="1">
              <a:lnSpc>
                <a:spcPct val="120000"/>
              </a:lnSpc>
            </a:pPr>
            <a:r>
              <a:rPr lang="en-US" altLang="zh-CN" sz="2000" dirty="0">
                <a:solidFill>
                  <a:schemeClr val="tx1"/>
                </a:solidFill>
                <a:latin typeface="Arial" panose="020B0604020202020204" pitchFamily="34" charset="0"/>
                <a:ea typeface="微软雅黑" panose="020B0503020204020204" charset="-122"/>
              </a:rPr>
              <a:t>	4.3.4 </a:t>
            </a:r>
            <a:r>
              <a:rPr lang="zh-CN" altLang="en-US" sz="2000" dirty="0">
                <a:solidFill>
                  <a:schemeClr val="tx1"/>
                </a:solidFill>
                <a:latin typeface="Arial" panose="020B0604020202020204" pitchFamily="34" charset="0"/>
                <a:ea typeface="微软雅黑" panose="020B0503020204020204" charset="-122"/>
              </a:rPr>
              <a:t>载流子的迁移及扩散</a:t>
            </a:r>
          </a:p>
          <a:p>
            <a:pPr eaLnBrk="1" hangingPunct="1">
              <a:lnSpc>
                <a:spcPct val="120000"/>
              </a:lnSpc>
            </a:pPr>
            <a:r>
              <a:rPr lang="en-US" altLang="zh-CN" sz="2000" dirty="0">
                <a:solidFill>
                  <a:schemeClr val="tx1"/>
                </a:solidFill>
                <a:latin typeface="Arial" panose="020B0604020202020204" pitchFamily="34" charset="0"/>
                <a:ea typeface="微软雅黑" panose="020B0503020204020204" charset="-122"/>
              </a:rPr>
              <a:t>	4.3.5 </a:t>
            </a:r>
            <a:r>
              <a:rPr lang="zh-CN" altLang="en-US" sz="2000" dirty="0">
                <a:solidFill>
                  <a:schemeClr val="tx1"/>
                </a:solidFill>
                <a:latin typeface="Arial" panose="020B0604020202020204" pitchFamily="34" charset="0"/>
                <a:ea typeface="微软雅黑" panose="020B0503020204020204" charset="-122"/>
              </a:rPr>
              <a:t>非平衡载流子</a:t>
            </a:r>
            <a:endParaRPr lang="en-US" altLang="zh-CN" sz="2000" dirty="0">
              <a:solidFill>
                <a:schemeClr val="tx1"/>
              </a:solidFill>
              <a:latin typeface="Arial" panose="020B0604020202020204" pitchFamily="34" charset="0"/>
              <a:ea typeface="微软雅黑" panose="020B0503020204020204" charset="-122"/>
            </a:endParaRPr>
          </a:p>
          <a:p>
            <a:pPr eaLnBrk="1" hangingPunct="1">
              <a:lnSpc>
                <a:spcPct val="120000"/>
              </a:lnSpc>
            </a:pPr>
            <a:r>
              <a:rPr lang="en-US" altLang="zh-CN" sz="2200" dirty="0">
                <a:solidFill>
                  <a:srgbClr val="000000"/>
                </a:solidFill>
                <a:ea typeface="微软雅黑" panose="020B0503020204020204" charset="-122"/>
                <a:cs typeface="Times New Roman" panose="02020603050405020304" pitchFamily="18" charset="0"/>
              </a:rPr>
              <a:t> 4.4   </a:t>
            </a:r>
            <a:r>
              <a:rPr lang="zh-CN" altLang="en-US" sz="2200" dirty="0">
                <a:solidFill>
                  <a:srgbClr val="000000"/>
                </a:solidFill>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2</a:t>
            </a:fld>
            <a:endParaRPr lang="zh-CN" altLang="en-US"/>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defTabSz="914400">
              <a:buClrTx/>
              <a:buSzTx/>
              <a:buFontTx/>
              <a:defRPr/>
            </a:pPr>
            <a:r>
              <a:rPr lang="zh-CN" altLang="en-US" sz="3600" dirty="0">
                <a:solidFill>
                  <a:srgbClr val="660066"/>
                </a:solidFill>
                <a:effectLst>
                  <a:outerShdw blurRad="38100" dist="38100" dir="2700000" algn="tl">
                    <a:srgbClr val="C0C0C0"/>
                  </a:outerShdw>
                </a:effectLst>
                <a:ea typeface="微软雅黑" pitchFamily="34" charset="-122"/>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Rot="1" noChangeArrowheads="1"/>
          </p:cNvSpPr>
          <p:nvPr/>
        </p:nvSpPr>
        <p:spPr bwMode="auto">
          <a:xfrm>
            <a:off x="3419872" y="30224"/>
            <a:ext cx="450175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有 效 质 量</a:t>
            </a:r>
          </a:p>
        </p:txBody>
      </p:sp>
      <p:graphicFrame>
        <p:nvGraphicFramePr>
          <p:cNvPr id="24582" name="Object 9"/>
          <p:cNvGraphicFramePr>
            <a:graphicFrameLocks noChangeAspect="1"/>
          </p:cNvGraphicFramePr>
          <p:nvPr/>
        </p:nvGraphicFramePr>
        <p:xfrm>
          <a:off x="442913" y="1118270"/>
          <a:ext cx="5910262" cy="2009775"/>
        </p:xfrm>
        <a:graphic>
          <a:graphicData uri="http://schemas.openxmlformats.org/presentationml/2006/ole">
            <mc:AlternateContent xmlns:mc="http://schemas.openxmlformats.org/markup-compatibility/2006">
              <mc:Choice xmlns:v="urn:schemas-microsoft-com:vml" Requires="v">
                <p:oleObj spid="_x0000_s195022" name="Equation" r:id="rId4" imgW="68580000" imgH="23164800" progId="Equation.DSMT4">
                  <p:embed/>
                </p:oleObj>
              </mc:Choice>
              <mc:Fallback>
                <p:oleObj name="Equation" r:id="rId4" imgW="68580000" imgH="23164800" progId="Equation.DSMT4">
                  <p:embed/>
                  <p:pic>
                    <p:nvPicPr>
                      <p:cNvPr id="24582" name="Object 9"/>
                      <p:cNvPicPr>
                        <a:picLocks noChangeAspect="1" noChangeArrowheads="1"/>
                      </p:cNvPicPr>
                      <p:nvPr/>
                    </p:nvPicPr>
                    <p:blipFill>
                      <a:blip r:embed="rId5"/>
                      <a:srcRect/>
                      <a:stretch>
                        <a:fillRect/>
                      </a:stretch>
                    </p:blipFill>
                    <p:spPr bwMode="auto">
                      <a:xfrm>
                        <a:off x="442913" y="1118270"/>
                        <a:ext cx="5910262" cy="2009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61615" name="Group 15"/>
          <p:cNvGrpSpPr/>
          <p:nvPr/>
        </p:nvGrpSpPr>
        <p:grpSpPr bwMode="auto">
          <a:xfrm>
            <a:off x="107949" y="3356992"/>
            <a:ext cx="3086101" cy="1701800"/>
            <a:chOff x="68" y="2416"/>
            <a:chExt cx="1944" cy="1072"/>
          </a:xfrm>
        </p:grpSpPr>
        <p:graphicFrame>
          <p:nvGraphicFramePr>
            <p:cNvPr id="24592" name="Object 10"/>
            <p:cNvGraphicFramePr>
              <a:graphicFrameLocks noChangeAspect="1"/>
            </p:cNvGraphicFramePr>
            <p:nvPr/>
          </p:nvGraphicFramePr>
          <p:xfrm>
            <a:off x="521" y="2750"/>
            <a:ext cx="1225" cy="738"/>
          </p:xfrm>
          <a:graphic>
            <a:graphicData uri="http://schemas.openxmlformats.org/presentationml/2006/ole">
              <mc:AlternateContent xmlns:mc="http://schemas.openxmlformats.org/markup-compatibility/2006">
                <mc:Choice xmlns:v="urn:schemas-microsoft-com:vml" Requires="v">
                  <p:oleObj spid="_x0000_s195023" name="Equation" r:id="rId6" imgW="15544800" imgH="9448800" progId="Equation.DSMT4">
                    <p:embed/>
                  </p:oleObj>
                </mc:Choice>
                <mc:Fallback>
                  <p:oleObj name="Equation" r:id="rId6" imgW="15544800" imgH="9448800" progId="Equation.DSMT4">
                    <p:embed/>
                    <p:pic>
                      <p:nvPicPr>
                        <p:cNvPr id="24592" name="Object 10"/>
                        <p:cNvPicPr>
                          <a:picLocks noChangeAspect="1" noChangeArrowheads="1"/>
                        </p:cNvPicPr>
                        <p:nvPr/>
                      </p:nvPicPr>
                      <p:blipFill>
                        <a:blip r:embed="rId7"/>
                        <a:srcRect/>
                        <a:stretch>
                          <a:fillRect/>
                        </a:stretch>
                      </p:blipFill>
                      <p:spPr bwMode="auto">
                        <a:xfrm>
                          <a:off x="521" y="2750"/>
                          <a:ext cx="1225"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93" name="Text Box 13"/>
            <p:cNvSpPr txBox="1">
              <a:spLocks noChangeArrowheads="1"/>
            </p:cNvSpPr>
            <p:nvPr/>
          </p:nvSpPr>
          <p:spPr bwMode="auto">
            <a:xfrm>
              <a:off x="68" y="2416"/>
              <a:ext cx="19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charset="-122"/>
                  <a:cs typeface="+mn-cs"/>
                </a:rPr>
                <a:t>根据牛顿第二定律：</a:t>
              </a:r>
            </a:p>
          </p:txBody>
        </p:sp>
      </p:grpSp>
      <p:grpSp>
        <p:nvGrpSpPr>
          <p:cNvPr id="1561621" name="Group 21"/>
          <p:cNvGrpSpPr/>
          <p:nvPr/>
        </p:nvGrpSpPr>
        <p:grpSpPr bwMode="auto">
          <a:xfrm>
            <a:off x="6313486" y="908720"/>
            <a:ext cx="2651125" cy="1792287"/>
            <a:chOff x="3977" y="713"/>
            <a:chExt cx="1670" cy="1129"/>
          </a:xfrm>
        </p:grpSpPr>
        <p:grpSp>
          <p:nvGrpSpPr>
            <p:cNvPr id="24587" name="Group 19"/>
            <p:cNvGrpSpPr/>
            <p:nvPr/>
          </p:nvGrpSpPr>
          <p:grpSpPr bwMode="auto">
            <a:xfrm>
              <a:off x="3977" y="713"/>
              <a:ext cx="1670" cy="1129"/>
              <a:chOff x="3977" y="713"/>
              <a:chExt cx="1670" cy="1129"/>
            </a:xfrm>
          </p:grpSpPr>
          <p:sp>
            <p:nvSpPr>
              <p:cNvPr id="24589" name="Rectangle 18"/>
              <p:cNvSpPr>
                <a:spLocks noChangeArrowheads="1"/>
              </p:cNvSpPr>
              <p:nvPr/>
            </p:nvSpPr>
            <p:spPr bwMode="auto">
              <a:xfrm>
                <a:off x="3977" y="981"/>
                <a:ext cx="1670" cy="861"/>
              </a:xfrm>
              <a:prstGeom prst="rect">
                <a:avLst/>
              </a:prstGeom>
              <a:noFill/>
              <a:ln w="38100">
                <a:solidFill>
                  <a:srgbClr val="0099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4590" name="Text Box 16"/>
              <p:cNvSpPr txBox="1">
                <a:spLocks noChangeArrowheads="1"/>
              </p:cNvSpPr>
              <p:nvPr/>
            </p:nvSpPr>
            <p:spPr bwMode="auto">
              <a:xfrm>
                <a:off x="4150" y="713"/>
                <a:ext cx="1268" cy="40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有效质量</a:t>
                </a:r>
              </a:p>
            </p:txBody>
          </p:sp>
          <p:graphicFrame>
            <p:nvGraphicFramePr>
              <p:cNvPr id="24591" name="Object 17"/>
              <p:cNvGraphicFramePr>
                <a:graphicFrameLocks noChangeAspect="1"/>
              </p:cNvGraphicFramePr>
              <p:nvPr/>
            </p:nvGraphicFramePr>
            <p:xfrm>
              <a:off x="4828" y="1351"/>
              <a:ext cx="162" cy="306"/>
            </p:xfrm>
            <a:graphic>
              <a:graphicData uri="http://schemas.openxmlformats.org/presentationml/2006/ole">
                <mc:AlternateContent xmlns:mc="http://schemas.openxmlformats.org/markup-compatibility/2006">
                  <mc:Choice xmlns:v="urn:schemas-microsoft-com:vml" Requires="v">
                    <p:oleObj spid="_x0000_s195024" name="公式" r:id="rId8" imgW="114300" imgH="215900" progId="Equation.3">
                      <p:embed/>
                    </p:oleObj>
                  </mc:Choice>
                  <mc:Fallback>
                    <p:oleObj name="公式" r:id="rId8" imgW="114300" imgH="215900" progId="Equation.3">
                      <p:embed/>
                      <p:pic>
                        <p:nvPicPr>
                          <p:cNvPr id="24591"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8" y="1351"/>
                            <a:ext cx="162"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588" name="Object 20"/>
            <p:cNvGraphicFramePr>
              <a:graphicFrameLocks noChangeAspect="1"/>
            </p:cNvGraphicFramePr>
            <p:nvPr/>
          </p:nvGraphicFramePr>
          <p:xfrm>
            <a:off x="3977" y="1092"/>
            <a:ext cx="1661" cy="715"/>
          </p:xfrm>
          <a:graphic>
            <a:graphicData uri="http://schemas.openxmlformats.org/presentationml/2006/ole">
              <mc:AlternateContent xmlns:mc="http://schemas.openxmlformats.org/markup-compatibility/2006">
                <mc:Choice xmlns:v="urn:schemas-microsoft-com:vml" Requires="v">
                  <p:oleObj spid="_x0000_s195025" name="Equation" r:id="rId10" imgW="26212800" imgH="11277600" progId="Equation.DSMT4">
                    <p:embed/>
                  </p:oleObj>
                </mc:Choice>
                <mc:Fallback>
                  <p:oleObj name="Equation" r:id="rId10" imgW="26212800" imgH="11277600" progId="Equation.DSMT4">
                    <p:embed/>
                    <p:pic>
                      <p:nvPicPr>
                        <p:cNvPr id="24588" name="Object 20"/>
                        <p:cNvPicPr>
                          <a:picLocks noChangeAspect="1" noChangeArrowheads="1"/>
                        </p:cNvPicPr>
                        <p:nvPr/>
                      </p:nvPicPr>
                      <p:blipFill>
                        <a:blip r:embed="rId11"/>
                        <a:srcRect/>
                        <a:stretch>
                          <a:fillRect/>
                        </a:stretch>
                      </p:blipFill>
                      <p:spPr bwMode="auto">
                        <a:xfrm>
                          <a:off x="3977" y="1092"/>
                          <a:ext cx="1661"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1" name="Rectangle 37"/>
          <p:cNvSpPr>
            <a:spLocks noChangeArrowheads="1"/>
          </p:cNvSpPr>
          <p:nvPr/>
        </p:nvSpPr>
        <p:spPr bwMode="auto">
          <a:xfrm flipV="1">
            <a:off x="106363" y="86585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22" name="Text Box 30"/>
          <p:cNvSpPr txBox="1">
            <a:spLocks noChangeArrowheads="1"/>
          </p:cNvSpPr>
          <p:nvPr/>
        </p:nvSpPr>
        <p:spPr bwMode="auto">
          <a:xfrm>
            <a:off x="683568" y="5157192"/>
            <a:ext cx="19335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0" i="1" u="none" strike="noStrike" kern="1200" cap="none" spc="0" normalizeH="0" baseline="0" noProof="0" dirty="0">
                <a:ln>
                  <a:noFill/>
                </a:ln>
                <a:solidFill>
                  <a:prstClr val="black"/>
                </a:solidFill>
                <a:effectLst/>
                <a:uLnTx/>
                <a:uFillTx/>
                <a:latin typeface="Symbol" panose="05050102010706020507" pitchFamily="18" charset="2"/>
                <a:ea typeface="微软雅黑" panose="020B0503020204020204" charset="-122"/>
                <a:cs typeface="Times New Roman" panose="02020603050405020304" pitchFamily="18" charset="0"/>
              </a:rPr>
              <a:t>a</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Symbol" panose="05050102010706020507" pitchFamily="18" charset="2"/>
                <a:ea typeface="微软雅黑" panose="020B0503020204020204" charset="-122"/>
                <a:cs typeface="Times New Roman" panose="02020603050405020304" pitchFamily="18" charset="0"/>
              </a:rPr>
              <a:t>b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x</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z</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graphicFrame>
        <p:nvGraphicFramePr>
          <p:cNvPr id="19" name="Object 4"/>
          <p:cNvGraphicFramePr>
            <a:graphicFrameLocks noChangeAspect="1"/>
          </p:cNvGraphicFramePr>
          <p:nvPr>
            <p:extLst>
              <p:ext uri="{D42A27DB-BD31-4B8C-83A1-F6EECF244321}">
                <p14:modId xmlns:p14="http://schemas.microsoft.com/office/powerpoint/2010/main" val="1170403009"/>
              </p:ext>
            </p:extLst>
          </p:nvPr>
        </p:nvGraphicFramePr>
        <p:xfrm>
          <a:off x="3718640" y="2838675"/>
          <a:ext cx="4968552" cy="3276343"/>
        </p:xfrm>
        <a:graphic>
          <a:graphicData uri="http://schemas.openxmlformats.org/presentationml/2006/ole">
            <mc:AlternateContent xmlns:mc="http://schemas.openxmlformats.org/markup-compatibility/2006">
              <mc:Choice xmlns:v="urn:schemas-microsoft-com:vml" Requires="v">
                <p:oleObj spid="_x0000_s195026" name="公式" r:id="rId12" imgW="2197100" imgH="1447800" progId="Equation.3">
                  <p:embed/>
                </p:oleObj>
              </mc:Choice>
              <mc:Fallback>
                <p:oleObj name="公式" r:id="rId12" imgW="2197100" imgH="1447800" progId="Equation.3">
                  <p:embed/>
                  <p:pic>
                    <p:nvPicPr>
                      <p:cNvPr id="25604"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8640" y="2838675"/>
                        <a:ext cx="4968552" cy="3276343"/>
                      </a:xfrm>
                      <a:prstGeom prst="rect">
                        <a:avLst/>
                      </a:prstGeom>
                      <a:solidFill>
                        <a:srgbClr val="FFFF99"/>
                      </a:solidFill>
                      <a:ln>
                        <a:noFill/>
                      </a:ln>
                      <a:extLst/>
                    </p:spPr>
                  </p:pic>
                </p:oleObj>
              </mc:Fallback>
            </mc:AlternateContent>
          </a:graphicData>
        </a:graphic>
      </p:graphicFrame>
      <p:sp>
        <p:nvSpPr>
          <p:cNvPr id="20" name="Text Box 16"/>
          <p:cNvSpPr txBox="1">
            <a:spLocks noChangeArrowheads="1"/>
          </p:cNvSpPr>
          <p:nvPr/>
        </p:nvSpPr>
        <p:spPr bwMode="auto">
          <a:xfrm>
            <a:off x="902278" y="5661248"/>
            <a:ext cx="3741730" cy="461665"/>
          </a:xfrm>
          <a:prstGeom prst="rect">
            <a:avLst/>
          </a:prstGeom>
          <a:gradFill rotWithShape="1">
            <a:gsLst>
              <a:gs pos="0">
                <a:srgbClr val="CCFFFF"/>
              </a:gs>
              <a:gs pos="50000">
                <a:srgbClr val="FFFFFF"/>
              </a:gs>
              <a:gs pos="100000">
                <a:srgbClr val="CC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cs typeface="Times New Roman" panose="02020603050405020304" pitchFamily="18" charset="0"/>
              </a:rPr>
              <a:t>选取</a:t>
            </a:r>
            <a:r>
              <a:rPr lang="en-US" altLang="zh-CN" sz="2400" dirty="0">
                <a:solidFill>
                  <a:schemeClr val="tx1"/>
                </a:solidFill>
                <a:ea typeface="微软雅黑" panose="020B0503020204020204" charset="-122"/>
                <a:cs typeface="Times New Roman" panose="02020603050405020304" pitchFamily="18" charset="0"/>
              </a:rPr>
              <a:t>(</a:t>
            </a:r>
            <a:r>
              <a:rPr lang="en-US" altLang="zh-CN" sz="2400" i="1" dirty="0" err="1">
                <a:solidFill>
                  <a:schemeClr val="tx1"/>
                </a:solidFill>
                <a:ea typeface="微软雅黑" panose="020B0503020204020204" charset="-122"/>
                <a:cs typeface="Times New Roman" panose="02020603050405020304" pitchFamily="18" charset="0"/>
              </a:rPr>
              <a:t>k</a:t>
            </a:r>
            <a:r>
              <a:rPr lang="en-US" altLang="zh-CN" sz="2400" i="1" baseline="-25000" dirty="0" err="1">
                <a:solidFill>
                  <a:schemeClr val="tx1"/>
                </a:solidFill>
                <a:ea typeface="微软雅黑" panose="020B0503020204020204" charset="-122"/>
                <a:cs typeface="Times New Roman" panose="02020603050405020304" pitchFamily="18" charset="0"/>
              </a:rPr>
              <a:t>x</a:t>
            </a:r>
            <a:r>
              <a:rPr lang="en-US" altLang="zh-CN" sz="2400" dirty="0" err="1">
                <a:solidFill>
                  <a:schemeClr val="tx1"/>
                </a:solidFill>
                <a:ea typeface="微软雅黑" panose="020B0503020204020204" charset="-122"/>
                <a:cs typeface="Times New Roman" panose="02020603050405020304" pitchFamily="18" charset="0"/>
              </a:rPr>
              <a:t>,</a:t>
            </a:r>
            <a:r>
              <a:rPr lang="en-US" altLang="zh-CN" sz="2400" i="1" dirty="0" err="1">
                <a:solidFill>
                  <a:schemeClr val="tx1"/>
                </a:solidFill>
                <a:ea typeface="微软雅黑" panose="020B0503020204020204" charset="-122"/>
                <a:cs typeface="Times New Roman" panose="02020603050405020304" pitchFamily="18" charset="0"/>
              </a:rPr>
              <a:t>k</a:t>
            </a:r>
            <a:r>
              <a:rPr lang="en-US" altLang="zh-CN" sz="2400" i="1" baseline="-25000" dirty="0" err="1">
                <a:solidFill>
                  <a:schemeClr val="tx1"/>
                </a:solidFill>
                <a:ea typeface="微软雅黑" panose="020B0503020204020204" charset="-122"/>
                <a:cs typeface="Times New Roman" panose="02020603050405020304" pitchFamily="18" charset="0"/>
              </a:rPr>
              <a:t>y</a:t>
            </a:r>
            <a:r>
              <a:rPr lang="en-US" altLang="zh-CN" sz="2400" dirty="0" err="1">
                <a:solidFill>
                  <a:schemeClr val="tx1"/>
                </a:solidFill>
                <a:ea typeface="微软雅黑" panose="020B0503020204020204" charset="-122"/>
                <a:cs typeface="Times New Roman" panose="02020603050405020304" pitchFamily="18" charset="0"/>
              </a:rPr>
              <a:t>,</a:t>
            </a:r>
            <a:r>
              <a:rPr lang="en-US" altLang="zh-CN" sz="2400" i="1" dirty="0" err="1">
                <a:solidFill>
                  <a:schemeClr val="tx1"/>
                </a:solidFill>
                <a:ea typeface="微软雅黑" panose="020B0503020204020204" charset="-122"/>
                <a:cs typeface="Times New Roman" panose="02020603050405020304" pitchFamily="18" charset="0"/>
              </a:rPr>
              <a:t>k</a:t>
            </a:r>
            <a:r>
              <a:rPr lang="en-US" altLang="zh-CN" sz="2400" i="1" baseline="-25000" dirty="0" err="1">
                <a:solidFill>
                  <a:schemeClr val="tx1"/>
                </a:solidFill>
                <a:ea typeface="微软雅黑" panose="020B0503020204020204" charset="-122"/>
                <a:cs typeface="Times New Roman" panose="02020603050405020304" pitchFamily="18" charset="0"/>
              </a:rPr>
              <a:t>z</a:t>
            </a:r>
            <a:r>
              <a:rPr lang="en-US" altLang="zh-CN" sz="2400" dirty="0">
                <a:solidFill>
                  <a:schemeClr val="tx1"/>
                </a:solidFill>
                <a:ea typeface="微软雅黑" panose="020B0503020204020204" charset="-122"/>
                <a:cs typeface="Times New Roman" panose="02020603050405020304" pitchFamily="18" charset="0"/>
              </a:rPr>
              <a:t>)</a:t>
            </a:r>
            <a:r>
              <a:rPr lang="zh-CN" altLang="en-US" sz="2400" dirty="0">
                <a:solidFill>
                  <a:schemeClr val="tx1"/>
                </a:solidFill>
                <a:ea typeface="微软雅黑" panose="020B0503020204020204" charset="-122"/>
                <a:cs typeface="Times New Roman" panose="02020603050405020304" pitchFamily="18" charset="0"/>
              </a:rPr>
              <a:t>为主轴方向时</a:t>
            </a:r>
          </a:p>
        </p:txBody>
      </p:sp>
      <p:sp>
        <p:nvSpPr>
          <p:cNvPr id="23" name="Line 20"/>
          <p:cNvSpPr>
            <a:spLocks noChangeShapeType="1"/>
          </p:cNvSpPr>
          <p:nvPr/>
        </p:nvSpPr>
        <p:spPr bwMode="auto">
          <a:xfrm>
            <a:off x="4716016" y="5877272"/>
            <a:ext cx="431800" cy="0"/>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chemeClr val="tx1"/>
              </a:solidFill>
            </a:endParaRPr>
          </a:p>
        </p:txBody>
      </p:sp>
    </p:spTree>
    <p:extLst>
      <p:ext uri="{BB962C8B-B14F-4D97-AF65-F5344CB8AC3E}">
        <p14:creationId xmlns:p14="http://schemas.microsoft.com/office/powerpoint/2010/main" val="108133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p:cNvSpPr txBox="1">
            <a:spLocks noChangeArrowheads="1"/>
          </p:cNvSpPr>
          <p:nvPr/>
        </p:nvSpPr>
        <p:spPr bwMode="auto">
          <a:xfrm>
            <a:off x="539552" y="2996952"/>
            <a:ext cx="53562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  </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质量是标量，而有效质量是张量</a:t>
            </a:r>
          </a:p>
        </p:txBody>
      </p:sp>
      <p:sp>
        <p:nvSpPr>
          <p:cNvPr id="26628" name="Text Box 4"/>
          <p:cNvSpPr txBox="1">
            <a:spLocks noChangeArrowheads="1"/>
          </p:cNvSpPr>
          <p:nvPr/>
        </p:nvSpPr>
        <p:spPr bwMode="auto">
          <a:xfrm>
            <a:off x="1071365" y="3644652"/>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mn-cs"/>
              </a:rPr>
              <a:t>对于晶体电子来说，加速度和外力的方向可以是不一致的</a:t>
            </a:r>
          </a:p>
        </p:txBody>
      </p:sp>
      <p:sp>
        <p:nvSpPr>
          <p:cNvPr id="26629" name="Rectangle 8"/>
          <p:cNvSpPr>
            <a:spLocks noChangeArrowheads="1"/>
          </p:cNvSpPr>
          <p:nvPr/>
        </p:nvSpPr>
        <p:spPr bwMode="auto">
          <a:xfrm>
            <a:off x="2552700" y="1412875"/>
            <a:ext cx="2954338" cy="1295400"/>
          </a:xfrm>
          <a:prstGeom prst="rect">
            <a:avLst/>
          </a:prstGeom>
          <a:noFill/>
          <a:ln w="38100">
            <a:solidFill>
              <a:srgbClr val="0099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6630" name="Text Box 9"/>
          <p:cNvSpPr txBox="1">
            <a:spLocks noChangeArrowheads="1"/>
          </p:cNvSpPr>
          <p:nvPr/>
        </p:nvSpPr>
        <p:spPr bwMode="auto">
          <a:xfrm>
            <a:off x="982000" y="1074953"/>
            <a:ext cx="1518364" cy="49244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有效质量</a:t>
            </a:r>
          </a:p>
        </p:txBody>
      </p:sp>
      <p:graphicFrame>
        <p:nvGraphicFramePr>
          <p:cNvPr id="26631" name="Object 10"/>
          <p:cNvGraphicFramePr>
            <a:graphicFrameLocks noChangeAspect="1"/>
          </p:cNvGraphicFramePr>
          <p:nvPr/>
        </p:nvGraphicFramePr>
        <p:xfrm>
          <a:off x="2987675" y="1484313"/>
          <a:ext cx="2159000" cy="1114425"/>
        </p:xfrm>
        <a:graphic>
          <a:graphicData uri="http://schemas.openxmlformats.org/presentationml/2006/ole">
            <mc:AlternateContent xmlns:mc="http://schemas.openxmlformats.org/markup-compatibility/2006">
              <mc:Choice xmlns:v="urn:schemas-microsoft-com:vml" Requires="v">
                <p:oleObj spid="_x0000_s196699" name="公式" r:id="rId4" imgW="889000" imgH="457200" progId="Equation.3">
                  <p:embed/>
                </p:oleObj>
              </mc:Choice>
              <mc:Fallback>
                <p:oleObj name="公式" r:id="rId4" imgW="889000" imgH="457200" progId="Equation.3">
                  <p:embed/>
                  <p:pic>
                    <p:nvPicPr>
                      <p:cNvPr id="2663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484313"/>
                        <a:ext cx="21590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0" name="Rectangle 2"/>
          <p:cNvSpPr>
            <a:spLocks noRot="1" noChangeArrowheads="1"/>
          </p:cNvSpPr>
          <p:nvPr/>
        </p:nvSpPr>
        <p:spPr bwMode="auto">
          <a:xfrm>
            <a:off x="3419872" y="30224"/>
            <a:ext cx="450175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有 效 质 量</a:t>
            </a:r>
          </a:p>
        </p:txBody>
      </p:sp>
      <p:sp>
        <p:nvSpPr>
          <p:cNvPr id="11" name="Rectangle 37"/>
          <p:cNvSpPr>
            <a:spLocks noChangeArrowheads="1"/>
          </p:cNvSpPr>
          <p:nvPr/>
        </p:nvSpPr>
        <p:spPr bwMode="auto">
          <a:xfrm flipV="1">
            <a:off x="106363" y="86585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pic>
        <p:nvPicPr>
          <p:cNvPr id="12" name="图片 11"/>
          <p:cNvPicPr>
            <a:picLocks noChangeAspect="1"/>
          </p:cNvPicPr>
          <p:nvPr/>
        </p:nvPicPr>
        <p:blipFill>
          <a:blip r:embed="rId6"/>
          <a:stretch>
            <a:fillRect/>
          </a:stretch>
        </p:blipFill>
        <p:spPr>
          <a:xfrm>
            <a:off x="6330752" y="188640"/>
            <a:ext cx="2426627" cy="3471848"/>
          </a:xfrm>
          <a:prstGeom prst="rect">
            <a:avLst/>
          </a:prstGeom>
        </p:spPr>
      </p:pic>
      <p:sp>
        <p:nvSpPr>
          <p:cNvPr id="13" name="Text Box 13"/>
          <p:cNvSpPr txBox="1">
            <a:spLocks noChangeArrowheads="1"/>
          </p:cNvSpPr>
          <p:nvPr/>
        </p:nvSpPr>
        <p:spPr bwMode="auto">
          <a:xfrm>
            <a:off x="547688" y="4221088"/>
            <a:ext cx="68531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400">
                <a:solidFill>
                  <a:schemeClr val="tx1"/>
                </a:solidFill>
                <a:ea typeface="微软雅黑" panose="020B0503020204020204" charset="-122"/>
                <a:cs typeface="Times New Roman" panose="02020603050405020304" pitchFamily="18" charset="0"/>
              </a:rPr>
              <a:t>(2)  </a:t>
            </a:r>
            <a:r>
              <a:rPr lang="zh-CN" altLang="en-US" sz="2400">
                <a:solidFill>
                  <a:schemeClr val="tx1"/>
                </a:solidFill>
                <a:ea typeface="微软雅黑" panose="020B0503020204020204" charset="-122"/>
                <a:cs typeface="Times New Roman" panose="02020603050405020304" pitchFamily="18" charset="0"/>
              </a:rPr>
              <a:t>质量常值，而有效质量是变值，而且有正有负</a:t>
            </a:r>
          </a:p>
        </p:txBody>
      </p:sp>
      <p:sp>
        <p:nvSpPr>
          <p:cNvPr id="14" name="Text Box 14"/>
          <p:cNvSpPr txBox="1">
            <a:spLocks noChangeArrowheads="1"/>
          </p:cNvSpPr>
          <p:nvPr/>
        </p:nvSpPr>
        <p:spPr bwMode="auto">
          <a:xfrm>
            <a:off x="2242469" y="4765600"/>
            <a:ext cx="15905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a:solidFill>
                  <a:schemeClr val="tx1"/>
                </a:solidFill>
                <a:ea typeface="微软雅黑" panose="020B0503020204020204" charset="-122"/>
                <a:cs typeface="Times New Roman" panose="02020603050405020304" pitchFamily="18" charset="0"/>
              </a:rPr>
              <a:t>能带底 </a:t>
            </a:r>
            <a:r>
              <a:rPr lang="en-US" altLang="zh-CN" sz="2400">
                <a:solidFill>
                  <a:schemeClr val="tx1"/>
                </a:solidFill>
                <a:ea typeface="微软雅黑" panose="020B0503020204020204" charset="-122"/>
                <a:cs typeface="Times New Roman" panose="02020603050405020304" pitchFamily="18" charset="0"/>
              </a:rPr>
              <a:t>&gt; 0</a:t>
            </a:r>
          </a:p>
        </p:txBody>
      </p:sp>
      <p:sp>
        <p:nvSpPr>
          <p:cNvPr id="15" name="Text Box 15"/>
          <p:cNvSpPr txBox="1">
            <a:spLocks noChangeArrowheads="1"/>
          </p:cNvSpPr>
          <p:nvPr/>
        </p:nvSpPr>
        <p:spPr bwMode="auto">
          <a:xfrm>
            <a:off x="4277644" y="4724325"/>
            <a:ext cx="15905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a:solidFill>
                  <a:schemeClr val="tx1"/>
                </a:solidFill>
                <a:ea typeface="微软雅黑" panose="020B0503020204020204" charset="-122"/>
                <a:cs typeface="Times New Roman" panose="02020603050405020304" pitchFamily="18" charset="0"/>
              </a:rPr>
              <a:t>能带顶 </a:t>
            </a:r>
            <a:r>
              <a:rPr lang="en-US" altLang="zh-CN" sz="2400">
                <a:solidFill>
                  <a:schemeClr val="tx1"/>
                </a:solidFill>
                <a:ea typeface="微软雅黑" panose="020B0503020204020204" charset="-122"/>
                <a:cs typeface="Times New Roman" panose="02020603050405020304" pitchFamily="18" charset="0"/>
              </a:rPr>
              <a:t>&lt; 0</a:t>
            </a:r>
          </a:p>
        </p:txBody>
      </p:sp>
      <p:sp>
        <p:nvSpPr>
          <p:cNvPr id="16" name="Text Box 25"/>
          <p:cNvSpPr txBox="1">
            <a:spLocks noChangeArrowheads="1"/>
          </p:cNvSpPr>
          <p:nvPr/>
        </p:nvSpPr>
        <p:spPr bwMode="auto">
          <a:xfrm>
            <a:off x="1272628" y="5299000"/>
            <a:ext cx="6971780" cy="83099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cs typeface="Times New Roman" panose="02020603050405020304" pitchFamily="18" charset="0"/>
              </a:rPr>
              <a:t>有效质量</a:t>
            </a:r>
            <a:r>
              <a:rPr lang="en-US" altLang="zh-CN" sz="2400" i="1" dirty="0">
                <a:solidFill>
                  <a:schemeClr val="tx1"/>
                </a:solidFill>
                <a:ea typeface="微软雅黑" panose="020B0503020204020204" charset="-122"/>
                <a:cs typeface="Times New Roman" panose="02020603050405020304" pitchFamily="18" charset="0"/>
              </a:rPr>
              <a:t>m</a:t>
            </a:r>
            <a:r>
              <a:rPr lang="en-US" altLang="zh-CN" sz="2400" dirty="0">
                <a:solidFill>
                  <a:schemeClr val="tx1"/>
                </a:solidFill>
                <a:ea typeface="微软雅黑" panose="020B0503020204020204" charset="-122"/>
                <a:cs typeface="Times New Roman" panose="02020603050405020304" pitchFamily="18" charset="0"/>
              </a:rPr>
              <a:t>*</a:t>
            </a:r>
            <a:r>
              <a:rPr lang="zh-CN" altLang="en-US" sz="2400" dirty="0">
                <a:solidFill>
                  <a:schemeClr val="tx1"/>
                </a:solidFill>
                <a:ea typeface="微软雅黑" panose="020B0503020204020204" charset="-122"/>
                <a:cs typeface="Times New Roman" panose="02020603050405020304" pitchFamily="18" charset="0"/>
              </a:rPr>
              <a:t>与电子质量</a:t>
            </a:r>
            <a:r>
              <a:rPr lang="en-US" altLang="zh-CN" sz="2400" i="1" dirty="0">
                <a:solidFill>
                  <a:schemeClr val="tx1"/>
                </a:solidFill>
                <a:ea typeface="微软雅黑" panose="020B0503020204020204" charset="-122"/>
                <a:cs typeface="Times New Roman" panose="02020603050405020304" pitchFamily="18" charset="0"/>
              </a:rPr>
              <a:t>m</a:t>
            </a:r>
            <a:r>
              <a:rPr lang="zh-CN" altLang="en-US" sz="2400" dirty="0">
                <a:solidFill>
                  <a:schemeClr val="tx1"/>
                </a:solidFill>
                <a:ea typeface="微软雅黑" panose="020B0503020204020204" charset="-122"/>
                <a:cs typeface="Times New Roman" panose="02020603050405020304" pitchFamily="18" charset="0"/>
              </a:rPr>
              <a:t>之间可以有很大的差别，</a:t>
            </a:r>
          </a:p>
          <a:p>
            <a:pPr eaLnBrk="1" hangingPunct="1"/>
            <a:r>
              <a:rPr lang="zh-CN" altLang="en-US" sz="2400" dirty="0">
                <a:solidFill>
                  <a:schemeClr val="tx1"/>
                </a:solidFill>
                <a:ea typeface="微软雅黑" panose="020B0503020204020204" charset="-122"/>
                <a:cs typeface="Times New Roman" panose="02020603050405020304" pitchFamily="18" charset="0"/>
              </a:rPr>
              <a:t>有效质量中实际包含了周期势场的作用</a:t>
            </a:r>
          </a:p>
        </p:txBody>
      </p:sp>
    </p:spTree>
    <p:extLst>
      <p:ext uri="{BB962C8B-B14F-4D97-AF65-F5344CB8AC3E}">
        <p14:creationId xmlns:p14="http://schemas.microsoft.com/office/powerpoint/2010/main" val="321203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8"/>
          <p:cNvSpPr>
            <a:spLocks noChangeArrowheads="1"/>
          </p:cNvSpPr>
          <p:nvPr/>
        </p:nvSpPr>
        <p:spPr bwMode="auto">
          <a:xfrm>
            <a:off x="2552700" y="1412875"/>
            <a:ext cx="2954338" cy="1295400"/>
          </a:xfrm>
          <a:prstGeom prst="rect">
            <a:avLst/>
          </a:prstGeom>
          <a:noFill/>
          <a:ln w="38100">
            <a:solidFill>
              <a:srgbClr val="0099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6630" name="Text Box 9"/>
          <p:cNvSpPr txBox="1">
            <a:spLocks noChangeArrowheads="1"/>
          </p:cNvSpPr>
          <p:nvPr/>
        </p:nvSpPr>
        <p:spPr bwMode="auto">
          <a:xfrm>
            <a:off x="982000" y="1074953"/>
            <a:ext cx="1518364" cy="49244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有效质量</a:t>
            </a:r>
          </a:p>
        </p:txBody>
      </p:sp>
      <p:graphicFrame>
        <p:nvGraphicFramePr>
          <p:cNvPr id="26631" name="Object 10"/>
          <p:cNvGraphicFramePr>
            <a:graphicFrameLocks noChangeAspect="1"/>
          </p:cNvGraphicFramePr>
          <p:nvPr/>
        </p:nvGraphicFramePr>
        <p:xfrm>
          <a:off x="2987675" y="1484313"/>
          <a:ext cx="2159000" cy="1114425"/>
        </p:xfrm>
        <a:graphic>
          <a:graphicData uri="http://schemas.openxmlformats.org/presentationml/2006/ole">
            <mc:AlternateContent xmlns:mc="http://schemas.openxmlformats.org/markup-compatibility/2006">
              <mc:Choice xmlns:v="urn:schemas-microsoft-com:vml" Requires="v">
                <p:oleObj spid="_x0000_s197723" name="公式" r:id="rId4" imgW="889000" imgH="457200" progId="Equation.3">
                  <p:embed/>
                </p:oleObj>
              </mc:Choice>
              <mc:Fallback>
                <p:oleObj name="公式" r:id="rId4" imgW="889000" imgH="457200" progId="Equation.3">
                  <p:embed/>
                  <p:pic>
                    <p:nvPicPr>
                      <p:cNvPr id="2663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484313"/>
                        <a:ext cx="21590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0" name="Rectangle 2"/>
          <p:cNvSpPr>
            <a:spLocks noRot="1" noChangeArrowheads="1"/>
          </p:cNvSpPr>
          <p:nvPr/>
        </p:nvSpPr>
        <p:spPr bwMode="auto">
          <a:xfrm>
            <a:off x="3419872" y="30224"/>
            <a:ext cx="450175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有 效 质 量</a:t>
            </a:r>
          </a:p>
        </p:txBody>
      </p:sp>
      <p:sp>
        <p:nvSpPr>
          <p:cNvPr id="11" name="Rectangle 37"/>
          <p:cNvSpPr>
            <a:spLocks noChangeArrowheads="1"/>
          </p:cNvSpPr>
          <p:nvPr/>
        </p:nvSpPr>
        <p:spPr bwMode="auto">
          <a:xfrm flipV="1">
            <a:off x="106363" y="86585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7" name="Text Box 12"/>
          <p:cNvSpPr txBox="1">
            <a:spLocks noChangeArrowheads="1"/>
          </p:cNvSpPr>
          <p:nvPr/>
        </p:nvSpPr>
        <p:spPr bwMode="auto">
          <a:xfrm>
            <a:off x="690240" y="2949990"/>
            <a:ext cx="830136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lnSpc>
                <a:spcPct val="125000"/>
              </a:lnSpc>
            </a:pPr>
            <a:r>
              <a:rPr lang="zh-CN" altLang="en-US" sz="2400" dirty="0">
                <a:solidFill>
                  <a:schemeClr val="tx1"/>
                </a:solidFill>
                <a:ea typeface="微软雅黑" panose="020B0503020204020204" charset="-122"/>
              </a:rPr>
              <a:t>晶体所表现出来的有效质量，原因在于电子波在晶体中受到布拉格反射，电子和晶格通过布拉格反射交换动量。正有效质量状态出现在能带底附近，电子从外场获得的动量大于交给晶格的动量，加速度为正。负有效质量状态出现在能带顶附近，由电子交给晶格的动量大于外界给电子的动量，加速度为负。</a:t>
            </a:r>
          </a:p>
        </p:txBody>
      </p:sp>
    </p:spTree>
    <p:extLst>
      <p:ext uri="{BB962C8B-B14F-4D97-AF65-F5344CB8AC3E}">
        <p14:creationId xmlns:p14="http://schemas.microsoft.com/office/powerpoint/2010/main" val="115714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Rot="1" noChangeArrowheads="1"/>
          </p:cNvSpPr>
          <p:nvPr/>
        </p:nvSpPr>
        <p:spPr bwMode="auto">
          <a:xfrm>
            <a:off x="2195736" y="116632"/>
            <a:ext cx="568863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电子的准动量（晶体动量）</a:t>
            </a:r>
          </a:p>
        </p:txBody>
      </p:sp>
      <p:graphicFrame>
        <p:nvGraphicFramePr>
          <p:cNvPr id="30723" name="Object 5"/>
          <p:cNvGraphicFramePr>
            <a:graphicFrameLocks noChangeAspect="1"/>
          </p:cNvGraphicFramePr>
          <p:nvPr>
            <p:extLst/>
          </p:nvPr>
        </p:nvGraphicFramePr>
        <p:xfrm>
          <a:off x="1778000" y="1124744"/>
          <a:ext cx="1409700" cy="930275"/>
        </p:xfrm>
        <a:graphic>
          <a:graphicData uri="http://schemas.openxmlformats.org/presentationml/2006/ole">
            <mc:AlternateContent xmlns:mc="http://schemas.openxmlformats.org/markup-compatibility/2006">
              <mc:Choice xmlns:v="urn:schemas-microsoft-com:vml" Requires="v">
                <p:oleObj spid="_x0000_s248086" name="Equation" r:id="rId4" imgW="14325600" imgH="9448800" progId="Equation.DSMT4">
                  <p:embed/>
                </p:oleObj>
              </mc:Choice>
              <mc:Fallback>
                <p:oleObj name="Equation" r:id="rId4" imgW="14325600" imgH="9448800" progId="Equation.DSMT4">
                  <p:embed/>
                  <p:pic>
                    <p:nvPicPr>
                      <p:cNvPr id="30723" name="Object 5"/>
                      <p:cNvPicPr>
                        <a:picLocks noChangeAspect="1" noChangeArrowheads="1"/>
                      </p:cNvPicPr>
                      <p:nvPr/>
                    </p:nvPicPr>
                    <p:blipFill>
                      <a:blip r:embed="rId5"/>
                      <a:srcRect/>
                      <a:stretch>
                        <a:fillRect/>
                      </a:stretch>
                    </p:blipFill>
                    <p:spPr bwMode="auto">
                      <a:xfrm>
                        <a:off x="1778000" y="1124744"/>
                        <a:ext cx="1409700" cy="930275"/>
                      </a:xfrm>
                      <a:prstGeom prst="rect">
                        <a:avLst/>
                      </a:prstGeom>
                      <a:noFill/>
                      <a:ln>
                        <a:noFill/>
                      </a:ln>
                      <a:effectLst/>
                      <a:extLst>
                        <a:ext uri="{909E8E84-426E-40DD-AFC4-6F175D3DCCD1}">
                          <a14:hiddenFill xmlns:a14="http://schemas.microsoft.com/office/drawing/2010/main">
                            <a:solidFill>
                              <a:srgbClr val="3366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24" name="Group 18"/>
          <p:cNvGrpSpPr/>
          <p:nvPr/>
        </p:nvGrpSpPr>
        <p:grpSpPr bwMode="auto">
          <a:xfrm>
            <a:off x="3563938" y="1196181"/>
            <a:ext cx="5545137" cy="1200150"/>
            <a:chOff x="2267" y="1207"/>
            <a:chExt cx="3493" cy="756"/>
          </a:xfrm>
        </p:grpSpPr>
        <p:graphicFrame>
          <p:nvGraphicFramePr>
            <p:cNvPr id="30726" name="Object 5"/>
            <p:cNvGraphicFramePr>
              <a:graphicFrameLocks noChangeAspect="1"/>
            </p:cNvGraphicFramePr>
            <p:nvPr/>
          </p:nvGraphicFramePr>
          <p:xfrm>
            <a:off x="2336" y="1207"/>
            <a:ext cx="302" cy="264"/>
          </p:xfrm>
          <a:graphic>
            <a:graphicData uri="http://schemas.openxmlformats.org/presentationml/2006/ole">
              <mc:AlternateContent xmlns:mc="http://schemas.openxmlformats.org/markup-compatibility/2006">
                <mc:Choice xmlns:v="urn:schemas-microsoft-com:vml" Requires="v">
                  <p:oleObj spid="_x0000_s248087" name="公式" r:id="rId6" imgW="203200" imgH="177800" progId="Equation.3">
                    <p:embed/>
                  </p:oleObj>
                </mc:Choice>
                <mc:Fallback>
                  <p:oleObj name="公式" r:id="rId6" imgW="203200" imgH="177800" progId="Equation.3">
                    <p:embed/>
                    <p:pic>
                      <p:nvPicPr>
                        <p:cNvPr id="307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6" y="1207"/>
                          <a:ext cx="302" cy="264"/>
                        </a:xfrm>
                        <a:prstGeom prst="rect">
                          <a:avLst/>
                        </a:prstGeom>
                        <a:noFill/>
                        <a:ln>
                          <a:noFill/>
                        </a:ln>
                        <a:effectLst/>
                        <a:extLst>
                          <a:ext uri="{909E8E84-426E-40DD-AFC4-6F175D3DCCD1}">
                            <a14:hiddenFill xmlns:a14="http://schemas.microsoft.com/office/drawing/2010/main">
                              <a:solidFill>
                                <a:srgbClr val="3366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Text Box 16"/>
            <p:cNvSpPr txBox="1">
              <a:spLocks noChangeArrowheads="1"/>
            </p:cNvSpPr>
            <p:nvPr/>
          </p:nvSpPr>
          <p:spPr bwMode="auto">
            <a:xfrm>
              <a:off x="2267" y="1207"/>
              <a:ext cx="3493"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具有类似动量的性质，但已经不是</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普通意义下的电子动量，称作</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准动量</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晶体动量</a:t>
              </a:r>
            </a:p>
          </p:txBody>
        </p:sp>
      </p:grpSp>
      <p:sp>
        <p:nvSpPr>
          <p:cNvPr id="30725" name="Text Box 17"/>
          <p:cNvSpPr txBox="1">
            <a:spLocks noChangeArrowheads="1"/>
          </p:cNvSpPr>
          <p:nvPr/>
        </p:nvSpPr>
        <p:spPr bwMode="auto">
          <a:xfrm>
            <a:off x="395536" y="2485573"/>
            <a:ext cx="907236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）自由电子波是平面波，平面波具有确定的动量。对于</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晶体电子，波函数是布洛赫波，布洛赫波不对应确定的动量。</a:t>
            </a: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）自由电子的动量变化完全是外力作用的结果，而晶体中</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的电子除了外力外，还受到晶格的作用。</a:t>
            </a:r>
          </a:p>
        </p:txBody>
      </p:sp>
      <p:cxnSp>
        <p:nvCxnSpPr>
          <p:cNvPr id="3" name="直接连接符 2"/>
          <p:cNvCxnSpPr/>
          <p:nvPr/>
        </p:nvCxnSpPr>
        <p:spPr bwMode="auto">
          <a:xfrm>
            <a:off x="4788024" y="3278699"/>
            <a:ext cx="3744416"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组合 10"/>
          <p:cNvGrpSpPr/>
          <p:nvPr/>
        </p:nvGrpSpPr>
        <p:grpSpPr>
          <a:xfrm>
            <a:off x="1984457" y="4276691"/>
            <a:ext cx="5025850" cy="2046673"/>
            <a:chOff x="2714502" y="3024260"/>
            <a:chExt cx="5025850" cy="2046673"/>
          </a:xfrm>
          <a:solidFill>
            <a:srgbClr val="FFFF00"/>
          </a:solidFill>
        </p:grpSpPr>
        <p:sp>
          <p:nvSpPr>
            <p:cNvPr id="12" name="矩形 11"/>
            <p:cNvSpPr/>
            <p:nvPr/>
          </p:nvSpPr>
          <p:spPr bwMode="auto">
            <a:xfrm>
              <a:off x="4679479" y="3024260"/>
              <a:ext cx="3060873" cy="19873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 name="组合 12"/>
            <p:cNvGrpSpPr/>
            <p:nvPr/>
          </p:nvGrpSpPr>
          <p:grpSpPr>
            <a:xfrm>
              <a:off x="2714502" y="3024260"/>
              <a:ext cx="4933180" cy="2046673"/>
              <a:chOff x="-931116" y="3928810"/>
              <a:chExt cx="4933180" cy="2046673"/>
            </a:xfrm>
            <a:grpFill/>
          </p:grpSpPr>
          <p:graphicFrame>
            <p:nvGraphicFramePr>
              <p:cNvPr id="16" name="Object 5"/>
              <p:cNvGraphicFramePr>
                <a:graphicFrameLocks noChangeAspect="1"/>
              </p:cNvGraphicFramePr>
              <p:nvPr/>
            </p:nvGraphicFramePr>
            <p:xfrm>
              <a:off x="1214414" y="3928810"/>
              <a:ext cx="2432050" cy="584200"/>
            </p:xfrm>
            <a:graphic>
              <a:graphicData uri="http://schemas.openxmlformats.org/presentationml/2006/ole">
                <mc:AlternateContent xmlns:mc="http://schemas.openxmlformats.org/markup-compatibility/2006">
                  <mc:Choice xmlns:v="urn:schemas-microsoft-com:vml" Requires="v">
                    <p:oleObj spid="_x0000_s248088" name="Equation" r:id="rId8" imgW="951865" imgH="228600" progId="Equation.DSMT4">
                      <p:embed/>
                    </p:oleObj>
                  </mc:Choice>
                  <mc:Fallback>
                    <p:oleObj name="Equation" r:id="rId8" imgW="951865" imgH="228600" progId="Equation.DSMT4">
                      <p:embed/>
                      <p:pic>
                        <p:nvPicPr>
                          <p:cNvPr id="1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4414" y="3928810"/>
                            <a:ext cx="243205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6"/>
              <p:cNvGraphicFramePr>
                <a:graphicFrameLocks noChangeAspect="1"/>
              </p:cNvGraphicFramePr>
              <p:nvPr/>
            </p:nvGraphicFramePr>
            <p:xfrm>
              <a:off x="1214414" y="4838833"/>
              <a:ext cx="2787650" cy="1136650"/>
            </p:xfrm>
            <a:graphic>
              <a:graphicData uri="http://schemas.openxmlformats.org/presentationml/2006/ole">
                <mc:AlternateContent xmlns:mc="http://schemas.openxmlformats.org/markup-compatibility/2006">
                  <mc:Choice xmlns:v="urn:schemas-microsoft-com:vml" Requires="v">
                    <p:oleObj spid="_x0000_s248089" name="Equation" r:id="rId10" imgW="1091565" imgH="444500" progId="Equation.DSMT4">
                      <p:embed/>
                    </p:oleObj>
                  </mc:Choice>
                  <mc:Fallback>
                    <p:oleObj name="Equation" r:id="rId10" imgW="1091565" imgH="444500" progId="Equation.DSMT4">
                      <p:embed/>
                      <p:pic>
                        <p:nvPicPr>
                          <p:cNvPr id="17"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4414" y="4838833"/>
                            <a:ext cx="2787650"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矩形 17"/>
              <p:cNvSpPr/>
              <p:nvPr/>
            </p:nvSpPr>
            <p:spPr>
              <a:xfrm>
                <a:off x="-931116" y="4625517"/>
                <a:ext cx="1723549" cy="461665"/>
              </a:xfrm>
              <a:prstGeom prst="rect">
                <a:avLst/>
              </a:prstGeom>
              <a:grp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布洛赫定理</a:t>
                </a:r>
              </a:p>
            </p:txBody>
          </p:sp>
          <p:sp>
            <p:nvSpPr>
              <p:cNvPr id="19" name="右大括号 18"/>
              <p:cNvSpPr/>
              <p:nvPr/>
            </p:nvSpPr>
            <p:spPr>
              <a:xfrm flipH="1">
                <a:off x="872909" y="4131836"/>
                <a:ext cx="244081" cy="1585641"/>
              </a:xfrm>
              <a:prstGeom prst="rightBrace">
                <a:avLst>
                  <a:gd name="adj1" fmla="val 8333"/>
                  <a:gd name="adj2" fmla="val 48076"/>
                </a:avLst>
              </a:prstGeom>
              <a:grpFill/>
              <a:ln w="38100">
                <a:solidFill>
                  <a:srgbClr val="00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 name="页脚占位符 1"/>
          <p:cNvSpPr>
            <a:spLocks noGrp="1"/>
          </p:cNvSpPr>
          <p:nvPr>
            <p:ph type="ftr" sz="quarter" idx="11"/>
          </p:nvPr>
        </p:nvSpPr>
        <p:spPr>
          <a:xfrm>
            <a:off x="3124200" y="6356176"/>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a:xfrm>
            <a:off x="6553200" y="6356176"/>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8692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1196752"/>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cxnSp>
        <p:nvCxnSpPr>
          <p:cNvPr id="10" name="直接连接符 9"/>
          <p:cNvCxnSpPr>
            <a:cxnSpLocks noChangeShapeType="1"/>
          </p:cNvCxnSpPr>
          <p:nvPr/>
        </p:nvCxnSpPr>
        <p:spPr bwMode="auto">
          <a:xfrm>
            <a:off x="2915816" y="2701712"/>
            <a:ext cx="3888432" cy="0"/>
          </a:xfrm>
          <a:prstGeom prst="line">
            <a:avLst/>
          </a:prstGeom>
          <a:noFill/>
          <a:ln w="762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7162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Rot="1" noChangeArrowheads="1"/>
          </p:cNvSpPr>
          <p:nvPr>
            <p:ph type="title" idx="4294967295"/>
          </p:nvPr>
        </p:nvSpPr>
        <p:spPr bwMode="auto">
          <a:xfrm>
            <a:off x="1835696" y="147558"/>
            <a:ext cx="6249888"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恒定电场下的运动（一维）</a:t>
            </a:r>
          </a:p>
        </p:txBody>
      </p:sp>
      <p:sp>
        <p:nvSpPr>
          <p:cNvPr id="34820" name="Rectangle 3"/>
          <p:cNvSpPr>
            <a:spLocks noGrp="1" noRot="1" noChangeArrowheads="1"/>
          </p:cNvSpPr>
          <p:nvPr>
            <p:ph type="body" idx="4294967295"/>
          </p:nvPr>
        </p:nvSpPr>
        <p:spPr bwMode="auto">
          <a:xfrm>
            <a:off x="762000" y="1290558"/>
            <a:ext cx="8229600" cy="11811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恒定电场</a:t>
            </a: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E</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，假定电场力</a:t>
            </a: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F </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沿轴的正向</a:t>
            </a:r>
          </a:p>
          <a:p>
            <a:pPr eaLnBrk="1" hangingPunct="1">
              <a:buFont typeface="Wingdings" panose="05000000000000000000" pitchFamily="2" charset="2"/>
              <a:buNone/>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电子在 </a:t>
            </a:r>
            <a:r>
              <a:rPr lang="en-US" altLang="zh-CN" sz="2600" b="1" i="1" dirty="0">
                <a:latin typeface="Times New Roman" panose="02020603050405020304" pitchFamily="18" charset="0"/>
                <a:ea typeface="微软雅黑" panose="020B0503020204020204" charset="-122"/>
                <a:cs typeface="Times New Roman" panose="02020603050405020304" pitchFamily="18" charset="0"/>
              </a:rPr>
              <a:t>k </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空间的同一个能带内作匀速运动</a:t>
            </a:r>
          </a:p>
          <a:p>
            <a:pPr eaLnBrk="1" hangingPunct="1"/>
            <a:endParaRPr lang="zh-CN" altLang="en-US" sz="2600" b="1" dirty="0">
              <a:latin typeface="Times New Roman" panose="02020603050405020304" pitchFamily="18" charset="0"/>
              <a:ea typeface="微软雅黑" panose="020B0503020204020204" charset="-122"/>
              <a:cs typeface="Times New Roman" panose="02020603050405020304" pitchFamily="18" charset="0"/>
            </a:endParaRPr>
          </a:p>
          <a:p>
            <a:pPr lvl="1" eaLnBrk="1" hangingPunct="1"/>
            <a:endParaRPr lang="zh-CN" altLang="en-US" sz="2600" b="1" dirty="0">
              <a:latin typeface="Times New Roman" panose="02020603050405020304" pitchFamily="18" charset="0"/>
              <a:ea typeface="微软雅黑" panose="020B0503020204020204" charset="-122"/>
              <a:cs typeface="Times New Roman" panose="02020603050405020304" pitchFamily="18" charset="0"/>
            </a:endParaRPr>
          </a:p>
          <a:p>
            <a:pPr eaLnBrk="1" hangingPunct="1"/>
            <a:endParaRPr lang="en-US" altLang="zh-CN" sz="2600" b="1"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34822" name="Object 5"/>
          <p:cNvGraphicFramePr>
            <a:graphicFrameLocks noChangeAspect="1"/>
          </p:cNvGraphicFramePr>
          <p:nvPr>
            <p:extLst>
              <p:ext uri="{D42A27DB-BD31-4B8C-83A1-F6EECF244321}">
                <p14:modId xmlns:p14="http://schemas.microsoft.com/office/powerpoint/2010/main" val="2519343779"/>
              </p:ext>
            </p:extLst>
          </p:nvPr>
        </p:nvGraphicFramePr>
        <p:xfrm>
          <a:off x="6388347" y="1052736"/>
          <a:ext cx="1839913" cy="1014412"/>
        </p:xfrm>
        <a:graphic>
          <a:graphicData uri="http://schemas.openxmlformats.org/presentationml/2006/ole">
            <mc:AlternateContent xmlns:mc="http://schemas.openxmlformats.org/markup-compatibility/2006">
              <mc:Choice xmlns:v="urn:schemas-microsoft-com:vml" Requires="v">
                <p:oleObj spid="_x0000_s34986" name="Equation" r:id="rId4" imgW="18288000" imgH="9448800" progId="Equation.DSMT4">
                  <p:embed/>
                </p:oleObj>
              </mc:Choice>
              <mc:Fallback>
                <p:oleObj name="Equation" r:id="rId4" imgW="18288000" imgH="9448800" progId="Equation.DSMT4">
                  <p:embed/>
                  <p:pic>
                    <p:nvPicPr>
                      <p:cNvPr id="0" name="Object 5"/>
                      <p:cNvPicPr>
                        <a:picLocks noChangeAspect="1" noChangeArrowheads="1"/>
                      </p:cNvPicPr>
                      <p:nvPr/>
                    </p:nvPicPr>
                    <p:blipFill>
                      <a:blip r:embed="rId5"/>
                      <a:srcRect/>
                      <a:stretch>
                        <a:fillRect/>
                      </a:stretch>
                    </p:blipFill>
                    <p:spPr bwMode="auto">
                      <a:xfrm>
                        <a:off x="6388347" y="1052736"/>
                        <a:ext cx="1839913" cy="10144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115" y="2522637"/>
            <a:ext cx="7993260" cy="3414434"/>
          </a:xfrm>
          <a:prstGeom prst="rect">
            <a:avLst/>
          </a:prstGeom>
        </p:spPr>
      </p:pic>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p>
            <a:fld id="{BD8223D9-D9DA-4C0B-9616-36644EEDABA8}" type="slidenum">
              <a:rPr lang="zh-CN" altLang="en-US" smtClean="0"/>
              <a:pPr/>
              <a:t>25</a:t>
            </a:fld>
            <a:endParaRPr lang="zh-CN" altLang="en-US"/>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3501008"/>
            <a:ext cx="6553200" cy="2799292"/>
          </a:xfrm>
          <a:prstGeom prst="rect">
            <a:avLst/>
          </a:prstGeom>
        </p:spPr>
      </p:pic>
      <p:pic>
        <p:nvPicPr>
          <p:cNvPr id="3584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3099916"/>
            <a:ext cx="3059112" cy="2273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5846" name="Text Box 8"/>
          <p:cNvSpPr txBox="1">
            <a:spLocks noChangeArrowheads="1"/>
          </p:cNvSpPr>
          <p:nvPr/>
        </p:nvSpPr>
        <p:spPr bwMode="auto">
          <a:xfrm>
            <a:off x="705471" y="1190500"/>
            <a:ext cx="8136904" cy="885825"/>
          </a:xfrm>
          <a:prstGeom prst="rect">
            <a:avLst/>
          </a:prstGeom>
          <a:noFill/>
          <a:ln>
            <a:noFill/>
          </a:ln>
          <a:effectLs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rgbClr val="000000"/>
                </a:solidFill>
                <a:ea typeface="微软雅黑" panose="020B0503020204020204" charset="-122"/>
                <a:cs typeface="Times New Roman" panose="02020603050405020304" pitchFamily="18" charset="0"/>
              </a:rPr>
              <a:t>电子在</a:t>
            </a:r>
            <a:r>
              <a:rPr lang="en-US" altLang="zh-CN" sz="2600" i="1" dirty="0">
                <a:solidFill>
                  <a:srgbClr val="000000"/>
                </a:solidFill>
                <a:ea typeface="微软雅黑" panose="020B0503020204020204" charset="-122"/>
                <a:cs typeface="Times New Roman" panose="02020603050405020304" pitchFamily="18" charset="0"/>
              </a:rPr>
              <a:t>k </a:t>
            </a:r>
            <a:r>
              <a:rPr lang="zh-CN" altLang="en-US" sz="2600" dirty="0">
                <a:solidFill>
                  <a:srgbClr val="000000"/>
                </a:solidFill>
                <a:ea typeface="微软雅黑" panose="020B0503020204020204" charset="-122"/>
                <a:cs typeface="Times New Roman" panose="02020603050405020304" pitchFamily="18" charset="0"/>
              </a:rPr>
              <a:t>空间循环运动，电子从</a:t>
            </a:r>
            <a:r>
              <a:rPr lang="zh-CN" altLang="en-US" sz="2600" dirty="0">
                <a:solidFill>
                  <a:srgbClr val="000000"/>
                </a:solidFill>
                <a:ea typeface="微软雅黑" panose="020B0503020204020204" charset="-122"/>
                <a:cs typeface="Times New Roman" panose="02020603050405020304" pitchFamily="18" charset="0"/>
                <a:sym typeface="Symbol" panose="05050102010706020507" pitchFamily="18" charset="2"/>
              </a:rPr>
              <a:t></a:t>
            </a:r>
            <a:r>
              <a:rPr lang="en-US" altLang="zh-CN" sz="2600" dirty="0">
                <a:solidFill>
                  <a:srgbClr val="000000"/>
                </a:solidFill>
                <a:ea typeface="微软雅黑" panose="020B0503020204020204" charset="-122"/>
                <a:cs typeface="Times New Roman" panose="02020603050405020304" pitchFamily="18" charset="0"/>
                <a:sym typeface="Symbol" panose="05050102010706020507" pitchFamily="18" charset="2"/>
              </a:rPr>
              <a:t>/</a:t>
            </a:r>
            <a:r>
              <a:rPr lang="en-US" altLang="zh-CN" sz="2600" i="1" dirty="0">
                <a:solidFill>
                  <a:srgbClr val="000000"/>
                </a:solidFill>
                <a:ea typeface="微软雅黑" panose="020B0503020204020204" charset="-122"/>
                <a:cs typeface="Times New Roman" panose="02020603050405020304" pitchFamily="18" charset="0"/>
                <a:sym typeface="Symbol" panose="05050102010706020507" pitchFamily="18" charset="2"/>
              </a:rPr>
              <a:t>a</a:t>
            </a:r>
            <a:r>
              <a:rPr lang="zh-CN" altLang="en-US" sz="2600" dirty="0">
                <a:solidFill>
                  <a:srgbClr val="000000"/>
                </a:solidFill>
                <a:ea typeface="微软雅黑" panose="020B0503020204020204" charset="-122"/>
                <a:cs typeface="Times New Roman" panose="02020603050405020304" pitchFamily="18" charset="0"/>
                <a:sym typeface="Symbol" panose="05050102010706020507" pitchFamily="18" charset="2"/>
              </a:rPr>
              <a:t>移出，同时从 </a:t>
            </a:r>
            <a:r>
              <a:rPr lang="en-US" altLang="zh-CN" sz="2600" dirty="0">
                <a:solidFill>
                  <a:srgbClr val="000000"/>
                </a:solidFill>
                <a:ea typeface="微软雅黑" panose="020B0503020204020204" charset="-122"/>
                <a:cs typeface="Times New Roman" panose="02020603050405020304" pitchFamily="18" charset="0"/>
                <a:sym typeface="Symbol" panose="05050102010706020507" pitchFamily="18" charset="2"/>
              </a:rPr>
              <a:t>-/</a:t>
            </a:r>
            <a:r>
              <a:rPr lang="en-US" altLang="zh-CN" sz="2600" i="1" dirty="0">
                <a:solidFill>
                  <a:srgbClr val="000000"/>
                </a:solidFill>
                <a:ea typeface="微软雅黑" panose="020B0503020204020204" charset="-122"/>
                <a:cs typeface="Times New Roman" panose="02020603050405020304" pitchFamily="18" charset="0"/>
                <a:sym typeface="Symbol" panose="05050102010706020507" pitchFamily="18" charset="2"/>
              </a:rPr>
              <a:t>a</a:t>
            </a:r>
          </a:p>
          <a:p>
            <a:pPr eaLnBrk="1" hangingPunct="1"/>
            <a:r>
              <a:rPr lang="zh-CN" altLang="en-US" sz="2600" dirty="0">
                <a:solidFill>
                  <a:srgbClr val="000000"/>
                </a:solidFill>
                <a:ea typeface="微软雅黑" panose="020B0503020204020204" charset="-122"/>
                <a:cs typeface="Times New Roman" panose="02020603050405020304" pitchFamily="18" charset="0"/>
                <a:sym typeface="Symbol" panose="05050102010706020507" pitchFamily="18" charset="2"/>
              </a:rPr>
              <a:t>移入，作循环运动，</a:t>
            </a:r>
            <a:r>
              <a:rPr lang="zh-CN" altLang="en-US" sz="2600" dirty="0">
                <a:solidFill>
                  <a:srgbClr val="000000"/>
                </a:solidFill>
                <a:ea typeface="微软雅黑" panose="020B0503020204020204" charset="-122"/>
                <a:cs typeface="Times New Roman" panose="02020603050405020304" pitchFamily="18" charset="0"/>
              </a:rPr>
              <a:t>电子的本征能量呈周期性变化</a:t>
            </a:r>
          </a:p>
        </p:txBody>
      </p:sp>
      <p:sp>
        <p:nvSpPr>
          <p:cNvPr id="35847" name="Text Box 9"/>
          <p:cNvSpPr txBox="1">
            <a:spLocks noChangeArrowheads="1"/>
          </p:cNvSpPr>
          <p:nvPr/>
        </p:nvSpPr>
        <p:spPr bwMode="auto">
          <a:xfrm>
            <a:off x="323528" y="2163989"/>
            <a:ext cx="8064946"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lvl="1" eaLnBrk="1" hangingPunct="1"/>
            <a:r>
              <a:rPr lang="zh-CN" altLang="en-US" sz="2600" dirty="0">
                <a:solidFill>
                  <a:srgbClr val="660066"/>
                </a:solidFill>
                <a:ea typeface="微软雅黑" panose="020B0503020204020204" charset="-122"/>
                <a:cs typeface="Times New Roman" panose="02020603050405020304" pitchFamily="18" charset="0"/>
              </a:rPr>
              <a:t>电子速度</a:t>
            </a:r>
            <a:r>
              <a:rPr lang="en-US" altLang="zh-CN" sz="2600" i="1" dirty="0">
                <a:solidFill>
                  <a:srgbClr val="660066"/>
                </a:solidFill>
                <a:ea typeface="微软雅黑" panose="020B0503020204020204" charset="-122"/>
                <a:cs typeface="Times New Roman" panose="02020603050405020304" pitchFamily="18" charset="0"/>
              </a:rPr>
              <a:t>v</a:t>
            </a:r>
            <a:r>
              <a:rPr lang="zh-CN" altLang="en-US" sz="2600" dirty="0">
                <a:solidFill>
                  <a:srgbClr val="660066"/>
                </a:solidFill>
                <a:ea typeface="微软雅黑" panose="020B0503020204020204" charset="-122"/>
                <a:cs typeface="Times New Roman" panose="02020603050405020304" pitchFamily="18" charset="0"/>
              </a:rPr>
              <a:t>：随时间振荡，加速、减速、反方向加速、减速、加速，反映在实空间的振荡</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p>
            <a:fld id="{BD8223D9-D9DA-4C0B-9616-36644EEDABA8}" type="slidenum">
              <a:rPr lang="zh-CN" altLang="en-US" smtClean="0"/>
              <a:pPr/>
              <a:t>26</a:t>
            </a:fld>
            <a:endParaRPr lang="zh-CN" altLang="en-US"/>
          </a:p>
        </p:txBody>
      </p:sp>
      <p:sp>
        <p:nvSpPr>
          <p:cNvPr id="10" name="Rectangle 2"/>
          <p:cNvSpPr txBox="1">
            <a:spLocks noRot="1" noChangeArrowheads="1"/>
          </p:cNvSpPr>
          <p:nvPr/>
        </p:nvSpPr>
        <p:spPr bwMode="auto">
          <a:xfrm>
            <a:off x="1835696" y="147558"/>
            <a:ext cx="62498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r>
              <a:rPr kumimoji="1" lang="zh-CN" altLang="en-US" sz="3600" b="1">
                <a:solidFill>
                  <a:srgbClr val="660066"/>
                </a:solidFill>
                <a:effectLst>
                  <a:outerShdw blurRad="38100" dist="38100" dir="2700000" algn="tl">
                    <a:srgbClr val="C0C0C0"/>
                  </a:outerShdw>
                </a:effectLst>
                <a:latin typeface="Times New Roman" pitchFamily="18" charset="0"/>
                <a:ea typeface="微软雅黑" pitchFamily="34" charset="-122"/>
                <a:cs typeface="+mn-cs"/>
              </a:rPr>
              <a:t>恒定电场下的运动（一维）</a:t>
            </a:r>
            <a:endPar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11"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459" y="2740547"/>
            <a:ext cx="8758899" cy="2992709"/>
          </a:xfrm>
          <a:prstGeom prst="rect">
            <a:avLst/>
          </a:prstGeom>
          <a:noFill/>
        </p:spPr>
      </p:pic>
      <p:grpSp>
        <p:nvGrpSpPr>
          <p:cNvPr id="1500171" name="Group 11"/>
          <p:cNvGrpSpPr/>
          <p:nvPr/>
        </p:nvGrpSpPr>
        <p:grpSpPr bwMode="auto">
          <a:xfrm>
            <a:off x="1631950" y="1598613"/>
            <a:ext cx="1897063" cy="3535362"/>
            <a:chOff x="839" y="1661"/>
            <a:chExt cx="1195" cy="2227"/>
          </a:xfrm>
        </p:grpSpPr>
        <p:sp>
          <p:nvSpPr>
            <p:cNvPr id="36895" name="Text Box 9"/>
            <p:cNvSpPr txBox="1">
              <a:spLocks noChangeArrowheads="1"/>
            </p:cNvSpPr>
            <p:nvPr/>
          </p:nvSpPr>
          <p:spPr bwMode="auto">
            <a:xfrm>
              <a:off x="839" y="1661"/>
              <a:ext cx="1195" cy="563"/>
            </a:xfrm>
            <a:prstGeom prst="rect">
              <a:avLst/>
            </a:prstGeom>
            <a:noFill/>
            <a:ln w="9525">
              <a:solidFill>
                <a:srgbClr val="6600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b="0" i="1">
                  <a:solidFill>
                    <a:srgbClr val="000000"/>
                  </a:solidFill>
                  <a:ea typeface="微软雅黑" panose="020B0503020204020204" charset="-122"/>
                  <a:cs typeface="Times New Roman" panose="02020603050405020304" pitchFamily="18" charset="0"/>
                </a:rPr>
                <a:t>k </a:t>
              </a:r>
              <a:r>
                <a:rPr lang="en-US" altLang="zh-CN" b="0">
                  <a:solidFill>
                    <a:srgbClr val="000000"/>
                  </a:solidFill>
                  <a:ea typeface="微软雅黑" panose="020B0503020204020204" charset="-122"/>
                  <a:cs typeface="Times New Roman" panose="02020603050405020304" pitchFamily="18" charset="0"/>
                </a:rPr>
                <a:t>= 0, </a:t>
              </a:r>
              <a:r>
                <a:rPr lang="en-US" altLang="zh-CN" b="0" i="1">
                  <a:solidFill>
                    <a:srgbClr val="000000"/>
                  </a:solidFill>
                  <a:ea typeface="微软雅黑" panose="020B0503020204020204" charset="-122"/>
                  <a:cs typeface="Times New Roman" panose="02020603050405020304" pitchFamily="18" charset="0"/>
                </a:rPr>
                <a:t>m</a:t>
              </a:r>
              <a:r>
                <a:rPr lang="en-US" altLang="zh-CN" b="0">
                  <a:solidFill>
                    <a:srgbClr val="000000"/>
                  </a:solidFill>
                  <a:ea typeface="微软雅黑" panose="020B0503020204020204" charset="-122"/>
                  <a:cs typeface="Times New Roman" panose="02020603050405020304" pitchFamily="18" charset="0"/>
                </a:rPr>
                <a:t>*&gt;0</a:t>
              </a:r>
            </a:p>
            <a:p>
              <a:pPr eaLnBrk="1" hangingPunct="1"/>
              <a:r>
                <a:rPr lang="zh-CN" altLang="en-US" sz="2400">
                  <a:solidFill>
                    <a:srgbClr val="660066"/>
                  </a:solidFill>
                  <a:ea typeface="微软雅黑" panose="020B0503020204020204" charset="-122"/>
                  <a:cs typeface="Times New Roman" panose="02020603050405020304" pitchFamily="18" charset="0"/>
                </a:rPr>
                <a:t>电子被加速</a:t>
              </a:r>
            </a:p>
          </p:txBody>
        </p:sp>
        <p:sp>
          <p:nvSpPr>
            <p:cNvPr id="36896" name="Line 10"/>
            <p:cNvSpPr>
              <a:spLocks noChangeShapeType="1"/>
            </p:cNvSpPr>
            <p:nvPr/>
          </p:nvSpPr>
          <p:spPr bwMode="auto">
            <a:xfrm>
              <a:off x="1519" y="2251"/>
              <a:ext cx="320" cy="1637"/>
            </a:xfrm>
            <a:prstGeom prst="line">
              <a:avLst/>
            </a:prstGeom>
            <a:noFill/>
            <a:ln w="9525">
              <a:solidFill>
                <a:srgbClr val="6600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1500183" name="Text Box 23"/>
          <p:cNvSpPr txBox="1">
            <a:spLocks noChangeArrowheads="1"/>
          </p:cNvSpPr>
          <p:nvPr/>
        </p:nvSpPr>
        <p:spPr bwMode="auto">
          <a:xfrm>
            <a:off x="2849563" y="4484688"/>
            <a:ext cx="881062"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400" b="0" i="1">
                <a:solidFill>
                  <a:srgbClr val="000000"/>
                </a:solidFill>
                <a:ea typeface="微软雅黑" panose="020B0503020204020204" charset="-122"/>
                <a:cs typeface="Times New Roman" panose="02020603050405020304" pitchFamily="18" charset="0"/>
              </a:rPr>
              <a:t>m</a:t>
            </a:r>
            <a:r>
              <a:rPr lang="en-US" altLang="zh-CN" sz="2400" b="0">
                <a:solidFill>
                  <a:srgbClr val="000000"/>
                </a:solidFill>
                <a:ea typeface="微软雅黑" panose="020B0503020204020204" charset="-122"/>
                <a:cs typeface="Times New Roman" panose="02020603050405020304" pitchFamily="18" charset="0"/>
              </a:rPr>
              <a:t>*&gt;0</a:t>
            </a:r>
            <a:endParaRPr lang="zh-CN" altLang="en-US" sz="2400" b="0">
              <a:solidFill>
                <a:srgbClr val="000000"/>
              </a:solidFill>
              <a:ea typeface="微软雅黑" panose="020B0503020204020204" charset="-122"/>
              <a:cs typeface="Times New Roman" panose="02020603050405020304" pitchFamily="18" charset="0"/>
            </a:endParaRPr>
          </a:p>
        </p:txBody>
      </p:sp>
      <p:sp>
        <p:nvSpPr>
          <p:cNvPr id="1500184" name="Text Box 24"/>
          <p:cNvSpPr txBox="1">
            <a:spLocks noChangeArrowheads="1"/>
          </p:cNvSpPr>
          <p:nvPr/>
        </p:nvSpPr>
        <p:spPr bwMode="auto">
          <a:xfrm>
            <a:off x="4448175" y="3692525"/>
            <a:ext cx="881063"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400" b="0" i="1">
                <a:solidFill>
                  <a:srgbClr val="000000"/>
                </a:solidFill>
                <a:ea typeface="微软雅黑" panose="020B0503020204020204" charset="-122"/>
                <a:cs typeface="Times New Roman" panose="02020603050405020304" pitchFamily="18" charset="0"/>
              </a:rPr>
              <a:t>m</a:t>
            </a:r>
            <a:r>
              <a:rPr lang="en-US" altLang="zh-CN" sz="2400" b="0">
                <a:solidFill>
                  <a:srgbClr val="000000"/>
                </a:solidFill>
                <a:ea typeface="微软雅黑" panose="020B0503020204020204" charset="-122"/>
                <a:cs typeface="Times New Roman" panose="02020603050405020304" pitchFamily="18" charset="0"/>
              </a:rPr>
              <a:t>*&lt;0</a:t>
            </a:r>
            <a:endParaRPr lang="zh-CN" altLang="en-US" sz="2400" b="0">
              <a:solidFill>
                <a:srgbClr val="000000"/>
              </a:solidFill>
              <a:ea typeface="微软雅黑" panose="020B0503020204020204" charset="-122"/>
              <a:cs typeface="Times New Roman" panose="02020603050405020304" pitchFamily="18" charset="0"/>
            </a:endParaRPr>
          </a:p>
        </p:txBody>
      </p:sp>
      <p:sp>
        <p:nvSpPr>
          <p:cNvPr id="36872" name="Rectangle 34"/>
          <p:cNvSpPr>
            <a:spLocks noChangeArrowheads="1"/>
          </p:cNvSpPr>
          <p:nvPr/>
        </p:nvSpPr>
        <p:spPr bwMode="auto">
          <a:xfrm>
            <a:off x="180975" y="2195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solidFill>
                <a:srgbClr val="000000"/>
              </a:solidFill>
              <a:ea typeface="微软雅黑" panose="020B0503020204020204" charset="-122"/>
              <a:cs typeface="Times New Roman" panose="02020603050405020304" pitchFamily="18" charset="0"/>
            </a:endParaRPr>
          </a:p>
        </p:txBody>
      </p:sp>
      <p:grpSp>
        <p:nvGrpSpPr>
          <p:cNvPr id="1500197" name="Group 37"/>
          <p:cNvGrpSpPr/>
          <p:nvPr/>
        </p:nvGrpSpPr>
        <p:grpSpPr bwMode="auto">
          <a:xfrm>
            <a:off x="3679825" y="1268413"/>
            <a:ext cx="2147888" cy="2922587"/>
            <a:chOff x="2204" y="1453"/>
            <a:chExt cx="1353" cy="1841"/>
          </a:xfrm>
        </p:grpSpPr>
        <p:sp>
          <p:nvSpPr>
            <p:cNvPr id="36893" name="Line 14"/>
            <p:cNvSpPr>
              <a:spLocks noChangeShapeType="1"/>
            </p:cNvSpPr>
            <p:nvPr/>
          </p:nvSpPr>
          <p:spPr bwMode="auto">
            <a:xfrm flipH="1">
              <a:off x="2472" y="2251"/>
              <a:ext cx="181" cy="1043"/>
            </a:xfrm>
            <a:prstGeom prst="line">
              <a:avLst/>
            </a:prstGeom>
            <a:noFill/>
            <a:ln w="9525">
              <a:solidFill>
                <a:srgbClr val="6600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aphicFrame>
          <p:nvGraphicFramePr>
            <p:cNvPr id="36894" name="Object 35"/>
            <p:cNvGraphicFramePr>
              <a:graphicFrameLocks noChangeAspect="1"/>
            </p:cNvGraphicFramePr>
            <p:nvPr/>
          </p:nvGraphicFramePr>
          <p:xfrm>
            <a:off x="2204" y="1453"/>
            <a:ext cx="1353" cy="798"/>
          </p:xfrm>
          <a:graphic>
            <a:graphicData uri="http://schemas.openxmlformats.org/presentationml/2006/ole">
              <mc:AlternateContent xmlns:mc="http://schemas.openxmlformats.org/markup-compatibility/2006">
                <mc:Choice xmlns:v="urn:schemas-microsoft-com:vml" Requires="v">
                  <p:oleObj spid="_x0000_s332859" name="公式" r:id="rId5" imgW="1028700" imgH="609600" progId="Equation.3">
                    <p:embed/>
                  </p:oleObj>
                </mc:Choice>
                <mc:Fallback>
                  <p:oleObj name="公式" r:id="rId5" imgW="1028700" imgH="609600" progId="Equation.3">
                    <p:embed/>
                    <p:pic>
                      <p:nvPicPr>
                        <p:cNvPr id="0" name="图片 1743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4" y="1453"/>
                          <a:ext cx="1353" cy="798"/>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00223" name="Group 63"/>
          <p:cNvGrpSpPr/>
          <p:nvPr/>
        </p:nvGrpSpPr>
        <p:grpSpPr bwMode="auto">
          <a:xfrm>
            <a:off x="722313" y="4179888"/>
            <a:ext cx="2625725" cy="2417762"/>
            <a:chOff x="295" y="2614"/>
            <a:chExt cx="1654" cy="1523"/>
          </a:xfrm>
        </p:grpSpPr>
        <p:sp>
          <p:nvSpPr>
            <p:cNvPr id="36891" name="Line 32"/>
            <p:cNvSpPr>
              <a:spLocks noChangeShapeType="1"/>
            </p:cNvSpPr>
            <p:nvPr/>
          </p:nvSpPr>
          <p:spPr bwMode="auto">
            <a:xfrm flipV="1">
              <a:off x="1202" y="2614"/>
              <a:ext cx="136" cy="725"/>
            </a:xfrm>
            <a:prstGeom prst="line">
              <a:avLst/>
            </a:prstGeom>
            <a:noFill/>
            <a:ln w="9525">
              <a:solidFill>
                <a:srgbClr val="6600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aphicFrame>
          <p:nvGraphicFramePr>
            <p:cNvPr id="36892" name="Object 41"/>
            <p:cNvGraphicFramePr>
              <a:graphicFrameLocks noChangeAspect="1"/>
            </p:cNvGraphicFramePr>
            <p:nvPr/>
          </p:nvGraphicFramePr>
          <p:xfrm>
            <a:off x="295" y="3339"/>
            <a:ext cx="1654" cy="798"/>
          </p:xfrm>
          <a:graphic>
            <a:graphicData uri="http://schemas.openxmlformats.org/presentationml/2006/ole">
              <mc:AlternateContent xmlns:mc="http://schemas.openxmlformats.org/markup-compatibility/2006">
                <mc:Choice xmlns:v="urn:schemas-microsoft-com:vml" Requires="v">
                  <p:oleObj spid="_x0000_s332860" name="公式" r:id="rId7" imgW="1257300" imgH="609600" progId="Equation.3">
                    <p:embed/>
                  </p:oleObj>
                </mc:Choice>
                <mc:Fallback>
                  <p:oleObj name="公式" r:id="rId7" imgW="1257300" imgH="609600" progId="Equation.3">
                    <p:embed/>
                    <p:pic>
                      <p:nvPicPr>
                        <p:cNvPr id="0" name="图片 1743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 y="3339"/>
                          <a:ext cx="1654" cy="798"/>
                        </a:xfrm>
                        <a:prstGeom prst="rect">
                          <a:avLst/>
                        </a:prstGeom>
                        <a:solidFill>
                          <a:schemeClr val="bg1"/>
                        </a:solidFill>
                        <a:ln w="9525">
                          <a:solidFill>
                            <a:srgbClr val="660066"/>
                          </a:solidFill>
                          <a:miter lim="800000"/>
                          <a:headEnd/>
                          <a:tailEnd/>
                        </a:ln>
                      </p:spPr>
                    </p:pic>
                  </p:oleObj>
                </mc:Fallback>
              </mc:AlternateContent>
            </a:graphicData>
          </a:graphic>
        </p:graphicFrame>
      </p:grpSp>
      <p:grpSp>
        <p:nvGrpSpPr>
          <p:cNvPr id="1500203" name="Group 43"/>
          <p:cNvGrpSpPr/>
          <p:nvPr/>
        </p:nvGrpSpPr>
        <p:grpSpPr bwMode="auto">
          <a:xfrm>
            <a:off x="4897438" y="1311275"/>
            <a:ext cx="4068762" cy="2159000"/>
            <a:chOff x="2971" y="1480"/>
            <a:chExt cx="2563" cy="1360"/>
          </a:xfrm>
        </p:grpSpPr>
        <p:sp>
          <p:nvSpPr>
            <p:cNvPr id="36889" name="Line 27"/>
            <p:cNvSpPr>
              <a:spLocks noChangeShapeType="1"/>
            </p:cNvSpPr>
            <p:nvPr/>
          </p:nvSpPr>
          <p:spPr bwMode="auto">
            <a:xfrm flipH="1">
              <a:off x="2971" y="2296"/>
              <a:ext cx="862" cy="544"/>
            </a:xfrm>
            <a:prstGeom prst="line">
              <a:avLst/>
            </a:prstGeom>
            <a:noFill/>
            <a:ln w="9525">
              <a:solidFill>
                <a:srgbClr val="6600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aphicFrame>
          <p:nvGraphicFramePr>
            <p:cNvPr id="36890" name="Object 42"/>
            <p:cNvGraphicFramePr>
              <a:graphicFrameLocks noChangeAspect="1"/>
            </p:cNvGraphicFramePr>
            <p:nvPr/>
          </p:nvGraphicFramePr>
          <p:xfrm>
            <a:off x="3696" y="1480"/>
            <a:ext cx="1838" cy="798"/>
          </p:xfrm>
          <a:graphic>
            <a:graphicData uri="http://schemas.openxmlformats.org/presentationml/2006/ole">
              <mc:AlternateContent xmlns:mc="http://schemas.openxmlformats.org/markup-compatibility/2006">
                <mc:Choice xmlns:v="urn:schemas-microsoft-com:vml" Requires="v">
                  <p:oleObj spid="_x0000_s332861" name="公式" r:id="rId9" imgW="1397000" imgH="609600" progId="Equation.3">
                    <p:embed/>
                  </p:oleObj>
                </mc:Choice>
                <mc:Fallback>
                  <p:oleObj name="公式" r:id="rId9" imgW="1397000" imgH="609600" progId="Equation.3">
                    <p:embed/>
                    <p:pic>
                      <p:nvPicPr>
                        <p:cNvPr id="0" name="图片 1743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6" y="1480"/>
                          <a:ext cx="1838" cy="798"/>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00230" name="Group 70"/>
          <p:cNvGrpSpPr/>
          <p:nvPr/>
        </p:nvGrpSpPr>
        <p:grpSpPr bwMode="auto">
          <a:xfrm>
            <a:off x="3924300" y="3860800"/>
            <a:ext cx="1644650" cy="2222500"/>
            <a:chOff x="2472" y="2432"/>
            <a:chExt cx="1036" cy="1400"/>
          </a:xfrm>
        </p:grpSpPr>
        <p:graphicFrame>
          <p:nvGraphicFramePr>
            <p:cNvPr id="36887" name="Object 46"/>
            <p:cNvGraphicFramePr>
              <a:graphicFrameLocks noChangeAspect="1"/>
            </p:cNvGraphicFramePr>
            <p:nvPr/>
          </p:nvGraphicFramePr>
          <p:xfrm>
            <a:off x="2472" y="3566"/>
            <a:ext cx="1036" cy="266"/>
          </p:xfrm>
          <a:graphic>
            <a:graphicData uri="http://schemas.openxmlformats.org/presentationml/2006/ole">
              <mc:AlternateContent xmlns:mc="http://schemas.openxmlformats.org/markup-compatibility/2006">
                <mc:Choice xmlns:v="urn:schemas-microsoft-com:vml" Requires="v">
                  <p:oleObj spid="_x0000_s332862" name="公式" r:id="rId11" imgW="786765" imgH="203200" progId="Equation.3">
                    <p:embed/>
                  </p:oleObj>
                </mc:Choice>
                <mc:Fallback>
                  <p:oleObj name="公式" r:id="rId11" imgW="786765" imgH="203200" progId="Equation.3">
                    <p:embed/>
                    <p:pic>
                      <p:nvPicPr>
                        <p:cNvPr id="0" name="图片 17437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2" y="3566"/>
                          <a:ext cx="1036" cy="266"/>
                        </a:xfrm>
                        <a:prstGeom prst="rect">
                          <a:avLst/>
                        </a:prstGeom>
                        <a:solidFill>
                          <a:schemeClr val="bg1"/>
                        </a:solidFill>
                        <a:ln w="9525">
                          <a:solidFill>
                            <a:srgbClr val="660066"/>
                          </a:solidFill>
                          <a:miter lim="800000"/>
                          <a:headEnd/>
                          <a:tailEnd/>
                        </a:ln>
                      </p:spPr>
                    </p:pic>
                  </p:oleObj>
                </mc:Fallback>
              </mc:AlternateContent>
            </a:graphicData>
          </a:graphic>
        </p:graphicFrame>
        <p:sp>
          <p:nvSpPr>
            <p:cNvPr id="36888" name="Line 47"/>
            <p:cNvSpPr>
              <a:spLocks noChangeShapeType="1"/>
            </p:cNvSpPr>
            <p:nvPr/>
          </p:nvSpPr>
          <p:spPr bwMode="auto">
            <a:xfrm flipH="1" flipV="1">
              <a:off x="2744" y="2432"/>
              <a:ext cx="91" cy="1089"/>
            </a:xfrm>
            <a:prstGeom prst="line">
              <a:avLst/>
            </a:prstGeom>
            <a:noFill/>
            <a:ln w="9525">
              <a:solidFill>
                <a:srgbClr val="6600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1500227" name="Group 67"/>
          <p:cNvGrpSpPr/>
          <p:nvPr/>
        </p:nvGrpSpPr>
        <p:grpSpPr bwMode="auto">
          <a:xfrm>
            <a:off x="346075" y="2781300"/>
            <a:ext cx="2281238" cy="1008063"/>
            <a:chOff x="218" y="1752"/>
            <a:chExt cx="1437" cy="635"/>
          </a:xfrm>
        </p:grpSpPr>
        <p:graphicFrame>
          <p:nvGraphicFramePr>
            <p:cNvPr id="36885" name="Object 50"/>
            <p:cNvGraphicFramePr>
              <a:graphicFrameLocks noChangeAspect="1"/>
            </p:cNvGraphicFramePr>
            <p:nvPr/>
          </p:nvGraphicFramePr>
          <p:xfrm>
            <a:off x="218" y="1752"/>
            <a:ext cx="1437" cy="266"/>
          </p:xfrm>
          <a:graphic>
            <a:graphicData uri="http://schemas.openxmlformats.org/presentationml/2006/ole">
              <mc:AlternateContent xmlns:mc="http://schemas.openxmlformats.org/markup-compatibility/2006">
                <mc:Choice xmlns:v="urn:schemas-microsoft-com:vml" Requires="v">
                  <p:oleObj spid="_x0000_s332863" name="公式" r:id="rId13" imgW="1091565" imgH="203200" progId="Equation.3">
                    <p:embed/>
                  </p:oleObj>
                </mc:Choice>
                <mc:Fallback>
                  <p:oleObj name="公式" r:id="rId13" imgW="1091565" imgH="203200" progId="Equation.3">
                    <p:embed/>
                    <p:pic>
                      <p:nvPicPr>
                        <p:cNvPr id="0" name="图片 17437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8" y="1752"/>
                          <a:ext cx="1437" cy="266"/>
                        </a:xfrm>
                        <a:prstGeom prst="rect">
                          <a:avLst/>
                        </a:prstGeom>
                        <a:solidFill>
                          <a:schemeClr val="bg1"/>
                        </a:solidFill>
                        <a:ln w="9525">
                          <a:solidFill>
                            <a:srgbClr val="660066"/>
                          </a:solidFill>
                          <a:miter lim="800000"/>
                          <a:headEnd/>
                          <a:tailEnd/>
                        </a:ln>
                      </p:spPr>
                    </p:pic>
                  </p:oleObj>
                </mc:Fallback>
              </mc:AlternateContent>
            </a:graphicData>
          </a:graphic>
        </p:graphicFrame>
        <p:sp>
          <p:nvSpPr>
            <p:cNvPr id="36886" name="Line 51"/>
            <p:cNvSpPr>
              <a:spLocks noChangeShapeType="1"/>
            </p:cNvSpPr>
            <p:nvPr/>
          </p:nvSpPr>
          <p:spPr bwMode="auto">
            <a:xfrm>
              <a:off x="1247" y="2024"/>
              <a:ext cx="45" cy="363"/>
            </a:xfrm>
            <a:prstGeom prst="line">
              <a:avLst/>
            </a:prstGeom>
            <a:noFill/>
            <a:ln w="9525">
              <a:solidFill>
                <a:srgbClr val="6600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1500221" name="Line 61"/>
          <p:cNvSpPr>
            <a:spLocks noChangeShapeType="1"/>
          </p:cNvSpPr>
          <p:nvPr/>
        </p:nvSpPr>
        <p:spPr bwMode="auto">
          <a:xfrm flipH="1">
            <a:off x="1612900" y="3516313"/>
            <a:ext cx="3240088"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nvGrpSpPr>
          <p:cNvPr id="1500229" name="Group 69"/>
          <p:cNvGrpSpPr/>
          <p:nvPr/>
        </p:nvGrpSpPr>
        <p:grpSpPr bwMode="auto">
          <a:xfrm>
            <a:off x="-396875" y="4365625"/>
            <a:ext cx="3168650" cy="638175"/>
            <a:chOff x="-250" y="2750"/>
            <a:chExt cx="1996" cy="402"/>
          </a:xfrm>
        </p:grpSpPr>
        <p:sp>
          <p:nvSpPr>
            <p:cNvPr id="36882" name="Line 52"/>
            <p:cNvSpPr>
              <a:spLocks noChangeShapeType="1"/>
            </p:cNvSpPr>
            <p:nvPr/>
          </p:nvSpPr>
          <p:spPr bwMode="auto">
            <a:xfrm>
              <a:off x="-250" y="2750"/>
              <a:ext cx="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aphicFrame>
          <p:nvGraphicFramePr>
            <p:cNvPr id="36883" name="Object 56"/>
            <p:cNvGraphicFramePr>
              <a:graphicFrameLocks noChangeAspect="1"/>
            </p:cNvGraphicFramePr>
            <p:nvPr/>
          </p:nvGraphicFramePr>
          <p:xfrm>
            <a:off x="0" y="2886"/>
            <a:ext cx="1437" cy="266"/>
          </p:xfrm>
          <a:graphic>
            <a:graphicData uri="http://schemas.openxmlformats.org/presentationml/2006/ole">
              <mc:AlternateContent xmlns:mc="http://schemas.openxmlformats.org/markup-compatibility/2006">
                <mc:Choice xmlns:v="urn:schemas-microsoft-com:vml" Requires="v">
                  <p:oleObj spid="_x0000_s332864" name="公式" r:id="rId15" imgW="1091565" imgH="203200" progId="Equation.3">
                    <p:embed/>
                  </p:oleObj>
                </mc:Choice>
                <mc:Fallback>
                  <p:oleObj name="公式" r:id="rId15" imgW="1091565" imgH="203200" progId="Equation.3">
                    <p:embed/>
                    <p:pic>
                      <p:nvPicPr>
                        <p:cNvPr id="0" name="图片 17437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886"/>
                          <a:ext cx="1437" cy="266"/>
                        </a:xfrm>
                        <a:prstGeom prst="rect">
                          <a:avLst/>
                        </a:prstGeom>
                        <a:solidFill>
                          <a:schemeClr val="bg1"/>
                        </a:solidFill>
                        <a:ln w="9525">
                          <a:solidFill>
                            <a:srgbClr val="660066"/>
                          </a:solidFill>
                          <a:miter lim="800000"/>
                          <a:headEnd/>
                          <a:tailEnd/>
                        </a:ln>
                      </p:spPr>
                    </p:pic>
                  </p:oleObj>
                </mc:Fallback>
              </mc:AlternateContent>
            </a:graphicData>
          </a:graphic>
        </p:graphicFrame>
        <p:sp>
          <p:nvSpPr>
            <p:cNvPr id="36884" name="Line 64"/>
            <p:cNvSpPr>
              <a:spLocks noChangeShapeType="1"/>
            </p:cNvSpPr>
            <p:nvPr/>
          </p:nvSpPr>
          <p:spPr bwMode="auto">
            <a:xfrm flipV="1">
              <a:off x="1429" y="2976"/>
              <a:ext cx="317" cy="46"/>
            </a:xfrm>
            <a:prstGeom prst="line">
              <a:avLst/>
            </a:prstGeom>
            <a:noFill/>
            <a:ln w="9525">
              <a:solidFill>
                <a:srgbClr val="6600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1500226" name="Text Box 66"/>
          <p:cNvSpPr txBox="1">
            <a:spLocks noChangeArrowheads="1"/>
          </p:cNvSpPr>
          <p:nvPr/>
        </p:nvSpPr>
        <p:spPr bwMode="auto">
          <a:xfrm>
            <a:off x="1187450" y="3789363"/>
            <a:ext cx="881063"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400" b="0" i="1">
                <a:solidFill>
                  <a:srgbClr val="000000"/>
                </a:solidFill>
                <a:ea typeface="微软雅黑" panose="020B0503020204020204" charset="-122"/>
                <a:cs typeface="Times New Roman" panose="02020603050405020304" pitchFamily="18" charset="0"/>
              </a:rPr>
              <a:t>m</a:t>
            </a:r>
            <a:r>
              <a:rPr lang="en-US" altLang="zh-CN" sz="2400" b="0">
                <a:solidFill>
                  <a:srgbClr val="000000"/>
                </a:solidFill>
                <a:ea typeface="微软雅黑" panose="020B0503020204020204" charset="-122"/>
                <a:cs typeface="Times New Roman" panose="02020603050405020304" pitchFamily="18" charset="0"/>
              </a:rPr>
              <a:t>*&lt;0</a:t>
            </a:r>
            <a:endParaRPr lang="zh-CN" altLang="en-US" sz="2400" b="0">
              <a:solidFill>
                <a:srgbClr val="000000"/>
              </a:solidFill>
              <a:ea typeface="微软雅黑" panose="020B0503020204020204" charset="-122"/>
              <a:cs typeface="Times New Roman" panose="02020603050405020304" pitchFamily="18" charset="0"/>
            </a:endParaRPr>
          </a:p>
        </p:txBody>
      </p:sp>
      <p:sp>
        <p:nvSpPr>
          <p:cNvPr id="3" name="文本框 2"/>
          <p:cNvSpPr txBox="1"/>
          <p:nvPr/>
        </p:nvSpPr>
        <p:spPr>
          <a:xfrm>
            <a:off x="6339922" y="3290886"/>
            <a:ext cx="184731" cy="523220"/>
          </a:xfrm>
          <a:prstGeom prst="rect">
            <a:avLst/>
          </a:prstGeom>
          <a:noFill/>
        </p:spPr>
        <p:txBody>
          <a:bodyPr wrap="none" rtlCol="0">
            <a:spAutoFit/>
          </a:bodyPr>
          <a:lstStyle/>
          <a:p>
            <a:endParaRPr lang="zh-CN" altLang="en-US" dirty="0">
              <a:solidFill>
                <a:srgbClr val="000000"/>
              </a:solidFill>
              <a:ea typeface="微软雅黑" panose="020B0503020204020204" charset="-122"/>
              <a:cs typeface="Times New Roman" panose="02020603050405020304" pitchFamily="18" charset="0"/>
            </a:endParaRPr>
          </a:p>
        </p:txBody>
      </p:sp>
      <p:graphicFrame>
        <p:nvGraphicFramePr>
          <p:cNvPr id="33" name="Object 41"/>
          <p:cNvGraphicFramePr>
            <a:graphicFrameLocks noChangeAspect="1"/>
          </p:cNvGraphicFramePr>
          <p:nvPr/>
        </p:nvGraphicFramePr>
        <p:xfrm>
          <a:off x="6127750" y="3017838"/>
          <a:ext cx="2546350" cy="815975"/>
        </p:xfrm>
        <a:graphic>
          <a:graphicData uri="http://schemas.openxmlformats.org/presentationml/2006/ole">
            <mc:AlternateContent xmlns:mc="http://schemas.openxmlformats.org/markup-compatibility/2006">
              <mc:Choice xmlns:v="urn:schemas-microsoft-com:vml" Requires="v">
                <p:oleObj spid="_x0000_s332865" name="Equation" r:id="rId17" imgW="29260800" imgH="9448800" progId="Equation.DSMT4">
                  <p:embed/>
                </p:oleObj>
              </mc:Choice>
              <mc:Fallback>
                <p:oleObj name="Equation" r:id="rId17" imgW="29260800" imgH="9448800" progId="Equation.DSMT4">
                  <p:embed/>
                  <p:pic>
                    <p:nvPicPr>
                      <p:cNvPr id="0" name="图片 174374"/>
                      <p:cNvPicPr>
                        <a:picLocks noChangeAspect="1" noChangeArrowheads="1"/>
                      </p:cNvPicPr>
                      <p:nvPr/>
                    </p:nvPicPr>
                    <p:blipFill>
                      <a:blip r:embed="rId18"/>
                      <a:srcRect/>
                      <a:stretch>
                        <a:fillRect/>
                      </a:stretch>
                    </p:blipFill>
                    <p:spPr bwMode="auto">
                      <a:xfrm>
                        <a:off x="6127750" y="3017838"/>
                        <a:ext cx="2546350" cy="815975"/>
                      </a:xfrm>
                      <a:prstGeom prst="rect">
                        <a:avLst/>
                      </a:prstGeom>
                      <a:solidFill>
                        <a:srgbClr val="FFFF00"/>
                      </a:solidFill>
                      <a:ln w="9525">
                        <a:solidFill>
                          <a:srgbClr val="660066"/>
                        </a:solidFill>
                        <a:miter lim="800000"/>
                        <a:headEnd/>
                        <a:tailEnd/>
                      </a:ln>
                    </p:spPr>
                  </p:pic>
                </p:oleObj>
              </mc:Fallback>
            </mc:AlternateContent>
          </a:graphicData>
        </a:graphic>
      </p:graphicFrame>
      <p:graphicFrame>
        <p:nvGraphicFramePr>
          <p:cNvPr id="34" name="Object 5"/>
          <p:cNvGraphicFramePr>
            <a:graphicFrameLocks noChangeAspect="1"/>
          </p:cNvGraphicFramePr>
          <p:nvPr/>
        </p:nvGraphicFramePr>
        <p:xfrm>
          <a:off x="6349999" y="3929929"/>
          <a:ext cx="2314575" cy="1111250"/>
        </p:xfrm>
        <a:graphic>
          <a:graphicData uri="http://schemas.openxmlformats.org/presentationml/2006/ole">
            <mc:AlternateContent xmlns:mc="http://schemas.openxmlformats.org/markup-compatibility/2006">
              <mc:Choice xmlns:v="urn:schemas-microsoft-com:vml" Requires="v">
                <p:oleObj spid="_x0000_s332866" name="Equation" r:id="rId19" imgW="33832800" imgH="15240000" progId="Equation.DSMT4">
                  <p:embed/>
                </p:oleObj>
              </mc:Choice>
              <mc:Fallback>
                <p:oleObj name="Equation" r:id="rId19" imgW="33832800" imgH="15240000" progId="Equation.DSMT4">
                  <p:embed/>
                  <p:pic>
                    <p:nvPicPr>
                      <p:cNvPr id="0" name="图片 174375"/>
                      <p:cNvPicPr>
                        <a:picLocks noChangeAspect="1" noChangeArrowheads="1"/>
                      </p:cNvPicPr>
                      <p:nvPr/>
                    </p:nvPicPr>
                    <p:blipFill>
                      <a:blip r:embed="rId20"/>
                      <a:srcRect/>
                      <a:stretch>
                        <a:fillRect/>
                      </a:stretch>
                    </p:blipFill>
                    <p:spPr bwMode="auto">
                      <a:xfrm>
                        <a:off x="6349999" y="3929929"/>
                        <a:ext cx="2314575" cy="1111250"/>
                      </a:xfrm>
                      <a:prstGeom prst="rect">
                        <a:avLst/>
                      </a:prstGeom>
                      <a:solidFill>
                        <a:srgbClr val="99FFCC"/>
                      </a:solidFill>
                      <a:ln>
                        <a:noFill/>
                      </a:ln>
                      <a:effec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5" name="灯片编号占位符 4"/>
          <p:cNvSpPr>
            <a:spLocks noGrp="1"/>
          </p:cNvSpPr>
          <p:nvPr>
            <p:ph type="sldNum" sz="quarter" idx="12"/>
          </p:nvPr>
        </p:nvSpPr>
        <p:spPr/>
        <p:txBody>
          <a:bodyPr/>
          <a:lstStyle/>
          <a:p>
            <a:fld id="{BD8223D9-D9DA-4C0B-9616-36644EEDABA8}" type="slidenum">
              <a:rPr lang="zh-CN" altLang="en-US" smtClean="0"/>
              <a:pPr/>
              <a:t>27</a:t>
            </a:fld>
            <a:endParaRPr lang="zh-CN" altLang="en-US"/>
          </a:p>
        </p:txBody>
      </p:sp>
      <p:sp>
        <p:nvSpPr>
          <p:cNvPr id="37" name="Rectangle 2"/>
          <p:cNvSpPr txBox="1">
            <a:spLocks noRot="1" noChangeArrowheads="1"/>
          </p:cNvSpPr>
          <p:nvPr/>
        </p:nvSpPr>
        <p:spPr bwMode="auto">
          <a:xfrm>
            <a:off x="1835696" y="147558"/>
            <a:ext cx="62498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恒定电场下的运动（一维）</a:t>
            </a:r>
          </a:p>
        </p:txBody>
      </p:sp>
      <p:sp>
        <p:nvSpPr>
          <p:cNvPr id="3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0171"/>
                                        </p:tgtEl>
                                        <p:attrNameLst>
                                          <p:attrName>style.visibility</p:attrName>
                                        </p:attrNameLst>
                                      </p:cBhvr>
                                      <p:to>
                                        <p:strVal val="visible"/>
                                      </p:to>
                                    </p:set>
                                    <p:animEffect transition="in" filter="dissolve">
                                      <p:cBhvr>
                                        <p:cTn id="7" dur="500"/>
                                        <p:tgtEl>
                                          <p:spTgt spid="150017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00183"/>
                                        </p:tgtEl>
                                        <p:attrNameLst>
                                          <p:attrName>style.visibility</p:attrName>
                                        </p:attrNameLst>
                                      </p:cBhvr>
                                      <p:to>
                                        <p:strVal val="visible"/>
                                      </p:to>
                                    </p:set>
                                    <p:animEffect transition="in" filter="dissolve">
                                      <p:cBhvr>
                                        <p:cTn id="12" dur="500"/>
                                        <p:tgtEl>
                                          <p:spTgt spid="150018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00197"/>
                                        </p:tgtEl>
                                        <p:attrNameLst>
                                          <p:attrName>style.visibility</p:attrName>
                                        </p:attrNameLst>
                                      </p:cBhvr>
                                      <p:to>
                                        <p:strVal val="visible"/>
                                      </p:to>
                                    </p:set>
                                    <p:animEffect transition="in" filter="dissolve">
                                      <p:cBhvr>
                                        <p:cTn id="17" dur="500"/>
                                        <p:tgtEl>
                                          <p:spTgt spid="150019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00184"/>
                                        </p:tgtEl>
                                        <p:attrNameLst>
                                          <p:attrName>style.visibility</p:attrName>
                                        </p:attrNameLst>
                                      </p:cBhvr>
                                      <p:to>
                                        <p:strVal val="visible"/>
                                      </p:to>
                                    </p:set>
                                    <p:animEffect transition="in" filter="dissolve">
                                      <p:cBhvr>
                                        <p:cTn id="22" dur="500"/>
                                        <p:tgtEl>
                                          <p:spTgt spid="150018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00230"/>
                                        </p:tgtEl>
                                        <p:attrNameLst>
                                          <p:attrName>style.visibility</p:attrName>
                                        </p:attrNameLst>
                                      </p:cBhvr>
                                      <p:to>
                                        <p:strVal val="visible"/>
                                      </p:to>
                                    </p:set>
                                    <p:animEffect transition="in" filter="dissolve">
                                      <p:cBhvr>
                                        <p:cTn id="27" dur="500"/>
                                        <p:tgtEl>
                                          <p:spTgt spid="150023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00203"/>
                                        </p:tgtEl>
                                        <p:attrNameLst>
                                          <p:attrName>style.visibility</p:attrName>
                                        </p:attrNameLst>
                                      </p:cBhvr>
                                      <p:to>
                                        <p:strVal val="visible"/>
                                      </p:to>
                                    </p:set>
                                    <p:animEffect transition="in" filter="dissolve">
                                      <p:cBhvr>
                                        <p:cTn id="32" dur="500"/>
                                        <p:tgtEl>
                                          <p:spTgt spid="150020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1500221"/>
                                        </p:tgtEl>
                                        <p:attrNameLst>
                                          <p:attrName>style.visibility</p:attrName>
                                        </p:attrNameLst>
                                      </p:cBhvr>
                                      <p:to>
                                        <p:strVal val="visible"/>
                                      </p:to>
                                    </p:set>
                                    <p:animEffect transition="in" filter="slide(fromRight)">
                                      <p:cBhvr>
                                        <p:cTn id="37" dur="500"/>
                                        <p:tgtEl>
                                          <p:spTgt spid="15002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500226"/>
                                        </p:tgtEl>
                                        <p:attrNameLst>
                                          <p:attrName>style.visibility</p:attrName>
                                        </p:attrNameLst>
                                      </p:cBhvr>
                                      <p:to>
                                        <p:strVal val="visible"/>
                                      </p:to>
                                    </p:set>
                                    <p:animEffect transition="in" filter="dissolve">
                                      <p:cBhvr>
                                        <p:cTn id="47" dur="500"/>
                                        <p:tgtEl>
                                          <p:spTgt spid="150022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500227"/>
                                        </p:tgtEl>
                                        <p:attrNameLst>
                                          <p:attrName>style.visibility</p:attrName>
                                        </p:attrNameLst>
                                      </p:cBhvr>
                                      <p:to>
                                        <p:strVal val="visible"/>
                                      </p:to>
                                    </p:set>
                                    <p:animEffect transition="in" filter="dissolve">
                                      <p:cBhvr>
                                        <p:cTn id="52" dur="500"/>
                                        <p:tgtEl>
                                          <p:spTgt spid="1500227"/>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1500223"/>
                                        </p:tgtEl>
                                        <p:attrNameLst>
                                          <p:attrName>style.visibility</p:attrName>
                                        </p:attrNameLst>
                                      </p:cBhvr>
                                      <p:to>
                                        <p:strVal val="visible"/>
                                      </p:to>
                                    </p:set>
                                    <p:animEffect transition="in" filter="slide(fromBottom)">
                                      <p:cBhvr>
                                        <p:cTn id="57" dur="500"/>
                                        <p:tgtEl>
                                          <p:spTgt spid="1500223"/>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500229"/>
                                        </p:tgtEl>
                                        <p:attrNameLst>
                                          <p:attrName>style.visibility</p:attrName>
                                        </p:attrNameLst>
                                      </p:cBhvr>
                                      <p:to>
                                        <p:strVal val="visible"/>
                                      </p:to>
                                    </p:set>
                                    <p:animEffect transition="in" filter="dissolve">
                                      <p:cBhvr>
                                        <p:cTn id="62" dur="500"/>
                                        <p:tgtEl>
                                          <p:spTgt spid="15002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0183" grpId="0" animBg="1"/>
      <p:bldP spid="1500184" grpId="0" animBg="1"/>
      <p:bldP spid="1500221" grpId="0" animBg="1"/>
      <p:bldP spid="15002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Rot="1" noChangeArrowheads="1"/>
          </p:cNvSpPr>
          <p:nvPr>
            <p:ph type="title" sz="quarter" idx="4294967295"/>
          </p:nvPr>
        </p:nvSpPr>
        <p:spPr bwMode="auto">
          <a:xfrm>
            <a:off x="1475656" y="179657"/>
            <a:ext cx="689796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实空间下电子能带的倾斜与振荡</a:t>
            </a:r>
          </a:p>
        </p:txBody>
      </p:sp>
      <p:sp>
        <p:nvSpPr>
          <p:cNvPr id="40964" name="Rectangle 22"/>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800" b="1">
                <a:solidFill>
                  <a:schemeClr val="tx2"/>
                </a:solidFill>
                <a:latin typeface="Times New Roman" panose="02020603050405020304" pitchFamily="18" charset="0"/>
                <a:ea typeface="楷体_GB2312" pitchFamily="49" charset="-122"/>
              </a:defRPr>
            </a:lvl1pPr>
            <a:lvl2pPr marL="742950" indent="-285750">
              <a:defRPr sz="2800" b="1">
                <a:solidFill>
                  <a:schemeClr val="tx2"/>
                </a:solidFill>
                <a:latin typeface="Times New Roman" panose="02020603050405020304" pitchFamily="18" charset="0"/>
                <a:ea typeface="楷体_GB2312" pitchFamily="49" charset="-122"/>
              </a:defRPr>
            </a:lvl2pPr>
            <a:lvl3pPr marL="1143000" indent="-228600">
              <a:defRPr sz="2800" b="1">
                <a:solidFill>
                  <a:schemeClr val="tx2"/>
                </a:solidFill>
                <a:latin typeface="Times New Roman" panose="02020603050405020304" pitchFamily="18" charset="0"/>
                <a:ea typeface="楷体_GB2312" pitchFamily="49" charset="-122"/>
              </a:defRPr>
            </a:lvl3pPr>
            <a:lvl4pPr marL="1600200" indent="-228600">
              <a:defRPr sz="2800" b="1">
                <a:solidFill>
                  <a:schemeClr val="tx2"/>
                </a:solidFill>
                <a:latin typeface="Times New Roman" panose="02020603050405020304" pitchFamily="18" charset="0"/>
                <a:ea typeface="楷体_GB2312" pitchFamily="49" charset="-122"/>
              </a:defRPr>
            </a:lvl4pPr>
            <a:lvl5pPr marL="2057400" indent="-22860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ea typeface="微软雅黑" panose="020B0503020204020204" charset="-122"/>
              <a:cs typeface="Times New Roman" panose="02020603050405020304" pitchFamily="18" charset="0"/>
            </a:endParaRPr>
          </a:p>
        </p:txBody>
      </p:sp>
      <p:sp>
        <p:nvSpPr>
          <p:cNvPr id="40965" name="Rectangle 29"/>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800" b="1">
                <a:solidFill>
                  <a:schemeClr val="tx2"/>
                </a:solidFill>
                <a:latin typeface="Times New Roman" panose="02020603050405020304" pitchFamily="18" charset="0"/>
                <a:ea typeface="楷体_GB2312" pitchFamily="49" charset="-122"/>
              </a:defRPr>
            </a:lvl1pPr>
            <a:lvl2pPr marL="742950" indent="-285750">
              <a:defRPr sz="2800" b="1">
                <a:solidFill>
                  <a:schemeClr val="tx2"/>
                </a:solidFill>
                <a:latin typeface="Times New Roman" panose="02020603050405020304" pitchFamily="18" charset="0"/>
                <a:ea typeface="楷体_GB2312" pitchFamily="49" charset="-122"/>
              </a:defRPr>
            </a:lvl2pPr>
            <a:lvl3pPr marL="1143000" indent="-228600">
              <a:defRPr sz="2800" b="1">
                <a:solidFill>
                  <a:schemeClr val="tx2"/>
                </a:solidFill>
                <a:latin typeface="Times New Roman" panose="02020603050405020304" pitchFamily="18" charset="0"/>
                <a:ea typeface="楷体_GB2312" pitchFamily="49" charset="-122"/>
              </a:defRPr>
            </a:lvl3pPr>
            <a:lvl4pPr marL="1600200" indent="-228600">
              <a:defRPr sz="2800" b="1">
                <a:solidFill>
                  <a:schemeClr val="tx2"/>
                </a:solidFill>
                <a:latin typeface="Times New Roman" panose="02020603050405020304" pitchFamily="18" charset="0"/>
                <a:ea typeface="楷体_GB2312" pitchFamily="49" charset="-122"/>
              </a:defRPr>
            </a:lvl4pPr>
            <a:lvl5pPr marL="2057400" indent="-22860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ea typeface="微软雅黑" panose="020B0503020204020204" charset="-122"/>
              <a:cs typeface="Times New Roman" panose="02020603050405020304" pitchFamily="18" charset="0"/>
            </a:endParaRPr>
          </a:p>
        </p:txBody>
      </p:sp>
      <p:pic>
        <p:nvPicPr>
          <p:cNvPr id="40966"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911350"/>
            <a:ext cx="2646362"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4716462" y="5229200"/>
            <a:ext cx="575618" cy="2159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ea typeface="微软雅黑" panose="020B0503020204020204" charset="-122"/>
              <a:cs typeface="Times New Roman" panose="02020603050405020304" pitchFamily="18" charset="0"/>
            </a:endParaRPr>
          </a:p>
        </p:txBody>
      </p:sp>
      <p:grpSp>
        <p:nvGrpSpPr>
          <p:cNvPr id="9" name="组合 8"/>
          <p:cNvGrpSpPr/>
          <p:nvPr/>
        </p:nvGrpSpPr>
        <p:grpSpPr>
          <a:xfrm>
            <a:off x="3686637" y="1828457"/>
            <a:ext cx="5234261" cy="1841843"/>
            <a:chOff x="3686637" y="1828457"/>
            <a:chExt cx="5234261" cy="1841843"/>
          </a:xfrm>
        </p:grpSpPr>
        <p:pic>
          <p:nvPicPr>
            <p:cNvPr id="16" name="图片 15"/>
            <p:cNvPicPr>
              <a:picLocks noChangeAspect="1"/>
            </p:cNvPicPr>
            <p:nvPr/>
          </p:nvPicPr>
          <p:blipFill>
            <a:blip r:embed="rId5"/>
            <a:stretch>
              <a:fillRect/>
            </a:stretch>
          </p:blipFill>
          <p:spPr>
            <a:xfrm>
              <a:off x="4847473" y="2132856"/>
              <a:ext cx="4073425" cy="1271281"/>
            </a:xfrm>
            <a:prstGeom prst="rect">
              <a:avLst/>
            </a:prstGeom>
          </p:spPr>
        </p:pic>
        <p:graphicFrame>
          <p:nvGraphicFramePr>
            <p:cNvPr id="19" name="Object 4"/>
            <p:cNvGraphicFramePr>
              <a:graphicFrameLocks noChangeAspect="1"/>
            </p:cNvGraphicFramePr>
            <p:nvPr/>
          </p:nvGraphicFramePr>
          <p:xfrm>
            <a:off x="3686637" y="1828457"/>
            <a:ext cx="873125" cy="660400"/>
          </p:xfrm>
          <a:graphic>
            <a:graphicData uri="http://schemas.openxmlformats.org/presentationml/2006/ole">
              <mc:AlternateContent xmlns:mc="http://schemas.openxmlformats.org/markup-compatibility/2006">
                <mc:Choice xmlns:v="urn:schemas-microsoft-com:vml" Requires="v">
                  <p:oleObj spid="_x0000_s184824" name="Equation" r:id="rId6" imgW="12496800" imgH="9448800" progId="Equation.DSMT4">
                    <p:embed/>
                  </p:oleObj>
                </mc:Choice>
                <mc:Fallback>
                  <p:oleObj name="Equation" r:id="rId6" imgW="12496800" imgH="9448800" progId="Equation.DSMT4">
                    <p:embed/>
                    <p:pic>
                      <p:nvPicPr>
                        <p:cNvPr id="0" name="Object 4"/>
                        <p:cNvPicPr>
                          <a:picLocks noChangeAspect="1" noChangeArrowheads="1"/>
                        </p:cNvPicPr>
                        <p:nvPr/>
                      </p:nvPicPr>
                      <p:blipFill>
                        <a:blip r:embed="rId7"/>
                        <a:srcRect/>
                        <a:stretch>
                          <a:fillRect/>
                        </a:stretch>
                      </p:blipFill>
                      <p:spPr bwMode="auto">
                        <a:xfrm>
                          <a:off x="3686637" y="1828457"/>
                          <a:ext cx="873125" cy="660400"/>
                        </a:xfrm>
                        <a:prstGeom prst="rect">
                          <a:avLst/>
                        </a:prstGeom>
                        <a:noFill/>
                        <a:ln>
                          <a:noFill/>
                        </a:ln>
                      </p:spPr>
                    </p:pic>
                  </p:oleObj>
                </mc:Fallback>
              </mc:AlternateContent>
            </a:graphicData>
          </a:graphic>
        </p:graphicFrame>
        <p:graphicFrame>
          <p:nvGraphicFramePr>
            <p:cNvPr id="20" name="Object 4"/>
            <p:cNvGraphicFramePr>
              <a:graphicFrameLocks noChangeAspect="1"/>
            </p:cNvGraphicFramePr>
            <p:nvPr/>
          </p:nvGraphicFramePr>
          <p:xfrm>
            <a:off x="3686637" y="2798763"/>
            <a:ext cx="596900" cy="298450"/>
          </p:xfrm>
          <a:graphic>
            <a:graphicData uri="http://schemas.openxmlformats.org/presentationml/2006/ole">
              <mc:AlternateContent xmlns:mc="http://schemas.openxmlformats.org/markup-compatibility/2006">
                <mc:Choice xmlns:v="urn:schemas-microsoft-com:vml" Requires="v">
                  <p:oleObj spid="_x0000_s184825" name="Equation" r:id="rId8" imgW="8534400" imgH="4267200" progId="Equation.DSMT4">
                    <p:embed/>
                  </p:oleObj>
                </mc:Choice>
                <mc:Fallback>
                  <p:oleObj name="Equation" r:id="rId8" imgW="8534400" imgH="4267200" progId="Equation.DSMT4">
                    <p:embed/>
                    <p:pic>
                      <p:nvPicPr>
                        <p:cNvPr id="0" name="Object 4"/>
                        <p:cNvPicPr>
                          <a:picLocks noChangeAspect="1" noChangeArrowheads="1"/>
                        </p:cNvPicPr>
                        <p:nvPr/>
                      </p:nvPicPr>
                      <p:blipFill>
                        <a:blip r:embed="rId9"/>
                        <a:srcRect/>
                        <a:stretch>
                          <a:fillRect/>
                        </a:stretch>
                      </p:blipFill>
                      <p:spPr bwMode="auto">
                        <a:xfrm>
                          <a:off x="3686637" y="2798763"/>
                          <a:ext cx="596900" cy="298450"/>
                        </a:xfrm>
                        <a:prstGeom prst="rect">
                          <a:avLst/>
                        </a:prstGeom>
                        <a:noFill/>
                        <a:ln>
                          <a:noFill/>
                        </a:ln>
                      </p:spPr>
                    </p:pic>
                  </p:oleObj>
                </mc:Fallback>
              </mc:AlternateContent>
            </a:graphicData>
          </a:graphic>
        </p:graphicFrame>
        <p:graphicFrame>
          <p:nvGraphicFramePr>
            <p:cNvPr id="21" name="Object 4"/>
            <p:cNvGraphicFramePr>
              <a:graphicFrameLocks noChangeAspect="1"/>
            </p:cNvGraphicFramePr>
            <p:nvPr/>
          </p:nvGraphicFramePr>
          <p:xfrm>
            <a:off x="6390580" y="2996952"/>
            <a:ext cx="212725" cy="298450"/>
          </p:xfrm>
          <a:graphic>
            <a:graphicData uri="http://schemas.openxmlformats.org/presentationml/2006/ole">
              <mc:AlternateContent xmlns:mc="http://schemas.openxmlformats.org/markup-compatibility/2006">
                <mc:Choice xmlns:v="urn:schemas-microsoft-com:vml" Requires="v">
                  <p:oleObj spid="_x0000_s184826" name="Equation" r:id="rId10" imgW="3048000" imgH="4267200" progId="Equation.DSMT4">
                    <p:embed/>
                  </p:oleObj>
                </mc:Choice>
                <mc:Fallback>
                  <p:oleObj name="Equation" r:id="rId10" imgW="3048000" imgH="4267200" progId="Equation.DSMT4">
                    <p:embed/>
                    <p:pic>
                      <p:nvPicPr>
                        <p:cNvPr id="0" name="Object 4"/>
                        <p:cNvPicPr>
                          <a:picLocks noChangeAspect="1" noChangeArrowheads="1"/>
                        </p:cNvPicPr>
                        <p:nvPr/>
                      </p:nvPicPr>
                      <p:blipFill>
                        <a:blip r:embed="rId11"/>
                        <a:srcRect/>
                        <a:stretch>
                          <a:fillRect/>
                        </a:stretch>
                      </p:blipFill>
                      <p:spPr bwMode="auto">
                        <a:xfrm>
                          <a:off x="6390580" y="2996952"/>
                          <a:ext cx="212725" cy="298450"/>
                        </a:xfrm>
                        <a:prstGeom prst="rect">
                          <a:avLst/>
                        </a:prstGeom>
                        <a:noFill/>
                        <a:ln>
                          <a:noFill/>
                        </a:ln>
                      </p:spPr>
                    </p:pic>
                  </p:oleObj>
                </mc:Fallback>
              </mc:AlternateContent>
            </a:graphicData>
          </a:graphic>
        </p:graphicFrame>
        <p:graphicFrame>
          <p:nvGraphicFramePr>
            <p:cNvPr id="22" name="Object 4"/>
            <p:cNvGraphicFramePr>
              <a:graphicFrameLocks noChangeAspect="1"/>
            </p:cNvGraphicFramePr>
            <p:nvPr/>
          </p:nvGraphicFramePr>
          <p:xfrm>
            <a:off x="7174508" y="2947988"/>
            <a:ext cx="277812" cy="660400"/>
          </p:xfrm>
          <a:graphic>
            <a:graphicData uri="http://schemas.openxmlformats.org/presentationml/2006/ole">
              <mc:AlternateContent xmlns:mc="http://schemas.openxmlformats.org/markup-compatibility/2006">
                <mc:Choice xmlns:v="urn:schemas-microsoft-com:vml" Requires="v">
                  <p:oleObj spid="_x0000_s184827" name="Equation" r:id="rId12" imgW="3962400" imgH="9448800" progId="Equation.DSMT4">
                    <p:embed/>
                  </p:oleObj>
                </mc:Choice>
                <mc:Fallback>
                  <p:oleObj name="Equation" r:id="rId12" imgW="3962400" imgH="9448800" progId="Equation.DSMT4">
                    <p:embed/>
                    <p:pic>
                      <p:nvPicPr>
                        <p:cNvPr id="0" name="Object 4"/>
                        <p:cNvPicPr>
                          <a:picLocks noChangeAspect="1" noChangeArrowheads="1"/>
                        </p:cNvPicPr>
                        <p:nvPr/>
                      </p:nvPicPr>
                      <p:blipFill>
                        <a:blip r:embed="rId13"/>
                        <a:srcRect/>
                        <a:stretch>
                          <a:fillRect/>
                        </a:stretch>
                      </p:blipFill>
                      <p:spPr bwMode="auto">
                        <a:xfrm>
                          <a:off x="7174508" y="2947988"/>
                          <a:ext cx="277812" cy="660400"/>
                        </a:xfrm>
                        <a:prstGeom prst="rect">
                          <a:avLst/>
                        </a:prstGeom>
                        <a:noFill/>
                        <a:ln>
                          <a:noFill/>
                        </a:ln>
                      </p:spPr>
                    </p:pic>
                  </p:oleObj>
                </mc:Fallback>
              </mc:AlternateContent>
            </a:graphicData>
          </a:graphic>
        </p:graphicFrame>
        <p:cxnSp>
          <p:nvCxnSpPr>
            <p:cNvPr id="7" name="直接连接符 6"/>
            <p:cNvCxnSpPr/>
            <p:nvPr/>
          </p:nvCxnSpPr>
          <p:spPr bwMode="auto">
            <a:xfrm>
              <a:off x="7308304" y="2132856"/>
              <a:ext cx="0" cy="815132"/>
            </a:xfrm>
            <a:prstGeom prst="line">
              <a:avLst/>
            </a:prstGeom>
            <a:solidFill>
              <a:schemeClr val="accent1"/>
            </a:solidFill>
            <a:ln w="12700" cap="flat" cmpd="sng" algn="ctr">
              <a:solidFill>
                <a:srgbClr val="FF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5436096" y="2132856"/>
              <a:ext cx="0" cy="815132"/>
            </a:xfrm>
            <a:prstGeom prst="line">
              <a:avLst/>
            </a:prstGeom>
            <a:solidFill>
              <a:schemeClr val="accent1"/>
            </a:solidFill>
            <a:ln w="12700" cap="flat" cmpd="sng" algn="ctr">
              <a:solidFill>
                <a:srgbClr val="FF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7" name="Object 4"/>
            <p:cNvGraphicFramePr>
              <a:graphicFrameLocks noChangeAspect="1"/>
            </p:cNvGraphicFramePr>
            <p:nvPr/>
          </p:nvGraphicFramePr>
          <p:xfrm>
            <a:off x="5172075" y="3009900"/>
            <a:ext cx="469900" cy="660400"/>
          </p:xfrm>
          <a:graphic>
            <a:graphicData uri="http://schemas.openxmlformats.org/presentationml/2006/ole">
              <mc:AlternateContent xmlns:mc="http://schemas.openxmlformats.org/markup-compatibility/2006">
                <mc:Choice xmlns:v="urn:schemas-microsoft-com:vml" Requires="v">
                  <p:oleObj spid="_x0000_s184828" name="Equation" r:id="rId14" imgW="6705600" imgH="9448800" progId="Equation.DSMT4">
                    <p:embed/>
                  </p:oleObj>
                </mc:Choice>
                <mc:Fallback>
                  <p:oleObj name="Equation" r:id="rId14" imgW="6705600" imgH="9448800" progId="Equation.DSMT4">
                    <p:embed/>
                    <p:pic>
                      <p:nvPicPr>
                        <p:cNvPr id="0" name="Object 4"/>
                        <p:cNvPicPr>
                          <a:picLocks noChangeAspect="1" noChangeArrowheads="1"/>
                        </p:cNvPicPr>
                        <p:nvPr/>
                      </p:nvPicPr>
                      <p:blipFill>
                        <a:blip r:embed="rId15"/>
                        <a:srcRect/>
                        <a:stretch>
                          <a:fillRect/>
                        </a:stretch>
                      </p:blipFill>
                      <p:spPr bwMode="auto">
                        <a:xfrm>
                          <a:off x="5172075" y="3009900"/>
                          <a:ext cx="469900" cy="660400"/>
                        </a:xfrm>
                        <a:prstGeom prst="rect">
                          <a:avLst/>
                        </a:prstGeom>
                        <a:noFill/>
                        <a:ln>
                          <a:noFill/>
                        </a:ln>
                      </p:spPr>
                    </p:pic>
                  </p:oleObj>
                </mc:Fallback>
              </mc:AlternateContent>
            </a:graphicData>
          </a:graphic>
        </p:graphicFrame>
      </p:gr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p>
            <a:fld id="{BD8223D9-D9DA-4C0B-9616-36644EEDABA8}" type="slidenum">
              <a:rPr lang="zh-CN" altLang="en-US" smtClean="0"/>
              <a:pPr/>
              <a:t>28</a:t>
            </a:fld>
            <a:endParaRPr lang="zh-CN" altLang="en-US"/>
          </a:p>
        </p:txBody>
      </p:sp>
      <p:sp>
        <p:nvSpPr>
          <p:cNvPr id="23" name="Rectangle 37"/>
          <p:cNvSpPr>
            <a:spLocks noChangeArrowheads="1"/>
          </p:cNvSpPr>
          <p:nvPr/>
        </p:nvSpPr>
        <p:spPr bwMode="auto">
          <a:xfrm flipV="1">
            <a:off x="106363" y="10386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6"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611660"/>
            <a:ext cx="2646362"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70527" y="3834359"/>
            <a:ext cx="2809875"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10088" y="1268760"/>
            <a:ext cx="3363912"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Object 4"/>
          <p:cNvGraphicFramePr>
            <a:graphicFrameLocks noChangeAspect="1"/>
          </p:cNvGraphicFramePr>
          <p:nvPr>
            <p:extLst>
              <p:ext uri="{D42A27DB-BD31-4B8C-83A1-F6EECF244321}">
                <p14:modId xmlns:p14="http://schemas.microsoft.com/office/powerpoint/2010/main" val="4118745307"/>
              </p:ext>
            </p:extLst>
          </p:nvPr>
        </p:nvGraphicFramePr>
        <p:xfrm>
          <a:off x="3686637" y="1528767"/>
          <a:ext cx="873125" cy="660400"/>
        </p:xfrm>
        <a:graphic>
          <a:graphicData uri="http://schemas.openxmlformats.org/presentationml/2006/ole">
            <mc:AlternateContent xmlns:mc="http://schemas.openxmlformats.org/markup-compatibility/2006">
              <mc:Choice xmlns:v="urn:schemas-microsoft-com:vml" Requires="v">
                <p:oleObj spid="_x0000_s185748" name="Equation" r:id="rId7" imgW="12496800" imgH="9448800" progId="Equation.DSMT4">
                  <p:embed/>
                </p:oleObj>
              </mc:Choice>
              <mc:Fallback>
                <p:oleObj name="Equation" r:id="rId7" imgW="12496800" imgH="9448800" progId="Equation.DSMT4">
                  <p:embed/>
                  <p:pic>
                    <p:nvPicPr>
                      <p:cNvPr id="0" name="Object 4"/>
                      <p:cNvPicPr>
                        <a:picLocks noChangeAspect="1" noChangeArrowheads="1"/>
                      </p:cNvPicPr>
                      <p:nvPr/>
                    </p:nvPicPr>
                    <p:blipFill>
                      <a:blip r:embed="rId8"/>
                      <a:srcRect/>
                      <a:stretch>
                        <a:fillRect/>
                      </a:stretch>
                    </p:blipFill>
                    <p:spPr bwMode="auto">
                      <a:xfrm>
                        <a:off x="3686637" y="1528767"/>
                        <a:ext cx="873125" cy="660400"/>
                      </a:xfrm>
                      <a:prstGeom prst="rect">
                        <a:avLst/>
                      </a:prstGeom>
                      <a:noFill/>
                      <a:ln>
                        <a:noFill/>
                      </a:ln>
                    </p:spPr>
                  </p:pic>
                </p:oleObj>
              </mc:Fallback>
            </mc:AlternateContent>
          </a:graphicData>
        </a:graphic>
      </p:graphicFrame>
      <p:graphicFrame>
        <p:nvGraphicFramePr>
          <p:cNvPr id="23" name="Object 4"/>
          <p:cNvGraphicFramePr>
            <a:graphicFrameLocks noChangeAspect="1"/>
          </p:cNvGraphicFramePr>
          <p:nvPr>
            <p:extLst>
              <p:ext uri="{D42A27DB-BD31-4B8C-83A1-F6EECF244321}">
                <p14:modId xmlns:p14="http://schemas.microsoft.com/office/powerpoint/2010/main" val="1554090302"/>
              </p:ext>
            </p:extLst>
          </p:nvPr>
        </p:nvGraphicFramePr>
        <p:xfrm>
          <a:off x="3686637" y="2499073"/>
          <a:ext cx="596900" cy="298450"/>
        </p:xfrm>
        <a:graphic>
          <a:graphicData uri="http://schemas.openxmlformats.org/presentationml/2006/ole">
            <mc:AlternateContent xmlns:mc="http://schemas.openxmlformats.org/markup-compatibility/2006">
              <mc:Choice xmlns:v="urn:schemas-microsoft-com:vml" Requires="v">
                <p:oleObj spid="_x0000_s185749" name="Equation" r:id="rId9" imgW="8534400" imgH="4267200" progId="Equation.DSMT4">
                  <p:embed/>
                </p:oleObj>
              </mc:Choice>
              <mc:Fallback>
                <p:oleObj name="Equation" r:id="rId9" imgW="8534400" imgH="4267200" progId="Equation.DSMT4">
                  <p:embed/>
                  <p:pic>
                    <p:nvPicPr>
                      <p:cNvPr id="0" name="Object 4"/>
                      <p:cNvPicPr>
                        <a:picLocks noChangeAspect="1" noChangeArrowheads="1"/>
                      </p:cNvPicPr>
                      <p:nvPr/>
                    </p:nvPicPr>
                    <p:blipFill>
                      <a:blip r:embed="rId10"/>
                      <a:srcRect/>
                      <a:stretch>
                        <a:fillRect/>
                      </a:stretch>
                    </p:blipFill>
                    <p:spPr bwMode="auto">
                      <a:xfrm>
                        <a:off x="3686637" y="2499073"/>
                        <a:ext cx="596900" cy="298450"/>
                      </a:xfrm>
                      <a:prstGeom prst="rect">
                        <a:avLst/>
                      </a:prstGeom>
                      <a:noFill/>
                      <a:ln>
                        <a:noFill/>
                      </a:ln>
                    </p:spPr>
                  </p:pic>
                </p:oleObj>
              </mc:Fallback>
            </mc:AlternateContent>
          </a:graphicData>
        </a:graphic>
      </p:graphicFrame>
      <p:grpSp>
        <p:nvGrpSpPr>
          <p:cNvPr id="7" name="组合 6"/>
          <p:cNvGrpSpPr/>
          <p:nvPr/>
        </p:nvGrpSpPr>
        <p:grpSpPr>
          <a:xfrm>
            <a:off x="2102892" y="4691412"/>
            <a:ext cx="2381061" cy="809625"/>
            <a:chOff x="2102892" y="4991102"/>
            <a:chExt cx="2381061" cy="809625"/>
          </a:xfrm>
        </p:grpSpPr>
        <p:graphicFrame>
          <p:nvGraphicFramePr>
            <p:cNvPr id="29" name="Object 4"/>
            <p:cNvGraphicFramePr>
              <a:graphicFrameLocks noChangeAspect="1"/>
            </p:cNvGraphicFramePr>
            <p:nvPr/>
          </p:nvGraphicFramePr>
          <p:xfrm>
            <a:off x="2102892" y="5502277"/>
            <a:ext cx="596900" cy="298450"/>
          </p:xfrm>
          <a:graphic>
            <a:graphicData uri="http://schemas.openxmlformats.org/presentationml/2006/ole">
              <mc:AlternateContent xmlns:mc="http://schemas.openxmlformats.org/markup-compatibility/2006">
                <mc:Choice xmlns:v="urn:schemas-microsoft-com:vml" Requires="v">
                  <p:oleObj spid="_x0000_s185750" name="Equation" r:id="rId11" imgW="8534400" imgH="4267200" progId="Equation.DSMT4">
                    <p:embed/>
                  </p:oleObj>
                </mc:Choice>
                <mc:Fallback>
                  <p:oleObj name="Equation" r:id="rId11" imgW="8534400" imgH="4267200" progId="Equation.DSMT4">
                    <p:embed/>
                    <p:pic>
                      <p:nvPicPr>
                        <p:cNvPr id="0" name="Object 4"/>
                        <p:cNvPicPr>
                          <a:picLocks noChangeAspect="1" noChangeArrowheads="1"/>
                        </p:cNvPicPr>
                        <p:nvPr/>
                      </p:nvPicPr>
                      <p:blipFill>
                        <a:blip r:embed="rId10"/>
                        <a:srcRect/>
                        <a:stretch>
                          <a:fillRect/>
                        </a:stretch>
                      </p:blipFill>
                      <p:spPr bwMode="auto">
                        <a:xfrm>
                          <a:off x="2102892" y="5502277"/>
                          <a:ext cx="596900" cy="298450"/>
                        </a:xfrm>
                        <a:prstGeom prst="rect">
                          <a:avLst/>
                        </a:prstGeom>
                        <a:noFill/>
                        <a:ln>
                          <a:noFill/>
                        </a:ln>
                      </p:spPr>
                    </p:pic>
                  </p:oleObj>
                </mc:Fallback>
              </mc:AlternateContent>
            </a:graphicData>
          </a:graphic>
        </p:graphicFrame>
        <p:graphicFrame>
          <p:nvGraphicFramePr>
            <p:cNvPr id="30" name="Object 4"/>
            <p:cNvGraphicFramePr>
              <a:graphicFrameLocks noChangeAspect="1"/>
            </p:cNvGraphicFramePr>
            <p:nvPr/>
          </p:nvGraphicFramePr>
          <p:xfrm>
            <a:off x="3610828" y="4991102"/>
            <a:ext cx="873125" cy="660400"/>
          </p:xfrm>
          <a:graphic>
            <a:graphicData uri="http://schemas.openxmlformats.org/presentationml/2006/ole">
              <mc:AlternateContent xmlns:mc="http://schemas.openxmlformats.org/markup-compatibility/2006">
                <mc:Choice xmlns:v="urn:schemas-microsoft-com:vml" Requires="v">
                  <p:oleObj spid="_x0000_s185751" name="Equation" r:id="rId12" imgW="12496800" imgH="9448800" progId="Equation.DSMT4">
                    <p:embed/>
                  </p:oleObj>
                </mc:Choice>
                <mc:Fallback>
                  <p:oleObj name="Equation" r:id="rId12" imgW="12496800" imgH="9448800" progId="Equation.DSMT4">
                    <p:embed/>
                    <p:pic>
                      <p:nvPicPr>
                        <p:cNvPr id="0" name="Object 4"/>
                        <p:cNvPicPr>
                          <a:picLocks noChangeAspect="1" noChangeArrowheads="1"/>
                        </p:cNvPicPr>
                        <p:nvPr/>
                      </p:nvPicPr>
                      <p:blipFill>
                        <a:blip r:embed="rId8"/>
                        <a:srcRect/>
                        <a:stretch>
                          <a:fillRect/>
                        </a:stretch>
                      </p:blipFill>
                      <p:spPr bwMode="auto">
                        <a:xfrm>
                          <a:off x="3610828" y="4991102"/>
                          <a:ext cx="873125" cy="660400"/>
                        </a:xfrm>
                        <a:prstGeom prst="rect">
                          <a:avLst/>
                        </a:prstGeom>
                        <a:noFill/>
                        <a:ln>
                          <a:noFill/>
                        </a:ln>
                      </p:spPr>
                    </p:pic>
                  </p:oleObj>
                </mc:Fallback>
              </mc:AlternateContent>
            </a:graphicData>
          </a:graphic>
        </p:graphicFrame>
      </p:grpSp>
      <p:grpSp>
        <p:nvGrpSpPr>
          <p:cNvPr id="31" name="组合 30"/>
          <p:cNvGrpSpPr/>
          <p:nvPr/>
        </p:nvGrpSpPr>
        <p:grpSpPr>
          <a:xfrm>
            <a:off x="869285" y="3466063"/>
            <a:ext cx="2702947" cy="1450838"/>
            <a:chOff x="869285" y="3765753"/>
            <a:chExt cx="2702947" cy="1450838"/>
          </a:xfrm>
        </p:grpSpPr>
        <p:cxnSp>
          <p:nvCxnSpPr>
            <p:cNvPr id="4" name="直接连接符 3"/>
            <p:cNvCxnSpPr/>
            <p:nvPr/>
          </p:nvCxnSpPr>
          <p:spPr bwMode="auto">
            <a:xfrm>
              <a:off x="2096021" y="4906737"/>
              <a:ext cx="1106834" cy="3518"/>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 name="组合 13"/>
            <p:cNvGrpSpPr/>
            <p:nvPr/>
          </p:nvGrpSpPr>
          <p:grpSpPr>
            <a:xfrm>
              <a:off x="869285" y="3765753"/>
              <a:ext cx="925255" cy="461665"/>
              <a:chOff x="3059832" y="3996808"/>
              <a:chExt cx="925255" cy="461665"/>
            </a:xfrm>
          </p:grpSpPr>
          <p:cxnSp>
            <p:nvCxnSpPr>
              <p:cNvPr id="12" name="直接箭头连接符 11"/>
              <p:cNvCxnSpPr/>
              <p:nvPr/>
            </p:nvCxnSpPr>
            <p:spPr bwMode="auto">
              <a:xfrm>
                <a:off x="3059832" y="4365104"/>
                <a:ext cx="432048" cy="0"/>
              </a:xfrm>
              <a:prstGeom prst="straightConnector1">
                <a:avLst/>
              </a:prstGeom>
              <a:solidFill>
                <a:schemeClr val="accent1"/>
              </a:solidFill>
              <a:ln w="38100"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3428777" y="3996808"/>
                <a:ext cx="556310" cy="461665"/>
              </a:xfrm>
              <a:prstGeom prst="rect">
                <a:avLst/>
              </a:prstGeom>
              <a:noFill/>
            </p:spPr>
            <p:txBody>
              <a:bodyPr wrap="square" rtlCol="0">
                <a:spAutoFit/>
              </a:bodyPr>
              <a:lstStyle/>
              <a:p>
                <a:r>
                  <a:rPr lang="en-US" altLang="zh-CN" sz="2400" i="1" dirty="0">
                    <a:ea typeface="微软雅黑" panose="020B0503020204020204" charset="-122"/>
                    <a:cs typeface="Times New Roman" panose="02020603050405020304" pitchFamily="18" charset="0"/>
                  </a:rPr>
                  <a:t>F</a:t>
                </a:r>
              </a:p>
            </p:txBody>
          </p:sp>
        </p:grpSp>
        <p:sp>
          <p:nvSpPr>
            <p:cNvPr id="17" name="文本框 16"/>
            <p:cNvSpPr txBox="1"/>
            <p:nvPr/>
          </p:nvSpPr>
          <p:spPr>
            <a:xfrm>
              <a:off x="3216044" y="4688085"/>
              <a:ext cx="356188" cy="400110"/>
            </a:xfrm>
            <a:prstGeom prst="rect">
              <a:avLst/>
            </a:prstGeom>
            <a:noFill/>
          </p:spPr>
          <p:txBody>
            <a:bodyPr wrap="none" rtlCol="0">
              <a:spAutoFit/>
            </a:bodyPr>
            <a:lstStyle/>
            <a:p>
              <a:r>
                <a:rPr lang="en-US" altLang="zh-CN" sz="2000" i="1" dirty="0">
                  <a:ea typeface="微软雅黑" panose="020B0503020204020204" charset="-122"/>
                  <a:cs typeface="Times New Roman" panose="02020603050405020304" pitchFamily="18" charset="0"/>
                </a:rPr>
                <a:t>C</a:t>
              </a:r>
            </a:p>
          </p:txBody>
        </p:sp>
        <p:sp>
          <p:nvSpPr>
            <p:cNvPr id="43" name="文本框 42"/>
            <p:cNvSpPr txBox="1"/>
            <p:nvPr/>
          </p:nvSpPr>
          <p:spPr>
            <a:xfrm>
              <a:off x="1832226" y="4816481"/>
              <a:ext cx="356188" cy="400110"/>
            </a:xfrm>
            <a:prstGeom prst="rect">
              <a:avLst/>
            </a:prstGeom>
            <a:noFill/>
          </p:spPr>
          <p:txBody>
            <a:bodyPr wrap="none" rtlCol="0">
              <a:spAutoFit/>
            </a:bodyPr>
            <a:lstStyle/>
            <a:p>
              <a:r>
                <a:rPr lang="en-US" altLang="zh-CN" sz="2000" i="1" dirty="0">
                  <a:ea typeface="微软雅黑" panose="020B0503020204020204" charset="-122"/>
                  <a:cs typeface="Times New Roman" panose="02020603050405020304" pitchFamily="18" charset="0"/>
                </a:rPr>
                <a:t>A</a:t>
              </a:r>
            </a:p>
          </p:txBody>
        </p:sp>
        <p:sp>
          <p:nvSpPr>
            <p:cNvPr id="18" name="椭圆 17"/>
            <p:cNvSpPr/>
            <p:nvPr/>
          </p:nvSpPr>
          <p:spPr bwMode="auto">
            <a:xfrm>
              <a:off x="3206905" y="4869160"/>
              <a:ext cx="68951" cy="72008"/>
            </a:xfrm>
            <a:prstGeom prst="ellipse">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a:ln>
                  <a:noFill/>
                </a:ln>
                <a:solidFill>
                  <a:schemeClr val="tx2"/>
                </a:solidFill>
                <a:effectLst/>
                <a:ea typeface="微软雅黑" panose="020B0503020204020204" charset="-122"/>
                <a:cs typeface="Times New Roman" panose="02020603050405020304" pitchFamily="18" charset="0"/>
              </a:endParaRPr>
            </a:p>
          </p:txBody>
        </p:sp>
        <p:sp>
          <p:nvSpPr>
            <p:cNvPr id="45" name="椭圆 44"/>
            <p:cNvSpPr/>
            <p:nvPr/>
          </p:nvSpPr>
          <p:spPr bwMode="auto">
            <a:xfrm>
              <a:off x="2051720" y="4869160"/>
              <a:ext cx="68951" cy="72008"/>
            </a:xfrm>
            <a:prstGeom prst="ellipse">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a:ln>
                  <a:noFill/>
                </a:ln>
                <a:solidFill>
                  <a:schemeClr val="tx2"/>
                </a:solidFill>
                <a:effectLst/>
                <a:ea typeface="微软雅黑" panose="020B050302020402020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29</a:t>
            </a:fld>
            <a:endParaRPr lang="zh-CN" altLang="en-US"/>
          </a:p>
        </p:txBody>
      </p:sp>
      <p:sp>
        <p:nvSpPr>
          <p:cNvPr id="24" name="Rectangle 2"/>
          <p:cNvSpPr txBox="1">
            <a:spLocks noRot="1" noChangeArrowheads="1"/>
          </p:cNvSpPr>
          <p:nvPr/>
        </p:nvSpPr>
        <p:spPr bwMode="auto">
          <a:xfrm>
            <a:off x="1475656" y="179657"/>
            <a:ext cx="689796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r>
              <a:rPr kumimoji="1" lang="zh-CN" altLang="en-US" sz="3600" b="1">
                <a:solidFill>
                  <a:srgbClr val="660066"/>
                </a:solidFill>
                <a:effectLst>
                  <a:outerShdw blurRad="38100" dist="38100" dir="2700000" algn="tl">
                    <a:srgbClr val="C0C0C0"/>
                  </a:outerShdw>
                </a:effectLst>
                <a:latin typeface="Times New Roman" pitchFamily="18" charset="0"/>
                <a:ea typeface="微软雅黑" pitchFamily="34" charset="-122"/>
                <a:cs typeface="+mn-cs"/>
              </a:rPr>
              <a:t>实空间下电子能带的倾斜与振荡</a:t>
            </a:r>
            <a:endPar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25" name="Rectangle 37"/>
          <p:cNvSpPr>
            <a:spLocks noChangeArrowheads="1"/>
          </p:cNvSpPr>
          <p:nvPr/>
        </p:nvSpPr>
        <p:spPr bwMode="auto">
          <a:xfrm flipV="1">
            <a:off x="106363" y="10386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Rot="1" noChangeArrowheads="1"/>
          </p:cNvSpPr>
          <p:nvPr>
            <p:ph type="title" idx="4294967295"/>
          </p:nvPr>
        </p:nvSpPr>
        <p:spPr bwMode="auto">
          <a:xfrm>
            <a:off x="1310952" y="138240"/>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晶体中电子在外场作用下的运动</a:t>
            </a:r>
          </a:p>
        </p:txBody>
      </p:sp>
      <p:sp>
        <p:nvSpPr>
          <p:cNvPr id="6148" name="Rectangle 3"/>
          <p:cNvSpPr>
            <a:spLocks noGrp="1" noRot="1" noChangeArrowheads="1"/>
          </p:cNvSpPr>
          <p:nvPr>
            <p:ph type="body" idx="4294967295"/>
          </p:nvPr>
        </p:nvSpPr>
        <p:spPr bwMode="auto">
          <a:xfrm>
            <a:off x="827584" y="1412776"/>
            <a:ext cx="8229600" cy="396081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b="1" dirty="0">
                <a:latin typeface="Times New Roman" panose="02020603050405020304" pitchFamily="18" charset="0"/>
                <a:ea typeface="微软雅黑" panose="020B0503020204020204" charset="-122"/>
              </a:rPr>
              <a:t>外场：</a:t>
            </a:r>
          </a:p>
          <a:p>
            <a:pPr lvl="1" eaLnBrk="1" hangingPunct="1">
              <a:lnSpc>
                <a:spcPct val="90000"/>
              </a:lnSpc>
            </a:pPr>
            <a:r>
              <a:rPr lang="zh-CN" altLang="en-US" b="1" dirty="0">
                <a:latin typeface="Times New Roman" panose="02020603050405020304" pitchFamily="18" charset="0"/>
                <a:ea typeface="微软雅黑" panose="020B0503020204020204" charset="-122"/>
              </a:rPr>
              <a:t>电场：静电场、交变场</a:t>
            </a:r>
          </a:p>
          <a:p>
            <a:pPr lvl="1" eaLnBrk="1" hangingPunct="1">
              <a:lnSpc>
                <a:spcPct val="90000"/>
              </a:lnSpc>
            </a:pPr>
            <a:r>
              <a:rPr lang="zh-CN" altLang="en-US" b="1" dirty="0">
                <a:latin typeface="Times New Roman" panose="02020603050405020304" pitchFamily="18" charset="0"/>
                <a:ea typeface="微软雅黑" panose="020B0503020204020204" charset="-122"/>
              </a:rPr>
              <a:t>磁场：静磁场、交变场</a:t>
            </a:r>
          </a:p>
          <a:p>
            <a:pPr lvl="1" eaLnBrk="1" hangingPunct="1">
              <a:lnSpc>
                <a:spcPct val="90000"/>
              </a:lnSpc>
            </a:pPr>
            <a:r>
              <a:rPr lang="zh-CN" altLang="en-US" b="1" dirty="0">
                <a:latin typeface="Times New Roman" panose="02020603050405020304" pitchFamily="18" charset="0"/>
                <a:ea typeface="微软雅黑" panose="020B0503020204020204" charset="-122"/>
              </a:rPr>
              <a:t>杂质离子引入的局部势场</a:t>
            </a:r>
          </a:p>
          <a:p>
            <a:pPr eaLnBrk="1" hangingPunct="1">
              <a:lnSpc>
                <a:spcPct val="90000"/>
              </a:lnSpc>
              <a:spcBef>
                <a:spcPts val="2400"/>
              </a:spcBef>
            </a:pPr>
            <a:r>
              <a:rPr lang="zh-CN" altLang="en-US" b="1" dirty="0">
                <a:latin typeface="Times New Roman" panose="02020603050405020304" pitchFamily="18" charset="0"/>
                <a:ea typeface="微软雅黑" panose="020B0503020204020204" charset="-122"/>
              </a:rPr>
              <a:t>基本前提</a:t>
            </a:r>
          </a:p>
          <a:p>
            <a:pPr lvl="1" eaLnBrk="1" hangingPunct="1">
              <a:lnSpc>
                <a:spcPct val="120000"/>
              </a:lnSpc>
            </a:pPr>
            <a:r>
              <a:rPr lang="zh-CN" altLang="en-US" b="1" dirty="0">
                <a:latin typeface="Times New Roman" panose="02020603050405020304" pitchFamily="18" charset="0"/>
                <a:ea typeface="微软雅黑" panose="020B0503020204020204" charset="-122"/>
              </a:rPr>
              <a:t>外场比晶格内部周期势场弱得多，可适用微扰条件</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3</a:t>
            </a:fld>
            <a:endParaRPr lang="zh-CN" altLang="en-US"/>
          </a:p>
        </p:txBody>
      </p:sp>
      <p:sp>
        <p:nvSpPr>
          <p:cNvPr id="7"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2"/>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800" b="1">
                <a:solidFill>
                  <a:schemeClr val="tx2"/>
                </a:solidFill>
                <a:latin typeface="Times New Roman" panose="02020603050405020304" pitchFamily="18" charset="0"/>
                <a:ea typeface="楷体_GB2312" pitchFamily="49" charset="-122"/>
              </a:defRPr>
            </a:lvl1pPr>
            <a:lvl2pPr marL="742950" indent="-285750">
              <a:defRPr sz="2800" b="1">
                <a:solidFill>
                  <a:schemeClr val="tx2"/>
                </a:solidFill>
                <a:latin typeface="Times New Roman" panose="02020603050405020304" pitchFamily="18" charset="0"/>
                <a:ea typeface="楷体_GB2312" pitchFamily="49" charset="-122"/>
              </a:defRPr>
            </a:lvl2pPr>
            <a:lvl3pPr marL="1143000" indent="-228600">
              <a:defRPr sz="2800" b="1">
                <a:solidFill>
                  <a:schemeClr val="tx2"/>
                </a:solidFill>
                <a:latin typeface="Times New Roman" panose="02020603050405020304" pitchFamily="18" charset="0"/>
                <a:ea typeface="楷体_GB2312" pitchFamily="49" charset="-122"/>
              </a:defRPr>
            </a:lvl3pPr>
            <a:lvl4pPr marL="1600200" indent="-228600">
              <a:defRPr sz="2800" b="1">
                <a:solidFill>
                  <a:schemeClr val="tx2"/>
                </a:solidFill>
                <a:latin typeface="Times New Roman" panose="02020603050405020304" pitchFamily="18" charset="0"/>
                <a:ea typeface="楷体_GB2312" pitchFamily="49" charset="-122"/>
              </a:defRPr>
            </a:lvl4pPr>
            <a:lvl5pPr marL="2057400" indent="-22860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ea typeface="微软雅黑" panose="020B0503020204020204" charset="-122"/>
              <a:cs typeface="Times New Roman" panose="02020603050405020304" pitchFamily="18" charset="0"/>
            </a:endParaRPr>
          </a:p>
        </p:txBody>
      </p:sp>
      <p:pic>
        <p:nvPicPr>
          <p:cNvPr id="40966"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911350"/>
            <a:ext cx="2646362"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70527" y="4134049"/>
            <a:ext cx="2809875"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10088" y="1568450"/>
            <a:ext cx="3363912"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Object 4"/>
          <p:cNvGraphicFramePr>
            <a:graphicFrameLocks noChangeAspect="1"/>
          </p:cNvGraphicFramePr>
          <p:nvPr/>
        </p:nvGraphicFramePr>
        <p:xfrm>
          <a:off x="3686637" y="1828457"/>
          <a:ext cx="873125" cy="660400"/>
        </p:xfrm>
        <a:graphic>
          <a:graphicData uri="http://schemas.openxmlformats.org/presentationml/2006/ole">
            <mc:AlternateContent xmlns:mc="http://schemas.openxmlformats.org/markup-compatibility/2006">
              <mc:Choice xmlns:v="urn:schemas-microsoft-com:vml" Requires="v">
                <p:oleObj spid="_x0000_s186772" name="Equation" r:id="rId7" imgW="12496800" imgH="9448800" progId="Equation.DSMT4">
                  <p:embed/>
                </p:oleObj>
              </mc:Choice>
              <mc:Fallback>
                <p:oleObj name="Equation" r:id="rId7" imgW="12496800" imgH="9448800" progId="Equation.DSMT4">
                  <p:embed/>
                  <p:pic>
                    <p:nvPicPr>
                      <p:cNvPr id="0" name="Object 4"/>
                      <p:cNvPicPr>
                        <a:picLocks noChangeAspect="1" noChangeArrowheads="1"/>
                      </p:cNvPicPr>
                      <p:nvPr/>
                    </p:nvPicPr>
                    <p:blipFill>
                      <a:blip r:embed="rId8"/>
                      <a:srcRect/>
                      <a:stretch>
                        <a:fillRect/>
                      </a:stretch>
                    </p:blipFill>
                    <p:spPr bwMode="auto">
                      <a:xfrm>
                        <a:off x="3686637" y="1828457"/>
                        <a:ext cx="873125" cy="660400"/>
                      </a:xfrm>
                      <a:prstGeom prst="rect">
                        <a:avLst/>
                      </a:prstGeom>
                      <a:noFill/>
                      <a:ln>
                        <a:noFill/>
                      </a:ln>
                    </p:spPr>
                  </p:pic>
                </p:oleObj>
              </mc:Fallback>
            </mc:AlternateContent>
          </a:graphicData>
        </a:graphic>
      </p:graphicFrame>
      <p:graphicFrame>
        <p:nvGraphicFramePr>
          <p:cNvPr id="23" name="Object 4"/>
          <p:cNvGraphicFramePr>
            <a:graphicFrameLocks noChangeAspect="1"/>
          </p:cNvGraphicFramePr>
          <p:nvPr/>
        </p:nvGraphicFramePr>
        <p:xfrm>
          <a:off x="3686637" y="2798763"/>
          <a:ext cx="596900" cy="298450"/>
        </p:xfrm>
        <a:graphic>
          <a:graphicData uri="http://schemas.openxmlformats.org/presentationml/2006/ole">
            <mc:AlternateContent xmlns:mc="http://schemas.openxmlformats.org/markup-compatibility/2006">
              <mc:Choice xmlns:v="urn:schemas-microsoft-com:vml" Requires="v">
                <p:oleObj spid="_x0000_s186773" name="Equation" r:id="rId9" imgW="8534400" imgH="4267200" progId="Equation.DSMT4">
                  <p:embed/>
                </p:oleObj>
              </mc:Choice>
              <mc:Fallback>
                <p:oleObj name="Equation" r:id="rId9" imgW="8534400" imgH="4267200" progId="Equation.DSMT4">
                  <p:embed/>
                  <p:pic>
                    <p:nvPicPr>
                      <p:cNvPr id="0" name="Object 4"/>
                      <p:cNvPicPr>
                        <a:picLocks noChangeAspect="1" noChangeArrowheads="1"/>
                      </p:cNvPicPr>
                      <p:nvPr/>
                    </p:nvPicPr>
                    <p:blipFill>
                      <a:blip r:embed="rId10"/>
                      <a:srcRect/>
                      <a:stretch>
                        <a:fillRect/>
                      </a:stretch>
                    </p:blipFill>
                    <p:spPr bwMode="auto">
                      <a:xfrm>
                        <a:off x="3686637" y="2798763"/>
                        <a:ext cx="596900" cy="298450"/>
                      </a:xfrm>
                      <a:prstGeom prst="rect">
                        <a:avLst/>
                      </a:prstGeom>
                      <a:noFill/>
                      <a:ln>
                        <a:noFill/>
                      </a:ln>
                    </p:spPr>
                  </p:pic>
                </p:oleObj>
              </mc:Fallback>
            </mc:AlternateContent>
          </a:graphicData>
        </a:graphic>
      </p:graphicFrame>
      <p:grpSp>
        <p:nvGrpSpPr>
          <p:cNvPr id="7" name="组合 6"/>
          <p:cNvGrpSpPr/>
          <p:nvPr/>
        </p:nvGrpSpPr>
        <p:grpSpPr>
          <a:xfrm>
            <a:off x="2102892" y="4991102"/>
            <a:ext cx="2381061" cy="809625"/>
            <a:chOff x="2102892" y="4991102"/>
            <a:chExt cx="2381061" cy="809625"/>
          </a:xfrm>
        </p:grpSpPr>
        <p:graphicFrame>
          <p:nvGraphicFramePr>
            <p:cNvPr id="29" name="Object 4"/>
            <p:cNvGraphicFramePr>
              <a:graphicFrameLocks noChangeAspect="1"/>
            </p:cNvGraphicFramePr>
            <p:nvPr/>
          </p:nvGraphicFramePr>
          <p:xfrm>
            <a:off x="2102892" y="5502277"/>
            <a:ext cx="596900" cy="298450"/>
          </p:xfrm>
          <a:graphic>
            <a:graphicData uri="http://schemas.openxmlformats.org/presentationml/2006/ole">
              <mc:AlternateContent xmlns:mc="http://schemas.openxmlformats.org/markup-compatibility/2006">
                <mc:Choice xmlns:v="urn:schemas-microsoft-com:vml" Requires="v">
                  <p:oleObj spid="_x0000_s186774" name="Equation" r:id="rId11" imgW="8534400" imgH="4267200" progId="Equation.DSMT4">
                    <p:embed/>
                  </p:oleObj>
                </mc:Choice>
                <mc:Fallback>
                  <p:oleObj name="Equation" r:id="rId11" imgW="8534400" imgH="4267200" progId="Equation.DSMT4">
                    <p:embed/>
                    <p:pic>
                      <p:nvPicPr>
                        <p:cNvPr id="0" name="Object 4"/>
                        <p:cNvPicPr>
                          <a:picLocks noChangeAspect="1" noChangeArrowheads="1"/>
                        </p:cNvPicPr>
                        <p:nvPr/>
                      </p:nvPicPr>
                      <p:blipFill>
                        <a:blip r:embed="rId10"/>
                        <a:srcRect/>
                        <a:stretch>
                          <a:fillRect/>
                        </a:stretch>
                      </p:blipFill>
                      <p:spPr bwMode="auto">
                        <a:xfrm>
                          <a:off x="2102892" y="5502277"/>
                          <a:ext cx="596900" cy="298450"/>
                        </a:xfrm>
                        <a:prstGeom prst="rect">
                          <a:avLst/>
                        </a:prstGeom>
                        <a:noFill/>
                        <a:ln>
                          <a:noFill/>
                        </a:ln>
                      </p:spPr>
                    </p:pic>
                  </p:oleObj>
                </mc:Fallback>
              </mc:AlternateContent>
            </a:graphicData>
          </a:graphic>
        </p:graphicFrame>
        <p:graphicFrame>
          <p:nvGraphicFramePr>
            <p:cNvPr id="30" name="Object 4"/>
            <p:cNvGraphicFramePr>
              <a:graphicFrameLocks noChangeAspect="1"/>
            </p:cNvGraphicFramePr>
            <p:nvPr/>
          </p:nvGraphicFramePr>
          <p:xfrm>
            <a:off x="3610828" y="4991102"/>
            <a:ext cx="873125" cy="660400"/>
          </p:xfrm>
          <a:graphic>
            <a:graphicData uri="http://schemas.openxmlformats.org/presentationml/2006/ole">
              <mc:AlternateContent xmlns:mc="http://schemas.openxmlformats.org/markup-compatibility/2006">
                <mc:Choice xmlns:v="urn:schemas-microsoft-com:vml" Requires="v">
                  <p:oleObj spid="_x0000_s186775" name="Equation" r:id="rId12" imgW="12496800" imgH="9448800" progId="Equation.DSMT4">
                    <p:embed/>
                  </p:oleObj>
                </mc:Choice>
                <mc:Fallback>
                  <p:oleObj name="Equation" r:id="rId12" imgW="12496800" imgH="9448800" progId="Equation.DSMT4">
                    <p:embed/>
                    <p:pic>
                      <p:nvPicPr>
                        <p:cNvPr id="0" name="Object 4"/>
                        <p:cNvPicPr>
                          <a:picLocks noChangeAspect="1" noChangeArrowheads="1"/>
                        </p:cNvPicPr>
                        <p:nvPr/>
                      </p:nvPicPr>
                      <p:blipFill>
                        <a:blip r:embed="rId8"/>
                        <a:srcRect/>
                        <a:stretch>
                          <a:fillRect/>
                        </a:stretch>
                      </p:blipFill>
                      <p:spPr bwMode="auto">
                        <a:xfrm>
                          <a:off x="3610828" y="4991102"/>
                          <a:ext cx="873125" cy="660400"/>
                        </a:xfrm>
                        <a:prstGeom prst="rect">
                          <a:avLst/>
                        </a:prstGeom>
                        <a:noFill/>
                        <a:ln>
                          <a:noFill/>
                        </a:ln>
                      </p:spPr>
                    </p:pic>
                  </p:oleObj>
                </mc:Fallback>
              </mc:AlternateContent>
            </a:graphicData>
          </a:graphic>
        </p:graphicFrame>
      </p:grpSp>
      <p:grpSp>
        <p:nvGrpSpPr>
          <p:cNvPr id="31" name="组合 30"/>
          <p:cNvGrpSpPr/>
          <p:nvPr/>
        </p:nvGrpSpPr>
        <p:grpSpPr>
          <a:xfrm>
            <a:off x="869285" y="3765753"/>
            <a:ext cx="2702947" cy="1450838"/>
            <a:chOff x="869285" y="3765753"/>
            <a:chExt cx="2702947" cy="1450838"/>
          </a:xfrm>
        </p:grpSpPr>
        <p:cxnSp>
          <p:nvCxnSpPr>
            <p:cNvPr id="4" name="直接连接符 3"/>
            <p:cNvCxnSpPr/>
            <p:nvPr/>
          </p:nvCxnSpPr>
          <p:spPr bwMode="auto">
            <a:xfrm>
              <a:off x="2096021" y="4906737"/>
              <a:ext cx="1106834" cy="3518"/>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 name="组合 13"/>
            <p:cNvGrpSpPr/>
            <p:nvPr/>
          </p:nvGrpSpPr>
          <p:grpSpPr>
            <a:xfrm>
              <a:off x="869285" y="3765753"/>
              <a:ext cx="925255" cy="461665"/>
              <a:chOff x="3059832" y="3996808"/>
              <a:chExt cx="925255" cy="461665"/>
            </a:xfrm>
          </p:grpSpPr>
          <p:cxnSp>
            <p:nvCxnSpPr>
              <p:cNvPr id="12" name="直接箭头连接符 11"/>
              <p:cNvCxnSpPr/>
              <p:nvPr/>
            </p:nvCxnSpPr>
            <p:spPr bwMode="auto">
              <a:xfrm>
                <a:off x="3059832" y="4365104"/>
                <a:ext cx="432048" cy="0"/>
              </a:xfrm>
              <a:prstGeom prst="straightConnector1">
                <a:avLst/>
              </a:prstGeom>
              <a:solidFill>
                <a:schemeClr val="accent1"/>
              </a:solidFill>
              <a:ln w="38100"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3428777" y="3996808"/>
                <a:ext cx="55631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rPr>
                  <a:t>F</a:t>
                </a:r>
              </a:p>
            </p:txBody>
          </p:sp>
        </p:grpSp>
        <p:sp>
          <p:nvSpPr>
            <p:cNvPr id="17" name="文本框 16"/>
            <p:cNvSpPr txBox="1"/>
            <p:nvPr/>
          </p:nvSpPr>
          <p:spPr>
            <a:xfrm>
              <a:off x="3216044" y="4688085"/>
              <a:ext cx="35618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rPr>
                <a:t>C</a:t>
              </a:r>
            </a:p>
          </p:txBody>
        </p:sp>
        <p:sp>
          <p:nvSpPr>
            <p:cNvPr id="43" name="文本框 42"/>
            <p:cNvSpPr txBox="1"/>
            <p:nvPr/>
          </p:nvSpPr>
          <p:spPr>
            <a:xfrm>
              <a:off x="1832226" y="4816481"/>
              <a:ext cx="35618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dirty="0">
                  <a:ln>
                    <a:noFill/>
                  </a:ln>
                  <a:solidFill>
                    <a:srgbClr val="000000"/>
                  </a:solidFill>
                  <a:effectLst/>
                  <a:uLnTx/>
                  <a:uFillTx/>
                  <a:ea typeface="微软雅黑" panose="020B0503020204020204" charset="-122"/>
                  <a:cs typeface="Times New Roman" panose="02020603050405020304" pitchFamily="18" charset="0"/>
                </a:rPr>
                <a:t>A</a:t>
              </a:r>
            </a:p>
          </p:txBody>
        </p:sp>
        <p:sp>
          <p:nvSpPr>
            <p:cNvPr id="18" name="椭圆 17"/>
            <p:cNvSpPr/>
            <p:nvPr/>
          </p:nvSpPr>
          <p:spPr bwMode="auto">
            <a:xfrm>
              <a:off x="3206905" y="4869160"/>
              <a:ext cx="68951" cy="72008"/>
            </a:xfrm>
            <a:prstGeom prst="ellipse">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ea typeface="微软雅黑" panose="020B0503020204020204" charset="-122"/>
                <a:cs typeface="Times New Roman" panose="02020603050405020304" pitchFamily="18" charset="0"/>
              </a:endParaRPr>
            </a:p>
          </p:txBody>
        </p:sp>
        <p:sp>
          <p:nvSpPr>
            <p:cNvPr id="45" name="椭圆 44"/>
            <p:cNvSpPr/>
            <p:nvPr/>
          </p:nvSpPr>
          <p:spPr bwMode="auto">
            <a:xfrm>
              <a:off x="2051720" y="4869160"/>
              <a:ext cx="68951" cy="72008"/>
            </a:xfrm>
            <a:prstGeom prst="ellipse">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ea typeface="微软雅黑" panose="020B0503020204020204" charset="-122"/>
                <a:cs typeface="Times New Roman" panose="02020603050405020304" pitchFamily="18" charset="0"/>
              </a:endParaRPr>
            </a:p>
          </p:txBody>
        </p:sp>
      </p:grpSp>
      <p:pic>
        <p:nvPicPr>
          <p:cNvPr id="24" name="图片 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033000" y="2132856"/>
            <a:ext cx="5919626" cy="3857675"/>
          </a:xfrm>
          <a:prstGeom prst="rect">
            <a:avLst/>
          </a:prstGeom>
          <a:solidFill>
            <a:schemeClr val="bg1"/>
          </a:solidFill>
          <a:ln w="76200">
            <a:solidFill>
              <a:srgbClr val="92D050"/>
            </a:solidFill>
          </a:ln>
        </p:spPr>
      </p:pic>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30</a:t>
            </a:fld>
            <a:endParaRPr lang="zh-CN" altLang="en-US"/>
          </a:p>
        </p:txBody>
      </p:sp>
      <p:sp>
        <p:nvSpPr>
          <p:cNvPr id="25" name="Rectangle 2"/>
          <p:cNvSpPr txBox="1">
            <a:spLocks noRot="1" noChangeArrowheads="1"/>
          </p:cNvSpPr>
          <p:nvPr/>
        </p:nvSpPr>
        <p:spPr bwMode="auto">
          <a:xfrm>
            <a:off x="1475656" y="179657"/>
            <a:ext cx="689796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实空间下电子能带的倾斜与振荡</a:t>
            </a:r>
          </a:p>
        </p:txBody>
      </p:sp>
      <p:sp>
        <p:nvSpPr>
          <p:cNvPr id="26" name="Rectangle 37"/>
          <p:cNvSpPr>
            <a:spLocks noChangeArrowheads="1"/>
          </p:cNvSpPr>
          <p:nvPr/>
        </p:nvSpPr>
        <p:spPr bwMode="auto">
          <a:xfrm flipV="1">
            <a:off x="106363" y="10386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Rot="1" noChangeArrowheads="1"/>
          </p:cNvSpPr>
          <p:nvPr>
            <p:ph type="title" idx="4294967295"/>
          </p:nvPr>
        </p:nvSpPr>
        <p:spPr bwMode="auto">
          <a:xfrm>
            <a:off x="2371726" y="140494"/>
            <a:ext cx="6275387"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l" eaLnBrk="1" hangingPunct="1">
              <a:buClrTx/>
              <a:buSzTx/>
              <a:buFontTx/>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实际情况下的电子运动</a:t>
            </a:r>
          </a:p>
        </p:txBody>
      </p:sp>
      <p:sp>
        <p:nvSpPr>
          <p:cNvPr id="38916" name="Rectangle 3"/>
          <p:cNvSpPr>
            <a:spLocks noGrp="1" noRot="1" noChangeArrowheads="1"/>
          </p:cNvSpPr>
          <p:nvPr>
            <p:ph type="body" sz="half" idx="4294967295"/>
          </p:nvPr>
        </p:nvSpPr>
        <p:spPr bwMode="auto">
          <a:xfrm>
            <a:off x="539552" y="1265686"/>
            <a:ext cx="8362950" cy="240506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rPr>
              <a:t>来回振荡很难观察到</a:t>
            </a:r>
          </a:p>
          <a:p>
            <a:pPr lvl="1"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rPr>
              <a:t>如果填满能带，电子运动无法观察</a:t>
            </a:r>
          </a:p>
          <a:p>
            <a:pPr lvl="1"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rPr>
              <a:t>如果是金属电子，电子运动过程不断受到声子、杂质和缺陷的散射</a:t>
            </a:r>
          </a:p>
          <a:p>
            <a:pPr lvl="2" eaLnBrk="1" hangingPunct="1"/>
            <a:r>
              <a:rPr lang="zh-CN" altLang="en-US" b="1" dirty="0">
                <a:latin typeface="Times New Roman" panose="02020603050405020304" pitchFamily="18" charset="0"/>
                <a:ea typeface="微软雅黑" panose="020B0503020204020204" charset="-122"/>
                <a:cs typeface="Times New Roman" panose="02020603050405020304" pitchFamily="18" charset="0"/>
              </a:rPr>
              <a:t>平均自由运动时间 </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的典型时间为</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10</a:t>
            </a:r>
            <a:r>
              <a:rPr lang="en-US" altLang="zh-CN" b="1" baseline="30000"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-13</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s</a:t>
            </a:r>
          </a:p>
          <a:p>
            <a:pPr lvl="2" eaLnBrk="1" hangingPunct="1">
              <a:buFontTx/>
              <a:buNone/>
            </a:pP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endParaRPr>
          </a:p>
          <a:p>
            <a:pPr lvl="1" eaLnBrk="1" hangingPunct="1"/>
            <a:endParaRPr lang="en-US" altLang="zh-CN" sz="2400"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endParaRPr>
          </a:p>
        </p:txBody>
      </p:sp>
      <p:sp>
        <p:nvSpPr>
          <p:cNvPr id="38917" name="Text Box 9"/>
          <p:cNvSpPr txBox="1">
            <a:spLocks noChangeArrowheads="1"/>
          </p:cNvSpPr>
          <p:nvPr/>
        </p:nvSpPr>
        <p:spPr bwMode="auto">
          <a:xfrm>
            <a:off x="78550" y="4350475"/>
            <a:ext cx="8446543" cy="94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lvl="2" eaLnBrk="1" hangingPunct="1">
              <a:lnSpc>
                <a:spcPct val="120000"/>
              </a:lnSpc>
            </a:pPr>
            <a:r>
              <a:rPr lang="zh-CN" altLang="en-US" sz="2400" dirty="0">
                <a:solidFill>
                  <a:srgbClr val="663300"/>
                </a:solidFill>
                <a:ea typeface="微软雅黑" panose="020B0503020204020204" charset="-122"/>
                <a:cs typeface="Times New Roman" panose="02020603050405020304" pitchFamily="18" charset="0"/>
                <a:sym typeface="Symbol" panose="05050102010706020507" pitchFamily="18" charset="2"/>
              </a:rPr>
              <a:t>除非特强的电场（</a:t>
            </a:r>
            <a:r>
              <a:rPr lang="en-US" altLang="zh-CN" sz="2400" dirty="0">
                <a:solidFill>
                  <a:srgbClr val="663300"/>
                </a:solidFill>
                <a:ea typeface="微软雅黑" panose="020B0503020204020204" charset="-122"/>
                <a:cs typeface="Times New Roman" panose="02020603050405020304" pitchFamily="18" charset="0"/>
                <a:sym typeface="Symbol" panose="05050102010706020507" pitchFamily="18" charset="2"/>
              </a:rPr>
              <a:t>E&gt;10</a:t>
            </a:r>
            <a:r>
              <a:rPr lang="en-US" altLang="zh-CN" sz="2400" baseline="30000" dirty="0">
                <a:solidFill>
                  <a:srgbClr val="663300"/>
                </a:solidFill>
                <a:ea typeface="微软雅黑" panose="020B0503020204020204" charset="-122"/>
                <a:cs typeface="Times New Roman" panose="02020603050405020304" pitchFamily="18" charset="0"/>
                <a:sym typeface="Symbol" panose="05050102010706020507" pitchFamily="18" charset="2"/>
              </a:rPr>
              <a:t>5</a:t>
            </a:r>
            <a:r>
              <a:rPr lang="en-US" altLang="zh-CN" sz="2400" dirty="0">
                <a:solidFill>
                  <a:srgbClr val="663300"/>
                </a:solidFill>
                <a:ea typeface="微软雅黑" panose="020B0503020204020204" charset="-122"/>
                <a:cs typeface="Times New Roman" panose="02020603050405020304" pitchFamily="18" charset="0"/>
                <a:sym typeface="Symbol" panose="05050102010706020507" pitchFamily="18" charset="2"/>
              </a:rPr>
              <a:t>V/cm</a:t>
            </a:r>
            <a:r>
              <a:rPr lang="zh-CN" altLang="en-US" sz="2400" dirty="0">
                <a:solidFill>
                  <a:srgbClr val="663300"/>
                </a:solidFill>
                <a:ea typeface="微软雅黑" panose="020B0503020204020204" charset="-122"/>
                <a:cs typeface="Times New Roman" panose="02020603050405020304" pitchFamily="18" charset="0"/>
                <a:sym typeface="Symbol" panose="05050102010706020507" pitchFamily="18" charset="2"/>
              </a:rPr>
              <a:t>），但是绝缘体将被击穿</a:t>
            </a:r>
          </a:p>
          <a:p>
            <a:pPr lvl="2" eaLnBrk="1" hangingPunct="1">
              <a:lnSpc>
                <a:spcPct val="120000"/>
              </a:lnSpc>
            </a:pPr>
            <a:r>
              <a:rPr lang="zh-CN" altLang="en-US" sz="2400" dirty="0">
                <a:solidFill>
                  <a:srgbClr val="663300"/>
                </a:solidFill>
                <a:ea typeface="微软雅黑" panose="020B0503020204020204" charset="-122"/>
                <a:cs typeface="Times New Roman" panose="02020603050405020304" pitchFamily="18" charset="0"/>
                <a:sym typeface="Symbol" panose="05050102010706020507" pitchFamily="18" charset="2"/>
              </a:rPr>
              <a:t>一般情况下，电子在 </a:t>
            </a:r>
            <a:r>
              <a:rPr lang="en-US" altLang="zh-CN" sz="2400" i="1" dirty="0">
                <a:solidFill>
                  <a:srgbClr val="663300"/>
                </a:solidFill>
                <a:ea typeface="微软雅黑" panose="020B0503020204020204" charset="-122"/>
                <a:cs typeface="Times New Roman" panose="02020603050405020304" pitchFamily="18" charset="0"/>
                <a:sym typeface="Symbol" panose="05050102010706020507" pitchFamily="18" charset="2"/>
              </a:rPr>
              <a:t>k </a:t>
            </a:r>
            <a:r>
              <a:rPr lang="zh-CN" altLang="en-US" sz="2400" dirty="0">
                <a:solidFill>
                  <a:srgbClr val="663300"/>
                </a:solidFill>
                <a:ea typeface="微软雅黑" panose="020B0503020204020204" charset="-122"/>
                <a:cs typeface="Times New Roman" panose="02020603050405020304" pitchFamily="18" charset="0"/>
                <a:sym typeface="Symbol" panose="05050102010706020507" pitchFamily="18" charset="2"/>
              </a:rPr>
              <a:t>空间有小位移，难振荡</a:t>
            </a:r>
          </a:p>
        </p:txBody>
      </p:sp>
      <p:sp>
        <p:nvSpPr>
          <p:cNvPr id="38918" name="Text Box 10"/>
          <p:cNvSpPr txBox="1">
            <a:spLocks noChangeArrowheads="1"/>
          </p:cNvSpPr>
          <p:nvPr/>
        </p:nvSpPr>
        <p:spPr bwMode="auto">
          <a:xfrm>
            <a:off x="1461160" y="3538723"/>
            <a:ext cx="651973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rgbClr val="C00000"/>
                </a:solidFill>
                <a:ea typeface="微软雅黑" panose="020B0503020204020204" charset="-122"/>
              </a:rPr>
              <a:t>电子来不及完成振荡运动就被散射破坏掉了</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31</a:t>
            </a:fld>
            <a:endParaRPr lang="zh-CN" altLang="en-US"/>
          </a:p>
        </p:txBody>
      </p:sp>
      <p:sp>
        <p:nvSpPr>
          <p:cNvPr id="9" name="Rectangle 37"/>
          <p:cNvSpPr>
            <a:spLocks noChangeArrowheads="1"/>
          </p:cNvSpPr>
          <p:nvPr/>
        </p:nvSpPr>
        <p:spPr bwMode="auto">
          <a:xfrm flipV="1">
            <a:off x="106363" y="10386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Grp="1" noRot="1" noChangeArrowheads="1"/>
          </p:cNvSpPr>
          <p:nvPr>
            <p:ph type="body" sz="half" idx="4294967295"/>
          </p:nvPr>
        </p:nvSpPr>
        <p:spPr bwMode="auto">
          <a:xfrm>
            <a:off x="683568" y="871958"/>
            <a:ext cx="7272338" cy="2879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sz="2400"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endParaRPr>
          </a:p>
          <a:p>
            <a:pPr eaLnBrk="1" hangingPunct="1"/>
            <a:r>
              <a:rPr lang="zh-CN" altLang="en-US" sz="2600"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带隙部分反射</a:t>
            </a:r>
          </a:p>
          <a:p>
            <a:pPr lvl="1"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根据量子理论，电子将有部分穿透势垒</a:t>
            </a:r>
          </a:p>
          <a:p>
            <a:pPr lvl="1"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穿透势垒的几率取决于位垒的高度</a:t>
            </a:r>
            <a:r>
              <a:rPr lang="en-US" altLang="zh-CN" sz="2400" b="1" i="1" dirty="0" err="1">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lang="en-US" altLang="zh-CN" sz="2400" b="1" i="1" baseline="-25000" dirty="0" err="1">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g</a:t>
            </a: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和势垒长度 </a:t>
            </a:r>
            <a:r>
              <a:rPr lang="en-US" altLang="zh-CN" sz="2400" b="1" i="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d=</a:t>
            </a:r>
            <a:r>
              <a:rPr lang="en-US" altLang="zh-CN" sz="2400" b="1" i="1" dirty="0" err="1">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lang="en-US" altLang="zh-CN" sz="2400" b="1" i="1" baseline="-25000" dirty="0" err="1">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g</a:t>
            </a:r>
            <a:r>
              <a:rPr lang="en-US" altLang="zh-CN" sz="2400"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lang="en-US" altLang="zh-CN" sz="2400" b="1" i="1" dirty="0" err="1">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eE</a:t>
            </a:r>
            <a:endParaRPr lang="en-US" altLang="zh-CN" sz="2400" b="1" i="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endParaRPr>
          </a:p>
          <a:p>
            <a:pPr lvl="1"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隧穿几率</a:t>
            </a:r>
          </a:p>
        </p:txBody>
      </p:sp>
      <p:graphicFrame>
        <p:nvGraphicFramePr>
          <p:cNvPr id="39941" name="Object 5"/>
          <p:cNvGraphicFramePr>
            <a:graphicFrameLocks noChangeAspect="1"/>
          </p:cNvGraphicFramePr>
          <p:nvPr>
            <p:extLst>
              <p:ext uri="{D42A27DB-BD31-4B8C-83A1-F6EECF244321}">
                <p14:modId xmlns:p14="http://schemas.microsoft.com/office/powerpoint/2010/main" val="2466608988"/>
              </p:ext>
            </p:extLst>
          </p:nvPr>
        </p:nvGraphicFramePr>
        <p:xfrm>
          <a:off x="395536" y="4198342"/>
          <a:ext cx="4681537" cy="1163637"/>
        </p:xfrm>
        <a:graphic>
          <a:graphicData uri="http://schemas.openxmlformats.org/presentationml/2006/ole">
            <mc:AlternateContent xmlns:mc="http://schemas.openxmlformats.org/markup-compatibility/2006">
              <mc:Choice xmlns:v="urn:schemas-microsoft-com:vml" Requires="v">
                <p:oleObj spid="_x0000_s40102" name="公式" r:id="rId4" imgW="2044700" imgH="508000" progId="Equation.3">
                  <p:embed/>
                </p:oleObj>
              </mc:Choice>
              <mc:Fallback>
                <p:oleObj name="公式" r:id="rId4" imgW="2044700" imgH="508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4198342"/>
                        <a:ext cx="4681537" cy="1163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9850" y="3300356"/>
            <a:ext cx="3401187" cy="2084444"/>
          </a:xfrm>
          <a:prstGeom prst="rect">
            <a:avLst/>
          </a:prstGeom>
        </p:spPr>
      </p:pic>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p>
            <a:fld id="{BD8223D9-D9DA-4C0B-9616-36644EEDABA8}" type="slidenum">
              <a:rPr lang="zh-CN" altLang="en-US" smtClean="0"/>
              <a:pPr/>
              <a:t>32</a:t>
            </a:fld>
            <a:endParaRPr lang="zh-CN" altLang="en-US"/>
          </a:p>
        </p:txBody>
      </p:sp>
      <p:sp>
        <p:nvSpPr>
          <p:cNvPr id="9" name="Rectangle 2"/>
          <p:cNvSpPr txBox="1">
            <a:spLocks noRot="1" noChangeArrowheads="1"/>
          </p:cNvSpPr>
          <p:nvPr/>
        </p:nvSpPr>
        <p:spPr bwMode="auto">
          <a:xfrm>
            <a:off x="1835696" y="147558"/>
            <a:ext cx="62498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恒定电场下的运动（一维）</a:t>
            </a:r>
          </a:p>
        </p:txBody>
      </p:sp>
      <p:sp>
        <p:nvSpPr>
          <p:cNvPr id="10"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1196752"/>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cxnSp>
        <p:nvCxnSpPr>
          <p:cNvPr id="10" name="直接连接符 9"/>
          <p:cNvCxnSpPr>
            <a:cxnSpLocks noChangeShapeType="1"/>
          </p:cNvCxnSpPr>
          <p:nvPr/>
        </p:nvCxnSpPr>
        <p:spPr bwMode="auto">
          <a:xfrm>
            <a:off x="2915816" y="3032952"/>
            <a:ext cx="4752528" cy="21608"/>
          </a:xfrm>
          <a:prstGeom prst="line">
            <a:avLst/>
          </a:prstGeom>
          <a:noFill/>
          <a:ln w="762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1568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idx="4294967295"/>
          </p:nvPr>
        </p:nvSpPr>
        <p:spPr bwMode="auto">
          <a:xfrm>
            <a:off x="2771800" y="100881"/>
            <a:ext cx="447516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满带电子不导电</a:t>
            </a:r>
          </a:p>
        </p:txBody>
      </p:sp>
      <p:sp>
        <p:nvSpPr>
          <p:cNvPr id="41987" name="Text Box 8"/>
          <p:cNvSpPr txBox="1">
            <a:spLocks noChangeArrowheads="1"/>
          </p:cNvSpPr>
          <p:nvPr/>
        </p:nvSpPr>
        <p:spPr bwMode="auto">
          <a:xfrm>
            <a:off x="963613" y="1130205"/>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rPr>
              <a:t>能带中所有电子贡献的电流密度由下式给出：</a:t>
            </a:r>
          </a:p>
        </p:txBody>
      </p:sp>
      <p:sp>
        <p:nvSpPr>
          <p:cNvPr id="41988" name="Rectangle 10"/>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aphicFrame>
        <p:nvGraphicFramePr>
          <p:cNvPr id="41989" name="Object 9"/>
          <p:cNvGraphicFramePr>
            <a:graphicFrameLocks noChangeAspect="1"/>
          </p:cNvGraphicFramePr>
          <p:nvPr>
            <p:extLst>
              <p:ext uri="{D42A27DB-BD31-4B8C-83A1-F6EECF244321}">
                <p14:modId xmlns:p14="http://schemas.microsoft.com/office/powerpoint/2010/main" val="1853575803"/>
              </p:ext>
            </p:extLst>
          </p:nvPr>
        </p:nvGraphicFramePr>
        <p:xfrm>
          <a:off x="3131280" y="1628680"/>
          <a:ext cx="2374900" cy="863600"/>
        </p:xfrm>
        <a:graphic>
          <a:graphicData uri="http://schemas.openxmlformats.org/presentationml/2006/ole">
            <mc:AlternateContent xmlns:mc="http://schemas.openxmlformats.org/markup-compatibility/2006">
              <mc:Choice xmlns:v="urn:schemas-microsoft-com:vml" Requires="v">
                <p:oleObj spid="_x0000_s42482" name="公式" r:id="rId4" imgW="1155700" imgH="419100" progId="Equation.3">
                  <p:embed/>
                </p:oleObj>
              </mc:Choice>
              <mc:Fallback>
                <p:oleObj name="公式" r:id="rId4" imgW="1155700" imgH="4191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280" y="1628680"/>
                        <a:ext cx="23749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0" name="Text Box 11"/>
          <p:cNvSpPr txBox="1">
            <a:spLocks noChangeArrowheads="1"/>
          </p:cNvSpPr>
          <p:nvPr/>
        </p:nvSpPr>
        <p:spPr bwMode="auto">
          <a:xfrm>
            <a:off x="755576" y="2528408"/>
            <a:ext cx="80842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cs typeface="Times New Roman" panose="02020603050405020304" pitchFamily="18" charset="0"/>
              </a:rPr>
              <a:t>这里</a:t>
            </a:r>
            <a:r>
              <a:rPr lang="en-US" altLang="zh-CN" sz="2400" i="1" dirty="0">
                <a:solidFill>
                  <a:schemeClr val="tx1"/>
                </a:solidFill>
                <a:ea typeface="微软雅黑" panose="020B0503020204020204" charset="-122"/>
                <a:cs typeface="Times New Roman" panose="02020603050405020304" pitchFamily="18" charset="0"/>
              </a:rPr>
              <a:t>V</a:t>
            </a:r>
            <a:r>
              <a:rPr lang="zh-CN" altLang="en-US" sz="2400" dirty="0">
                <a:solidFill>
                  <a:schemeClr val="tx1"/>
                </a:solidFill>
                <a:ea typeface="微软雅黑" panose="020B0503020204020204" charset="-122"/>
                <a:cs typeface="Times New Roman" panose="02020603050405020304" pitchFamily="18" charset="0"/>
              </a:rPr>
              <a:t>是晶体的体积，求和是对能带中所有状态求和，而：</a:t>
            </a:r>
          </a:p>
        </p:txBody>
      </p:sp>
      <p:sp>
        <p:nvSpPr>
          <p:cNvPr id="41991" name="Rectangle 14"/>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aphicFrame>
        <p:nvGraphicFramePr>
          <p:cNvPr id="41992" name="Object 13"/>
          <p:cNvGraphicFramePr>
            <a:graphicFrameLocks noChangeAspect="1"/>
          </p:cNvGraphicFramePr>
          <p:nvPr>
            <p:extLst>
              <p:ext uri="{D42A27DB-BD31-4B8C-83A1-F6EECF244321}">
                <p14:modId xmlns:p14="http://schemas.microsoft.com/office/powerpoint/2010/main" val="1810012386"/>
              </p:ext>
            </p:extLst>
          </p:nvPr>
        </p:nvGraphicFramePr>
        <p:xfrm>
          <a:off x="1835696" y="3157094"/>
          <a:ext cx="5376639" cy="924331"/>
        </p:xfrm>
        <a:graphic>
          <a:graphicData uri="http://schemas.openxmlformats.org/presentationml/2006/ole">
            <mc:AlternateContent xmlns:mc="http://schemas.openxmlformats.org/markup-compatibility/2006">
              <mc:Choice xmlns:v="urn:schemas-microsoft-com:vml" Requires="v">
                <p:oleObj spid="_x0000_s42483" name="公式" r:id="rId6" imgW="2438400" imgH="419100" progId="Equation.3">
                  <p:embed/>
                </p:oleObj>
              </mc:Choice>
              <mc:Fallback>
                <p:oleObj name="公式" r:id="rId6" imgW="2438400" imgH="4191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3157094"/>
                        <a:ext cx="5376639" cy="924331"/>
                      </a:xfrm>
                      <a:prstGeom prst="rect">
                        <a:avLst/>
                      </a:prstGeom>
                      <a:noFill/>
                      <a:ln>
                        <a:noFill/>
                      </a:ln>
                      <a:extLst/>
                    </p:spPr>
                  </p:pic>
                </p:oleObj>
              </mc:Fallback>
            </mc:AlternateContent>
          </a:graphicData>
        </a:graphic>
      </p:graphicFrame>
      <p:sp>
        <p:nvSpPr>
          <p:cNvPr id="41993" name="Text Box 15"/>
          <p:cNvSpPr txBox="1">
            <a:spLocks noChangeArrowheads="1"/>
          </p:cNvSpPr>
          <p:nvPr/>
        </p:nvSpPr>
        <p:spPr bwMode="auto">
          <a:xfrm>
            <a:off x="755576" y="4359477"/>
            <a:ext cx="4801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rPr>
              <a:t>不加外场时，在一定温度下由于：</a:t>
            </a:r>
          </a:p>
        </p:txBody>
      </p:sp>
      <p:graphicFrame>
        <p:nvGraphicFramePr>
          <p:cNvPr id="41995" name="Object 16"/>
          <p:cNvGraphicFramePr>
            <a:graphicFrameLocks noChangeAspect="1"/>
          </p:cNvGraphicFramePr>
          <p:nvPr>
            <p:extLst>
              <p:ext uri="{D42A27DB-BD31-4B8C-83A1-F6EECF244321}">
                <p14:modId xmlns:p14="http://schemas.microsoft.com/office/powerpoint/2010/main" val="1972801120"/>
              </p:ext>
            </p:extLst>
          </p:nvPr>
        </p:nvGraphicFramePr>
        <p:xfrm>
          <a:off x="5311267" y="4414073"/>
          <a:ext cx="1879676" cy="425378"/>
        </p:xfrm>
        <a:graphic>
          <a:graphicData uri="http://schemas.openxmlformats.org/presentationml/2006/ole">
            <mc:AlternateContent xmlns:mc="http://schemas.openxmlformats.org/markup-compatibility/2006">
              <mc:Choice xmlns:v="urn:schemas-microsoft-com:vml" Requires="v">
                <p:oleObj spid="_x0000_s42484" name="公式" r:id="rId8" imgW="888365" imgH="203200" progId="Equation.3">
                  <p:embed/>
                </p:oleObj>
              </mc:Choice>
              <mc:Fallback>
                <p:oleObj name="公式" r:id="rId8" imgW="888365" imgH="2032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1267" y="4414073"/>
                        <a:ext cx="1879676" cy="425378"/>
                      </a:xfrm>
                      <a:prstGeom prst="rect">
                        <a:avLst/>
                      </a:prstGeom>
                      <a:noFill/>
                      <a:ln>
                        <a:noFill/>
                      </a:ln>
                      <a:extLst/>
                    </p:spPr>
                  </p:pic>
                </p:oleObj>
              </mc:Fallback>
            </mc:AlternateContent>
          </a:graphicData>
        </a:graphic>
      </p:graphicFrame>
      <p:sp>
        <p:nvSpPr>
          <p:cNvPr id="41996" name="Text Box 18"/>
          <p:cNvSpPr txBox="1">
            <a:spLocks noChangeArrowheads="1"/>
          </p:cNvSpPr>
          <p:nvPr/>
        </p:nvSpPr>
        <p:spPr bwMode="auto">
          <a:xfrm>
            <a:off x="510076" y="4904132"/>
            <a:ext cx="8496300" cy="128259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lnSpc>
                <a:spcPct val="110000"/>
              </a:lnSpc>
            </a:pPr>
            <a:r>
              <a:rPr lang="zh-CN" altLang="en-US" sz="2400" dirty="0">
                <a:solidFill>
                  <a:schemeClr val="tx1"/>
                </a:solidFill>
                <a:ea typeface="微软雅黑" panose="020B0503020204020204" charset="-122"/>
                <a:cs typeface="Times New Roman" panose="02020603050405020304" pitchFamily="18" charset="0"/>
              </a:rPr>
              <a:t>电子占据 </a:t>
            </a:r>
            <a:r>
              <a:rPr lang="en-US" altLang="zh-CN" sz="2400" i="1" dirty="0">
                <a:solidFill>
                  <a:schemeClr val="tx1"/>
                </a:solidFill>
                <a:ea typeface="微软雅黑" panose="020B0503020204020204" charset="-122"/>
                <a:cs typeface="Times New Roman" panose="02020603050405020304" pitchFamily="18" charset="0"/>
              </a:rPr>
              <a:t>k </a:t>
            </a:r>
            <a:r>
              <a:rPr lang="zh-CN" altLang="en-US" sz="2400" dirty="0">
                <a:solidFill>
                  <a:schemeClr val="tx1"/>
                </a:solidFill>
                <a:ea typeface="微软雅黑" panose="020B0503020204020204" charset="-122"/>
                <a:cs typeface="Times New Roman" panose="02020603050405020304" pitchFamily="18" charset="0"/>
              </a:rPr>
              <a:t>态的几率同占据</a:t>
            </a:r>
            <a:r>
              <a:rPr lang="en-US" altLang="zh-CN" sz="2400" dirty="0">
                <a:solidFill>
                  <a:schemeClr val="tx1"/>
                </a:solidFill>
                <a:ea typeface="微软雅黑" panose="020B0503020204020204" charset="-122"/>
                <a:cs typeface="Times New Roman" panose="02020603050405020304" pitchFamily="18" charset="0"/>
              </a:rPr>
              <a:t>-</a:t>
            </a:r>
            <a:r>
              <a:rPr lang="en-US" altLang="zh-CN" sz="2400" i="1" dirty="0">
                <a:solidFill>
                  <a:schemeClr val="tx1"/>
                </a:solidFill>
                <a:ea typeface="微软雅黑" panose="020B0503020204020204" charset="-122"/>
                <a:cs typeface="Times New Roman" panose="02020603050405020304" pitchFamily="18" charset="0"/>
              </a:rPr>
              <a:t>k</a:t>
            </a:r>
            <a:r>
              <a:rPr lang="zh-CN" altLang="en-US" sz="2400" dirty="0">
                <a:solidFill>
                  <a:schemeClr val="tx1"/>
                </a:solidFill>
                <a:ea typeface="微软雅黑" panose="020B0503020204020204" charset="-122"/>
                <a:cs typeface="Times New Roman" panose="02020603050405020304" pitchFamily="18" charset="0"/>
              </a:rPr>
              <a:t>态的几率一样，它们的速度方向相反大小相等，这样满带中</a:t>
            </a:r>
            <a:r>
              <a:rPr lang="zh-CN" altLang="en-US" sz="2400" dirty="0">
                <a:solidFill>
                  <a:srgbClr val="C00000"/>
                </a:solidFill>
                <a:ea typeface="微软雅黑" panose="020B0503020204020204" charset="-122"/>
                <a:cs typeface="Times New Roman" panose="02020603050405020304" pitchFamily="18" charset="0"/>
              </a:rPr>
              <a:t>每个</a:t>
            </a:r>
            <a:r>
              <a:rPr lang="en-US" altLang="zh-CN" sz="2400" i="1" dirty="0">
                <a:solidFill>
                  <a:srgbClr val="C00000"/>
                </a:solidFill>
                <a:ea typeface="微软雅黑" panose="020B0503020204020204" charset="-122"/>
                <a:cs typeface="Times New Roman" panose="02020603050405020304" pitchFamily="18" charset="0"/>
              </a:rPr>
              <a:t>k</a:t>
            </a:r>
            <a:r>
              <a:rPr lang="zh-CN" altLang="en-US" sz="2400" dirty="0">
                <a:solidFill>
                  <a:srgbClr val="C00000"/>
                </a:solidFill>
                <a:ea typeface="微软雅黑" panose="020B0503020204020204" charset="-122"/>
                <a:cs typeface="Times New Roman" panose="02020603050405020304" pitchFamily="18" charset="0"/>
              </a:rPr>
              <a:t>电子都可找到</a:t>
            </a:r>
            <a:r>
              <a:rPr lang="en-US" altLang="zh-CN" sz="2400" dirty="0">
                <a:solidFill>
                  <a:srgbClr val="C00000"/>
                </a:solidFill>
                <a:ea typeface="微软雅黑" panose="020B0503020204020204" charset="-122"/>
                <a:cs typeface="Times New Roman" panose="02020603050405020304" pitchFamily="18" charset="0"/>
              </a:rPr>
              <a:t>-</a:t>
            </a:r>
            <a:r>
              <a:rPr lang="en-US" altLang="zh-CN" sz="2400" i="1" dirty="0">
                <a:solidFill>
                  <a:srgbClr val="C00000"/>
                </a:solidFill>
                <a:ea typeface="微软雅黑" panose="020B0503020204020204" charset="-122"/>
                <a:cs typeface="Times New Roman" panose="02020603050405020304" pitchFamily="18" charset="0"/>
              </a:rPr>
              <a:t>k</a:t>
            </a:r>
            <a:r>
              <a:rPr lang="zh-CN" altLang="en-US" sz="2400" dirty="0">
                <a:solidFill>
                  <a:srgbClr val="C00000"/>
                </a:solidFill>
                <a:ea typeface="微软雅黑" panose="020B0503020204020204" charset="-122"/>
                <a:cs typeface="Times New Roman" panose="02020603050405020304" pitchFamily="18" charset="0"/>
              </a:rPr>
              <a:t>电子</a:t>
            </a:r>
            <a:r>
              <a:rPr lang="en-US" altLang="zh-CN" sz="2400" dirty="0">
                <a:solidFill>
                  <a:srgbClr val="C00000"/>
                </a:solidFill>
                <a:ea typeface="微软雅黑" panose="020B0503020204020204" charset="-122"/>
                <a:cs typeface="Times New Roman" panose="02020603050405020304" pitchFamily="18" charset="0"/>
              </a:rPr>
              <a:t>, </a:t>
            </a:r>
            <a:r>
              <a:rPr lang="zh-CN" altLang="en-US" sz="2400" dirty="0">
                <a:solidFill>
                  <a:srgbClr val="C00000"/>
                </a:solidFill>
                <a:ea typeface="微软雅黑" panose="020B0503020204020204" charset="-122"/>
                <a:cs typeface="Times New Roman" panose="02020603050405020304" pitchFamily="18" charset="0"/>
              </a:rPr>
              <a:t>速度相反</a:t>
            </a:r>
            <a:r>
              <a:rPr lang="en-US" altLang="zh-CN" sz="2400" dirty="0">
                <a:solidFill>
                  <a:schemeClr val="tx1"/>
                </a:solidFill>
                <a:ea typeface="微软雅黑" panose="020B0503020204020204" charset="-122"/>
                <a:cs typeface="Times New Roman" panose="02020603050405020304" pitchFamily="18" charset="0"/>
              </a:rPr>
              <a:t>, </a:t>
            </a:r>
            <a:r>
              <a:rPr lang="en-US" altLang="zh-CN" sz="2400" i="1" dirty="0">
                <a:solidFill>
                  <a:schemeClr val="tx1"/>
                </a:solidFill>
                <a:ea typeface="微软雅黑" panose="020B0503020204020204" charset="-122"/>
                <a:cs typeface="Times New Roman" panose="02020603050405020304" pitchFamily="18" charset="0"/>
              </a:rPr>
              <a:t>k</a:t>
            </a:r>
            <a:r>
              <a:rPr lang="zh-CN" altLang="en-US" sz="2400" dirty="0">
                <a:solidFill>
                  <a:schemeClr val="tx1"/>
                </a:solidFill>
                <a:ea typeface="微软雅黑" panose="020B0503020204020204" charset="-122"/>
                <a:cs typeface="Times New Roman" panose="02020603050405020304" pitchFamily="18" charset="0"/>
              </a:rPr>
              <a:t>态和</a:t>
            </a:r>
            <a:r>
              <a:rPr lang="en-US" altLang="zh-CN" sz="2400" dirty="0">
                <a:solidFill>
                  <a:schemeClr val="tx1"/>
                </a:solidFill>
                <a:ea typeface="微软雅黑" panose="020B0503020204020204" charset="-122"/>
                <a:cs typeface="Times New Roman" panose="02020603050405020304" pitchFamily="18" charset="0"/>
              </a:rPr>
              <a:t>-</a:t>
            </a:r>
            <a:r>
              <a:rPr lang="en-US" altLang="zh-CN" sz="2400" i="1" dirty="0">
                <a:solidFill>
                  <a:schemeClr val="tx1"/>
                </a:solidFill>
                <a:ea typeface="微软雅黑" panose="020B0503020204020204" charset="-122"/>
                <a:cs typeface="Times New Roman" panose="02020603050405020304" pitchFamily="18" charset="0"/>
              </a:rPr>
              <a:t>k</a:t>
            </a:r>
            <a:r>
              <a:rPr lang="zh-CN" altLang="en-US" sz="2400" dirty="0">
                <a:solidFill>
                  <a:schemeClr val="tx1"/>
                </a:solidFill>
                <a:ea typeface="微软雅黑" panose="020B0503020204020204" charset="-122"/>
                <a:cs typeface="Times New Roman" panose="02020603050405020304" pitchFamily="18" charset="0"/>
              </a:rPr>
              <a:t>态的电子流正好成对抵消，因此晶体中总电流为零</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34</a:t>
            </a:fld>
            <a:endParaRPr lang="zh-CN" altLang="en-US"/>
          </a:p>
        </p:txBody>
      </p:sp>
      <p:sp>
        <p:nvSpPr>
          <p:cNvPr id="15" name="Rectangle 37"/>
          <p:cNvSpPr>
            <a:spLocks noChangeArrowheads="1"/>
          </p:cNvSpPr>
          <p:nvPr/>
        </p:nvSpPr>
        <p:spPr bwMode="auto">
          <a:xfrm flipV="1">
            <a:off x="106363" y="9591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7909" y="2812830"/>
            <a:ext cx="5278491" cy="2944440"/>
          </a:xfrm>
          <a:prstGeom prst="rect">
            <a:avLst/>
          </a:prstGeom>
        </p:spPr>
      </p:pic>
      <p:sp>
        <p:nvSpPr>
          <p:cNvPr id="43013" name="Text Box 11"/>
          <p:cNvSpPr txBox="1">
            <a:spLocks noChangeArrowheads="1"/>
          </p:cNvSpPr>
          <p:nvPr/>
        </p:nvSpPr>
        <p:spPr bwMode="auto">
          <a:xfrm>
            <a:off x="-208648" y="1174919"/>
            <a:ext cx="5159400" cy="829945"/>
          </a:xfrm>
          <a:prstGeom prst="rect">
            <a:avLst/>
          </a:prstGeom>
          <a:noFill/>
          <a:ln>
            <a:noFill/>
          </a:ln>
          <a:effectLst/>
          <a:extLst/>
        </p:spPr>
        <p:txBody>
          <a:bodyPr wrap="squar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lvl="1" eaLnBrk="1" hangingPunct="1">
              <a:buClr>
                <a:schemeClr val="accent1"/>
              </a:buClr>
              <a:buSzPct val="75000"/>
              <a:buFont typeface="Wingdings" panose="05000000000000000000" pitchFamily="2" charset="2"/>
              <a:buNone/>
            </a:pPr>
            <a:r>
              <a:rPr lang="zh-CN" altLang="en-US" sz="2400" dirty="0">
                <a:solidFill>
                  <a:schemeClr val="tx1"/>
                </a:solidFill>
                <a:ea typeface="微软雅黑" panose="020B0503020204020204" charset="-122"/>
                <a:cs typeface="Times New Roman" panose="02020603050405020304" pitchFamily="18" charset="0"/>
              </a:rPr>
              <a:t>有电场时，</a:t>
            </a:r>
            <a:r>
              <a:rPr lang="en-US" altLang="zh-CN" sz="2400" i="1" dirty="0">
                <a:solidFill>
                  <a:schemeClr val="tx1"/>
                </a:solidFill>
                <a:ea typeface="微软雅黑" panose="020B0503020204020204" charset="-122"/>
                <a:cs typeface="Times New Roman" panose="02020603050405020304" pitchFamily="18" charset="0"/>
              </a:rPr>
              <a:t>k</a:t>
            </a:r>
            <a:r>
              <a:rPr lang="zh-CN" altLang="en-US" sz="2400" dirty="0">
                <a:solidFill>
                  <a:schemeClr val="tx1"/>
                </a:solidFill>
                <a:ea typeface="微软雅黑" panose="020B0503020204020204" charset="-122"/>
                <a:cs typeface="Times New Roman" panose="02020603050405020304" pitchFamily="18" charset="0"/>
              </a:rPr>
              <a:t>在布里渊区内是均匀</a:t>
            </a:r>
          </a:p>
          <a:p>
            <a:pPr lvl="1" eaLnBrk="1" hangingPunct="1">
              <a:buClr>
                <a:schemeClr val="accent1"/>
              </a:buClr>
              <a:buSzPct val="75000"/>
              <a:buFont typeface="Wingdings" panose="05000000000000000000" pitchFamily="2" charset="2"/>
              <a:buNone/>
            </a:pPr>
            <a:r>
              <a:rPr lang="zh-CN" altLang="en-US" sz="2400" dirty="0">
                <a:solidFill>
                  <a:schemeClr val="tx1"/>
                </a:solidFill>
                <a:ea typeface="微软雅黑" panose="020B0503020204020204" charset="-122"/>
                <a:cs typeface="Times New Roman" panose="02020603050405020304" pitchFamily="18" charset="0"/>
              </a:rPr>
              <a:t>分布的，所有电子的状态都按照</a:t>
            </a:r>
          </a:p>
        </p:txBody>
      </p:sp>
      <p:sp>
        <p:nvSpPr>
          <p:cNvPr id="43014" name="Text Box 12"/>
          <p:cNvSpPr txBox="1">
            <a:spLocks noChangeArrowheads="1"/>
          </p:cNvSpPr>
          <p:nvPr/>
        </p:nvSpPr>
        <p:spPr bwMode="auto">
          <a:xfrm>
            <a:off x="-252536" y="2147909"/>
            <a:ext cx="4319588" cy="41264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lvl="1" eaLnBrk="1" hangingPunct="1">
              <a:lnSpc>
                <a:spcPct val="110000"/>
              </a:lnSpc>
              <a:buClr>
                <a:schemeClr val="accent1"/>
              </a:buClr>
              <a:buSzPct val="75000"/>
              <a:buFont typeface="Wingdings" panose="05000000000000000000" pitchFamily="2" charset="2"/>
              <a:buNone/>
            </a:pPr>
            <a:r>
              <a:rPr lang="en-US" altLang="zh-CN" sz="2400" i="1" dirty="0">
                <a:solidFill>
                  <a:srgbClr val="663300"/>
                </a:solidFill>
                <a:ea typeface="微软雅黑" panose="020B0503020204020204" charset="-122"/>
                <a:cs typeface="Times New Roman" panose="02020603050405020304" pitchFamily="18" charset="0"/>
              </a:rPr>
              <a:t>k</a:t>
            </a:r>
            <a:r>
              <a:rPr lang="zh-CN" altLang="en-US" sz="2400" dirty="0">
                <a:solidFill>
                  <a:srgbClr val="663300"/>
                </a:solidFill>
                <a:ea typeface="微软雅黑" panose="020B0503020204020204" charset="-122"/>
                <a:cs typeface="Times New Roman" panose="02020603050405020304" pitchFamily="18" charset="0"/>
              </a:rPr>
              <a:t>轴上各点均以相同的速度移动，没有改变填充各</a:t>
            </a:r>
            <a:r>
              <a:rPr lang="en-US" altLang="zh-CN" sz="2400" i="1" dirty="0">
                <a:solidFill>
                  <a:srgbClr val="663300"/>
                </a:solidFill>
                <a:ea typeface="微软雅黑" panose="020B0503020204020204" charset="-122"/>
                <a:cs typeface="Times New Roman" panose="02020603050405020304" pitchFamily="18" charset="0"/>
              </a:rPr>
              <a:t>k</a:t>
            </a:r>
            <a:r>
              <a:rPr lang="zh-CN" altLang="en-US" sz="2400" dirty="0">
                <a:solidFill>
                  <a:srgbClr val="663300"/>
                </a:solidFill>
                <a:ea typeface="微软雅黑" panose="020B0503020204020204" charset="-122"/>
                <a:cs typeface="Times New Roman" panose="02020603050405020304" pitchFamily="18" charset="0"/>
              </a:rPr>
              <a:t>态的情况。即由于布里渊区边界</a:t>
            </a:r>
            <a:r>
              <a:rPr lang="en-US" altLang="zh-CN" sz="2400" i="1" dirty="0">
                <a:solidFill>
                  <a:srgbClr val="663300"/>
                </a:solidFill>
                <a:ea typeface="微软雅黑" panose="020B0503020204020204" charset="-122"/>
                <a:cs typeface="Times New Roman" panose="02020603050405020304" pitchFamily="18" charset="0"/>
              </a:rPr>
              <a:t>A</a:t>
            </a:r>
            <a:r>
              <a:rPr lang="zh-CN" altLang="en-US" sz="2400" dirty="0">
                <a:solidFill>
                  <a:srgbClr val="663300"/>
                </a:solidFill>
                <a:ea typeface="微软雅黑" panose="020B0503020204020204" charset="-122"/>
                <a:cs typeface="Times New Roman" panose="02020603050405020304" pitchFamily="18" charset="0"/>
              </a:rPr>
              <a:t>和</a:t>
            </a:r>
            <a:r>
              <a:rPr lang="en-US" altLang="zh-CN" sz="2400" i="1" dirty="0">
                <a:solidFill>
                  <a:srgbClr val="663300"/>
                </a:solidFill>
                <a:ea typeface="微软雅黑" panose="020B0503020204020204" charset="-122"/>
                <a:cs typeface="Times New Roman" panose="02020603050405020304" pitchFamily="18" charset="0"/>
              </a:rPr>
              <a:t>A’</a:t>
            </a:r>
            <a:r>
              <a:rPr lang="zh-CN" altLang="en-US" sz="2400" dirty="0">
                <a:solidFill>
                  <a:srgbClr val="663300"/>
                </a:solidFill>
                <a:ea typeface="微软雅黑" panose="020B0503020204020204" charset="-122"/>
                <a:cs typeface="Times New Roman" panose="02020603050405020304" pitchFamily="18" charset="0"/>
              </a:rPr>
              <a:t>实际代表同一状态，所以从</a:t>
            </a:r>
            <a:r>
              <a:rPr lang="en-US" altLang="zh-CN" sz="2400" i="1" dirty="0">
                <a:solidFill>
                  <a:srgbClr val="663300"/>
                </a:solidFill>
                <a:ea typeface="微软雅黑" panose="020B0503020204020204" charset="-122"/>
                <a:cs typeface="Times New Roman" panose="02020603050405020304" pitchFamily="18" charset="0"/>
              </a:rPr>
              <a:t>A</a:t>
            </a:r>
            <a:r>
              <a:rPr lang="zh-CN" altLang="en-US" sz="2400" dirty="0">
                <a:solidFill>
                  <a:srgbClr val="663300"/>
                </a:solidFill>
                <a:ea typeface="微软雅黑" panose="020B0503020204020204" charset="-122"/>
                <a:cs typeface="Times New Roman" panose="02020603050405020304" pitchFamily="18" charset="0"/>
              </a:rPr>
              <a:t>点出去的电子实际上同时从</a:t>
            </a:r>
            <a:r>
              <a:rPr lang="en-US" altLang="zh-CN" sz="2400" i="1" dirty="0">
                <a:solidFill>
                  <a:srgbClr val="663300"/>
                </a:solidFill>
                <a:ea typeface="微软雅黑" panose="020B0503020204020204" charset="-122"/>
                <a:cs typeface="Times New Roman" panose="02020603050405020304" pitchFamily="18" charset="0"/>
              </a:rPr>
              <a:t>A’</a:t>
            </a:r>
            <a:r>
              <a:rPr lang="zh-CN" altLang="en-US" sz="2400" dirty="0">
                <a:solidFill>
                  <a:srgbClr val="663300"/>
                </a:solidFill>
                <a:ea typeface="微软雅黑" panose="020B0503020204020204" charset="-122"/>
                <a:cs typeface="Times New Roman" panose="02020603050405020304" pitchFamily="18" charset="0"/>
              </a:rPr>
              <a:t>移进来，仍保持均匀填充的情况。这样一来，有电场存在时，仍然是</a:t>
            </a:r>
            <a:r>
              <a:rPr lang="en-US" altLang="zh-CN" sz="2400" i="1" dirty="0">
                <a:solidFill>
                  <a:srgbClr val="663300"/>
                </a:solidFill>
                <a:ea typeface="微软雅黑" panose="020B0503020204020204" charset="-122"/>
                <a:cs typeface="Times New Roman" panose="02020603050405020304" pitchFamily="18" charset="0"/>
              </a:rPr>
              <a:t>k</a:t>
            </a:r>
            <a:r>
              <a:rPr lang="zh-CN" altLang="en-US" sz="2400" dirty="0">
                <a:solidFill>
                  <a:srgbClr val="663300"/>
                </a:solidFill>
                <a:ea typeface="微软雅黑" panose="020B0503020204020204" charset="-122"/>
                <a:cs typeface="Times New Roman" panose="02020603050405020304" pitchFamily="18" charset="0"/>
              </a:rPr>
              <a:t>态和</a:t>
            </a:r>
            <a:r>
              <a:rPr lang="en-US" altLang="zh-CN" sz="2400" i="1" dirty="0">
                <a:solidFill>
                  <a:srgbClr val="663300"/>
                </a:solidFill>
                <a:ea typeface="微软雅黑" panose="020B0503020204020204" charset="-122"/>
                <a:cs typeface="Times New Roman" panose="02020603050405020304" pitchFamily="18" charset="0"/>
              </a:rPr>
              <a:t>-k</a:t>
            </a:r>
            <a:r>
              <a:rPr lang="zh-CN" altLang="en-US" sz="2400" dirty="0">
                <a:solidFill>
                  <a:srgbClr val="663300"/>
                </a:solidFill>
                <a:ea typeface="微软雅黑" panose="020B0503020204020204" charset="-122"/>
                <a:cs typeface="Times New Roman" panose="02020603050405020304" pitchFamily="18" charset="0"/>
              </a:rPr>
              <a:t>态的电子流成对抵消，总电流为零</a:t>
            </a:r>
          </a:p>
        </p:txBody>
      </p:sp>
      <p:graphicFrame>
        <p:nvGraphicFramePr>
          <p:cNvPr id="43016" name="Object 5"/>
          <p:cNvGraphicFramePr>
            <a:graphicFrameLocks noChangeAspect="1"/>
          </p:cNvGraphicFramePr>
          <p:nvPr>
            <p:extLst>
              <p:ext uri="{D42A27DB-BD31-4B8C-83A1-F6EECF244321}">
                <p14:modId xmlns:p14="http://schemas.microsoft.com/office/powerpoint/2010/main" val="1547362157"/>
              </p:ext>
            </p:extLst>
          </p:nvPr>
        </p:nvGraphicFramePr>
        <p:xfrm>
          <a:off x="5236172" y="1459555"/>
          <a:ext cx="2762250" cy="847725"/>
        </p:xfrm>
        <a:graphic>
          <a:graphicData uri="http://schemas.openxmlformats.org/presentationml/2006/ole">
            <mc:AlternateContent xmlns:mc="http://schemas.openxmlformats.org/markup-compatibility/2006">
              <mc:Choice xmlns:v="urn:schemas-microsoft-com:vml" Requires="v">
                <p:oleObj spid="_x0000_s43368" name="公式" r:id="rId5" imgW="1282700" imgH="393700" progId="Equation.3">
                  <p:embed/>
                </p:oleObj>
              </mc:Choice>
              <mc:Fallback>
                <p:oleObj name="公式" r:id="rId5" imgW="1282700" imgH="393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6172" y="1459555"/>
                        <a:ext cx="2762250" cy="847725"/>
                      </a:xfrm>
                      <a:prstGeom prst="rect">
                        <a:avLst/>
                      </a:prstGeom>
                      <a:noFill/>
                      <a:ln>
                        <a:noFill/>
                      </a:ln>
                      <a:effectLst/>
                      <a:extLst>
                        <a:ext uri="{909E8E84-426E-40DD-AFC4-6F175D3DCCD1}">
                          <a14:hiddenFill xmlns:a14="http://schemas.microsoft.com/office/drawing/2010/main">
                            <a:solidFill>
                              <a:srgbClr val="3366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45" name="Line 46"/>
          <p:cNvSpPr>
            <a:spLocks noChangeShapeType="1"/>
          </p:cNvSpPr>
          <p:nvPr/>
        </p:nvSpPr>
        <p:spPr bwMode="auto">
          <a:xfrm flipH="1">
            <a:off x="6444207" y="1257151"/>
            <a:ext cx="432047" cy="457282"/>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p>
            <a:fld id="{BD8223D9-D9DA-4C0B-9616-36644EEDABA8}" type="slidenum">
              <a:rPr lang="zh-CN" altLang="en-US" smtClean="0"/>
              <a:pPr/>
              <a:t>35</a:t>
            </a:fld>
            <a:endParaRPr lang="zh-CN" altLang="en-US"/>
          </a:p>
        </p:txBody>
      </p:sp>
      <p:sp>
        <p:nvSpPr>
          <p:cNvPr id="12" name="Rectangle 2"/>
          <p:cNvSpPr txBox="1">
            <a:spLocks noRot="1" noChangeArrowheads="1"/>
          </p:cNvSpPr>
          <p:nvPr/>
        </p:nvSpPr>
        <p:spPr bwMode="auto">
          <a:xfrm>
            <a:off x="2771800" y="100881"/>
            <a:ext cx="44751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满带电子不导电</a:t>
            </a:r>
          </a:p>
        </p:txBody>
      </p:sp>
      <p:sp>
        <p:nvSpPr>
          <p:cNvPr id="13" name="Rectangle 37"/>
          <p:cNvSpPr>
            <a:spLocks noChangeArrowheads="1"/>
          </p:cNvSpPr>
          <p:nvPr/>
        </p:nvSpPr>
        <p:spPr bwMode="auto">
          <a:xfrm flipV="1">
            <a:off x="106363" y="9591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43015" name="Object 5"/>
          <p:cNvGraphicFramePr>
            <a:graphicFrameLocks noChangeAspect="1"/>
          </p:cNvGraphicFramePr>
          <p:nvPr>
            <p:extLst>
              <p:ext uri="{D42A27DB-BD31-4B8C-83A1-F6EECF244321}">
                <p14:modId xmlns:p14="http://schemas.microsoft.com/office/powerpoint/2010/main" val="360719610"/>
              </p:ext>
            </p:extLst>
          </p:nvPr>
        </p:nvGraphicFramePr>
        <p:xfrm>
          <a:off x="6702962" y="401488"/>
          <a:ext cx="1296988" cy="855663"/>
        </p:xfrm>
        <a:graphic>
          <a:graphicData uri="http://schemas.openxmlformats.org/presentationml/2006/ole">
            <mc:AlternateContent xmlns:mc="http://schemas.openxmlformats.org/markup-compatibility/2006">
              <mc:Choice xmlns:v="urn:schemas-microsoft-com:vml" Requires="v">
                <p:oleObj spid="_x0000_s43369" name="公式" r:id="rId7" imgW="596900" imgH="393700" progId="Equation.3">
                  <p:embed/>
                </p:oleObj>
              </mc:Choice>
              <mc:Fallback>
                <p:oleObj name="公式" r:id="rId7" imgW="596900" imgH="3937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2962" y="401488"/>
                        <a:ext cx="1296988" cy="855663"/>
                      </a:xfrm>
                      <a:prstGeom prst="rect">
                        <a:avLst/>
                      </a:prstGeom>
                      <a:solidFill>
                        <a:srgbClr val="FFFF00"/>
                      </a:solidFill>
                      <a:ln w="9525">
                        <a:solidFill>
                          <a:srgbClr val="CC0000"/>
                        </a:solidFill>
                        <a:miter lim="800000"/>
                        <a:headEnd/>
                        <a:tailEnd/>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Rot="1" noChangeArrowheads="1"/>
          </p:cNvSpPr>
          <p:nvPr>
            <p:ph type="title" sz="quarter" idx="4294967295"/>
          </p:nvPr>
        </p:nvSpPr>
        <p:spPr bwMode="auto">
          <a:xfrm>
            <a:off x="1475656" y="154581"/>
            <a:ext cx="756126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部分填充能带在电场下产生电流</a:t>
            </a:r>
          </a:p>
        </p:txBody>
      </p:sp>
      <p:sp>
        <p:nvSpPr>
          <p:cNvPr id="44037" name="Text Box 8"/>
          <p:cNvSpPr txBox="1">
            <a:spLocks noChangeArrowheads="1"/>
          </p:cNvSpPr>
          <p:nvPr/>
        </p:nvSpPr>
        <p:spPr bwMode="auto">
          <a:xfrm>
            <a:off x="1044575" y="3933825"/>
            <a:ext cx="32400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just" eaLnBrk="1" hangingPunct="1"/>
            <a:r>
              <a:rPr lang="zh-CN" altLang="en-US" sz="2400" dirty="0">
                <a:solidFill>
                  <a:schemeClr val="tx1"/>
                </a:solidFill>
                <a:ea typeface="微软雅黑" panose="020B0503020204020204" charset="-122"/>
                <a:cs typeface="Times New Roman" panose="02020603050405020304" pitchFamily="18" charset="0"/>
              </a:rPr>
              <a:t>无外场的电子能带</a:t>
            </a:r>
          </a:p>
          <a:p>
            <a:pPr algn="just" eaLnBrk="1" hangingPunct="1"/>
            <a:r>
              <a:rPr lang="zh-CN" altLang="en-US" sz="2400" dirty="0">
                <a:solidFill>
                  <a:schemeClr val="tx1"/>
                </a:solidFill>
                <a:ea typeface="微软雅黑" panose="020B0503020204020204" charset="-122"/>
                <a:cs typeface="Times New Roman" panose="02020603050405020304" pitchFamily="18" charset="0"/>
              </a:rPr>
              <a:t>净电流为</a:t>
            </a:r>
            <a:r>
              <a:rPr lang="en-US" altLang="zh-CN" sz="2400" dirty="0">
                <a:solidFill>
                  <a:schemeClr val="tx1"/>
                </a:solidFill>
                <a:ea typeface="微软雅黑" panose="020B0503020204020204" charset="-122"/>
                <a:cs typeface="Times New Roman" panose="02020603050405020304" pitchFamily="18" charset="0"/>
              </a:rPr>
              <a:t>0</a:t>
            </a:r>
            <a:endParaRPr lang="zh-CN" altLang="en-US" sz="2400" dirty="0">
              <a:solidFill>
                <a:schemeClr val="tx1"/>
              </a:solidFill>
              <a:ea typeface="微软雅黑" panose="020B0503020204020204" charset="-122"/>
              <a:cs typeface="Times New Roman" panose="02020603050405020304" pitchFamily="18" charset="0"/>
            </a:endParaRPr>
          </a:p>
        </p:txBody>
      </p:sp>
      <p:sp>
        <p:nvSpPr>
          <p:cNvPr id="44039" name="Text Box 9"/>
          <p:cNvSpPr txBox="1">
            <a:spLocks noChangeArrowheads="1"/>
          </p:cNvSpPr>
          <p:nvPr/>
        </p:nvSpPr>
        <p:spPr bwMode="auto">
          <a:xfrm>
            <a:off x="4859338" y="3933825"/>
            <a:ext cx="396081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just" eaLnBrk="1" hangingPunct="1">
              <a:spcBef>
                <a:spcPct val="50000"/>
              </a:spcBef>
            </a:pPr>
            <a:r>
              <a:rPr lang="zh-CN" altLang="en-US" sz="2400" dirty="0">
                <a:solidFill>
                  <a:schemeClr val="tx1"/>
                </a:solidFill>
                <a:ea typeface="微软雅黑" panose="020B0503020204020204" charset="-122"/>
                <a:cs typeface="Times New Roman" panose="02020603050405020304" pitchFamily="18" charset="0"/>
              </a:rPr>
              <a:t>加电场的电子能带</a:t>
            </a:r>
          </a:p>
          <a:p>
            <a:pPr algn="just" eaLnBrk="1" hangingPunct="1">
              <a:spcBef>
                <a:spcPct val="50000"/>
              </a:spcBef>
            </a:pPr>
            <a:r>
              <a:rPr lang="zh-CN" altLang="en-US" sz="2400" dirty="0">
                <a:solidFill>
                  <a:schemeClr val="tx1"/>
                </a:solidFill>
                <a:ea typeface="微软雅黑" panose="020B0503020204020204" charset="-122"/>
                <a:cs typeface="Times New Roman" panose="02020603050405020304" pitchFamily="18" charset="0"/>
              </a:rPr>
              <a:t>整个电子</a:t>
            </a:r>
            <a:r>
              <a:rPr lang="en-US" altLang="zh-CN" sz="2400" i="1" dirty="0">
                <a:solidFill>
                  <a:schemeClr val="tx1"/>
                </a:solidFill>
                <a:ea typeface="微软雅黑" panose="020B0503020204020204" charset="-122"/>
                <a:cs typeface="Times New Roman" panose="02020603050405020304" pitchFamily="18" charset="0"/>
              </a:rPr>
              <a:t>k</a:t>
            </a:r>
            <a:r>
              <a:rPr lang="zh-CN" altLang="en-US" sz="2400" dirty="0">
                <a:solidFill>
                  <a:schemeClr val="tx1"/>
                </a:solidFill>
                <a:ea typeface="微软雅黑" panose="020B0503020204020204" charset="-122"/>
                <a:cs typeface="Times New Roman" panose="02020603050405020304" pitchFamily="18" charset="0"/>
              </a:rPr>
              <a:t>空间分布向一方移动，部分抵消，有净电流</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72" y="1254248"/>
            <a:ext cx="4802294" cy="2678808"/>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5452" y="1362727"/>
            <a:ext cx="4608512" cy="2570713"/>
          </a:xfrm>
          <a:prstGeom prst="rect">
            <a:avLst/>
          </a:prstGeom>
        </p:spPr>
      </p:pic>
      <p:sp>
        <p:nvSpPr>
          <p:cNvPr id="4" name="页脚占位符 3"/>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5" name="灯片编号占位符 4"/>
          <p:cNvSpPr>
            <a:spLocks noGrp="1"/>
          </p:cNvSpPr>
          <p:nvPr>
            <p:ph type="sldNum" sz="quarter" idx="12"/>
          </p:nvPr>
        </p:nvSpPr>
        <p:spPr/>
        <p:txBody>
          <a:bodyPr/>
          <a:lstStyle/>
          <a:p>
            <a:fld id="{BD8223D9-D9DA-4C0B-9616-36644EEDABA8}" type="slidenum">
              <a:rPr lang="zh-CN" altLang="en-US" smtClean="0"/>
              <a:pPr/>
              <a:t>36</a:t>
            </a:fld>
            <a:endParaRPr lang="zh-CN" altLang="en-US"/>
          </a:p>
        </p:txBody>
      </p:sp>
      <p:sp>
        <p:nvSpPr>
          <p:cNvPr id="10"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Rot="1" noChangeArrowheads="1"/>
          </p:cNvSpPr>
          <p:nvPr>
            <p:ph type="title" idx="4294967295"/>
          </p:nvPr>
        </p:nvSpPr>
        <p:spPr bwMode="auto">
          <a:xfrm>
            <a:off x="2483768" y="94456"/>
            <a:ext cx="4593704"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导 体 的 能 带 模 型</a:t>
            </a:r>
          </a:p>
        </p:txBody>
      </p:sp>
      <p:sp>
        <p:nvSpPr>
          <p:cNvPr id="45060" name="Rectangle 3"/>
          <p:cNvSpPr>
            <a:spLocks noGrp="1" noRot="1" noChangeArrowheads="1"/>
          </p:cNvSpPr>
          <p:nvPr>
            <p:ph type="body" sz="half" idx="4294967295"/>
          </p:nvPr>
        </p:nvSpPr>
        <p:spPr bwMode="auto">
          <a:xfrm>
            <a:off x="827584" y="1135995"/>
            <a:ext cx="7704137" cy="122937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导体</a:t>
            </a:r>
          </a:p>
          <a:p>
            <a:pPr lvl="1"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rPr>
              <a:t>除去完全填满的一系列能带，还有被电子部分</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marL="457200" lvl="1" indent="0" eaLnBrk="1" hangingPunct="1">
              <a:buNone/>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   填充的能带，部分填充能带（未满带）导电</a:t>
            </a:r>
          </a:p>
        </p:txBody>
      </p:sp>
      <p:pic>
        <p:nvPicPr>
          <p:cNvPr id="45061" name="Picture 1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2492896"/>
            <a:ext cx="5511800" cy="349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bwMode="auto">
          <a:xfrm>
            <a:off x="3563888" y="2598231"/>
            <a:ext cx="1728192" cy="5760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a:ln>
                <a:noFill/>
              </a:ln>
              <a:solidFill>
                <a:schemeClr val="tx2"/>
              </a:solidFill>
              <a:effectLst/>
              <a:ea typeface="微软雅黑" panose="020B0503020204020204" charset="-122"/>
              <a:cs typeface="Times New Roman" panose="02020603050405020304" pitchFamily="18" charset="0"/>
            </a:endParaRPr>
          </a:p>
        </p:txBody>
      </p:sp>
      <p:sp>
        <p:nvSpPr>
          <p:cNvPr id="3" name="文本框 2"/>
          <p:cNvSpPr txBox="1"/>
          <p:nvPr/>
        </p:nvSpPr>
        <p:spPr>
          <a:xfrm>
            <a:off x="3645946" y="2547925"/>
            <a:ext cx="906017" cy="523220"/>
          </a:xfrm>
          <a:prstGeom prst="rect">
            <a:avLst/>
          </a:prstGeom>
          <a:noFill/>
        </p:spPr>
        <p:txBody>
          <a:bodyPr wrap="none" rtlCol="0">
            <a:spAutoFit/>
          </a:bodyPr>
          <a:lstStyle/>
          <a:p>
            <a:r>
              <a:rPr lang="zh-CN" altLang="en-US" dirty="0">
                <a:solidFill>
                  <a:srgbClr val="0000FF"/>
                </a:solidFill>
                <a:ea typeface="微软雅黑" panose="020B0503020204020204" charset="-122"/>
              </a:rPr>
              <a:t>导体</a:t>
            </a:r>
          </a:p>
        </p:txBody>
      </p:sp>
      <p:sp>
        <p:nvSpPr>
          <p:cNvPr id="4" name="页脚占位符 3"/>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5" name="灯片编号占位符 4"/>
          <p:cNvSpPr>
            <a:spLocks noGrp="1"/>
          </p:cNvSpPr>
          <p:nvPr>
            <p:ph type="sldNum" sz="quarter" idx="12"/>
          </p:nvPr>
        </p:nvSpPr>
        <p:spPr/>
        <p:txBody>
          <a:bodyPr/>
          <a:lstStyle/>
          <a:p>
            <a:fld id="{BD8223D9-D9DA-4C0B-9616-36644EEDABA8}" type="slidenum">
              <a:rPr lang="zh-CN" altLang="en-US" smtClean="0"/>
              <a:pPr/>
              <a:t>37</a:t>
            </a:fld>
            <a:endParaRPr lang="zh-CN" altLang="en-US"/>
          </a:p>
        </p:txBody>
      </p:sp>
      <p:sp>
        <p:nvSpPr>
          <p:cNvPr id="10"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Rot="1" noChangeArrowheads="1"/>
          </p:cNvSpPr>
          <p:nvPr>
            <p:ph type="body" sz="half" idx="4294967295"/>
          </p:nvPr>
        </p:nvSpPr>
        <p:spPr bwMode="auto">
          <a:xfrm>
            <a:off x="1187813" y="1112491"/>
            <a:ext cx="7704137" cy="151288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非导体</a:t>
            </a:r>
          </a:p>
          <a:p>
            <a:pPr lvl="1"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rPr>
              <a:t>电子恰好填满一系列能带，再高的能带全空</a:t>
            </a:r>
          </a:p>
          <a:p>
            <a:pPr marL="457200" lvl="1" indent="0" eaLnBrk="1" hangingPunct="1">
              <a:buNone/>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    满带不导电，空带也不导电</a:t>
            </a:r>
          </a:p>
        </p:txBody>
      </p:sp>
      <p:pic>
        <p:nvPicPr>
          <p:cNvPr id="4608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52" y="2468563"/>
            <a:ext cx="4608513" cy="363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3684885" y="2472457"/>
            <a:ext cx="1728192" cy="5760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a:ln>
                <a:noFill/>
              </a:ln>
              <a:solidFill>
                <a:schemeClr val="tx2"/>
              </a:solidFill>
              <a:effectLst/>
              <a:ea typeface="微软雅黑" panose="020B0503020204020204" charset="-122"/>
              <a:cs typeface="Times New Roman" panose="02020603050405020304" pitchFamily="18" charset="0"/>
            </a:endParaRPr>
          </a:p>
        </p:txBody>
      </p:sp>
      <p:sp>
        <p:nvSpPr>
          <p:cNvPr id="6" name="文本框 5"/>
          <p:cNvSpPr txBox="1"/>
          <p:nvPr/>
        </p:nvSpPr>
        <p:spPr>
          <a:xfrm>
            <a:off x="3766276" y="2487646"/>
            <a:ext cx="1266693" cy="523220"/>
          </a:xfrm>
          <a:prstGeom prst="rect">
            <a:avLst/>
          </a:prstGeom>
          <a:noFill/>
        </p:spPr>
        <p:txBody>
          <a:bodyPr wrap="none" rtlCol="0">
            <a:spAutoFit/>
          </a:bodyPr>
          <a:lstStyle/>
          <a:p>
            <a:r>
              <a:rPr lang="zh-CN" altLang="en-US" dirty="0">
                <a:solidFill>
                  <a:srgbClr val="7030A0"/>
                </a:solidFill>
                <a:ea typeface="微软雅黑" panose="020B0503020204020204" charset="-122"/>
              </a:rPr>
              <a:t>绝缘体</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38</a:t>
            </a:fld>
            <a:endParaRPr lang="zh-CN" altLang="en-US"/>
          </a:p>
        </p:txBody>
      </p:sp>
      <p:sp>
        <p:nvSpPr>
          <p:cNvPr id="10" name="Rectangle 2"/>
          <p:cNvSpPr txBox="1">
            <a:spLocks noRot="1" noChangeArrowheads="1"/>
          </p:cNvSpPr>
          <p:nvPr/>
        </p:nvSpPr>
        <p:spPr bwMode="auto">
          <a:xfrm>
            <a:off x="2267744" y="94456"/>
            <a:ext cx="489654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非 导 体 的 能 带 模 型</a:t>
            </a:r>
          </a:p>
        </p:txBody>
      </p:sp>
      <p:sp>
        <p:nvSpPr>
          <p:cNvPr id="11"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77"/>
          <p:cNvSpPr txBox="1">
            <a:spLocks noChangeArrowheads="1"/>
          </p:cNvSpPr>
          <p:nvPr/>
        </p:nvSpPr>
        <p:spPr bwMode="auto">
          <a:xfrm>
            <a:off x="1096168" y="1050864"/>
            <a:ext cx="7058025" cy="82994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ctr" eaLnBrk="1" hangingPunct="1"/>
            <a:r>
              <a:rPr kumimoji="1" lang="zh-CN" altLang="en-US" sz="2400" dirty="0">
                <a:solidFill>
                  <a:srgbClr val="993300"/>
                </a:solidFill>
                <a:ea typeface="微软雅黑" panose="020B0503020204020204" charset="-122"/>
              </a:rPr>
              <a:t>最高的满带的电子容易被激发到上面的空带，从而使两个带皆变成未满带，产生一定的导电性</a:t>
            </a:r>
          </a:p>
        </p:txBody>
      </p:sp>
      <p:pic>
        <p:nvPicPr>
          <p:cNvPr id="47109" name="Picture 2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71" y="2445735"/>
            <a:ext cx="8748713"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0" name="Text Box 253"/>
          <p:cNvSpPr txBox="1">
            <a:spLocks noChangeArrowheads="1"/>
          </p:cNvSpPr>
          <p:nvPr/>
        </p:nvSpPr>
        <p:spPr bwMode="auto">
          <a:xfrm>
            <a:off x="4932040" y="2448355"/>
            <a:ext cx="3888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lvl="1" eaLnBrk="1" hangingPunct="1"/>
            <a:r>
              <a:rPr lang="zh-CN" altLang="en-US" sz="2400" dirty="0">
                <a:solidFill>
                  <a:schemeClr val="tx1"/>
                </a:solidFill>
                <a:ea typeface="微软雅黑" panose="020B0503020204020204" charset="-122"/>
                <a:cs typeface="Times New Roman" panose="02020603050405020304" pitchFamily="18" charset="0"/>
              </a:rPr>
              <a:t>半导体的导电性受</a:t>
            </a:r>
            <a:endParaRPr lang="en-US" altLang="zh-CN" sz="2400" dirty="0">
              <a:solidFill>
                <a:schemeClr val="tx1"/>
              </a:solidFill>
              <a:ea typeface="微软雅黑" panose="020B0503020204020204" charset="-122"/>
              <a:cs typeface="Times New Roman" panose="02020603050405020304" pitchFamily="18" charset="0"/>
            </a:endParaRPr>
          </a:p>
          <a:p>
            <a:pPr lvl="1" eaLnBrk="1" hangingPunct="1"/>
            <a:r>
              <a:rPr lang="zh-CN" altLang="en-US" sz="2400" dirty="0">
                <a:solidFill>
                  <a:schemeClr val="tx1"/>
                </a:solidFill>
                <a:ea typeface="微软雅黑" panose="020B0503020204020204" charset="-122"/>
                <a:cs typeface="Times New Roman" panose="02020603050405020304" pitchFamily="18" charset="0"/>
              </a:rPr>
              <a:t>       杂质能级的影响</a:t>
            </a:r>
            <a:endParaRPr lang="en-US" altLang="zh-CN" sz="2400" dirty="0">
              <a:solidFill>
                <a:schemeClr val="tx1"/>
              </a:solidFill>
              <a:ea typeface="微软雅黑" panose="020B0503020204020204" charset="-122"/>
              <a:cs typeface="Times New Roman" panose="02020603050405020304" pitchFamily="18" charset="0"/>
            </a:endParaRPr>
          </a:p>
          <a:p>
            <a:pPr lvl="1" eaLnBrk="1" hangingPunct="1"/>
            <a:r>
              <a:rPr lang="en-US" altLang="zh-CN" sz="2400" dirty="0">
                <a:solidFill>
                  <a:schemeClr val="tx1"/>
                </a:solidFill>
                <a:ea typeface="微软雅黑" panose="020B0503020204020204" charset="-122"/>
                <a:cs typeface="Times New Roman" panose="02020603050405020304" pitchFamily="18" charset="0"/>
              </a:rPr>
              <a:t>       </a:t>
            </a:r>
            <a:r>
              <a:rPr lang="zh-CN" altLang="en-US" sz="2400" dirty="0">
                <a:solidFill>
                  <a:schemeClr val="tx1"/>
                </a:solidFill>
                <a:ea typeface="微软雅黑" panose="020B0503020204020204" charset="-122"/>
                <a:cs typeface="Times New Roman" panose="02020603050405020304" pitchFamily="18" charset="0"/>
              </a:rPr>
              <a:t>热激发的影响</a:t>
            </a:r>
          </a:p>
        </p:txBody>
      </p:sp>
      <p:sp>
        <p:nvSpPr>
          <p:cNvPr id="47111" name="Oval 255"/>
          <p:cNvSpPr>
            <a:spLocks noChangeArrowheads="1"/>
          </p:cNvSpPr>
          <p:nvPr/>
        </p:nvSpPr>
        <p:spPr bwMode="auto">
          <a:xfrm>
            <a:off x="1928813" y="3598639"/>
            <a:ext cx="122237" cy="117475"/>
          </a:xfrm>
          <a:prstGeom prst="ellipse">
            <a:avLst/>
          </a:prstGeom>
          <a:solidFill>
            <a:srgbClr val="0066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47112" name="Oval 256"/>
          <p:cNvSpPr>
            <a:spLocks noChangeArrowheads="1"/>
          </p:cNvSpPr>
          <p:nvPr/>
        </p:nvSpPr>
        <p:spPr bwMode="auto">
          <a:xfrm>
            <a:off x="1931988" y="4508277"/>
            <a:ext cx="122237" cy="117475"/>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47113" name="Oval 257"/>
          <p:cNvSpPr>
            <a:spLocks noChangeArrowheads="1"/>
          </p:cNvSpPr>
          <p:nvPr/>
        </p:nvSpPr>
        <p:spPr bwMode="auto">
          <a:xfrm>
            <a:off x="2051050" y="4522564"/>
            <a:ext cx="122238" cy="117475"/>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47114" name="Oval 258"/>
          <p:cNvSpPr>
            <a:spLocks noChangeArrowheads="1"/>
          </p:cNvSpPr>
          <p:nvPr/>
        </p:nvSpPr>
        <p:spPr bwMode="auto">
          <a:xfrm>
            <a:off x="2060575" y="3601814"/>
            <a:ext cx="122238" cy="117475"/>
          </a:xfrm>
          <a:prstGeom prst="ellipse">
            <a:avLst/>
          </a:prstGeom>
          <a:solidFill>
            <a:srgbClr val="0066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1" name="文本框 10"/>
          <p:cNvSpPr txBox="1"/>
          <p:nvPr/>
        </p:nvSpPr>
        <p:spPr>
          <a:xfrm>
            <a:off x="1347256" y="2049100"/>
            <a:ext cx="1266693" cy="523220"/>
          </a:xfrm>
          <a:prstGeom prst="rect">
            <a:avLst/>
          </a:prstGeom>
          <a:noFill/>
        </p:spPr>
        <p:txBody>
          <a:bodyPr wrap="none" rtlCol="0">
            <a:spAutoFit/>
          </a:bodyPr>
          <a:lstStyle/>
          <a:p>
            <a:r>
              <a:rPr lang="zh-CN" altLang="en-US" dirty="0">
                <a:solidFill>
                  <a:srgbClr val="663300"/>
                </a:solidFill>
                <a:ea typeface="微软雅黑" panose="020B0503020204020204" charset="-122"/>
              </a:rPr>
              <a:t>半导体</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39</a:t>
            </a:fld>
            <a:endParaRPr lang="zh-CN" altLang="en-US"/>
          </a:p>
        </p:txBody>
      </p:sp>
      <p:sp>
        <p:nvSpPr>
          <p:cNvPr id="13" name="Rectangle 2"/>
          <p:cNvSpPr txBox="1">
            <a:spLocks noRot="1" noChangeArrowheads="1"/>
          </p:cNvSpPr>
          <p:nvPr/>
        </p:nvSpPr>
        <p:spPr bwMode="auto">
          <a:xfrm>
            <a:off x="2267744" y="94456"/>
            <a:ext cx="489654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r>
              <a:rPr lang="zh-CN" altLang="en-US" sz="36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半</a:t>
            </a: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 导 体 的 能 带 模 型</a:t>
            </a:r>
          </a:p>
        </p:txBody>
      </p:sp>
      <p:sp>
        <p:nvSpPr>
          <p:cNvPr id="14"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64" name="Rectangle 12"/>
          <p:cNvSpPr>
            <a:spLocks noChangeArrowheads="1"/>
          </p:cNvSpPr>
          <p:nvPr/>
        </p:nvSpPr>
        <p:spPr bwMode="auto">
          <a:xfrm>
            <a:off x="179388" y="4087837"/>
            <a:ext cx="8785225" cy="1800225"/>
          </a:xfrm>
          <a:prstGeom prst="rect">
            <a:avLst/>
          </a:prstGeom>
          <a:noFill/>
          <a:ln w="5715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7171" name="Text Box 3"/>
          <p:cNvSpPr txBox="1">
            <a:spLocks noChangeArrowheads="1"/>
          </p:cNvSpPr>
          <p:nvPr/>
        </p:nvSpPr>
        <p:spPr bwMode="auto">
          <a:xfrm>
            <a:off x="827584" y="1052736"/>
            <a:ext cx="7924800"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dirty="0">
                <a:solidFill>
                  <a:srgbClr val="663300"/>
                </a:solidFill>
                <a:ea typeface="微软雅黑" panose="020B0503020204020204" charset="-122"/>
              </a:rPr>
              <a:t>由于通常外加的场比晶体内部的周期势场弱得多，因而可以在周期势场本征态的基础上进行讨论</a:t>
            </a:r>
          </a:p>
        </p:txBody>
      </p:sp>
      <p:sp>
        <p:nvSpPr>
          <p:cNvPr id="1482757" name="Text Box 5"/>
          <p:cNvSpPr txBox="1">
            <a:spLocks noChangeArrowheads="1"/>
          </p:cNvSpPr>
          <p:nvPr/>
        </p:nvSpPr>
        <p:spPr bwMode="auto">
          <a:xfrm>
            <a:off x="755650" y="4087837"/>
            <a:ext cx="78486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600">
                <a:solidFill>
                  <a:srgbClr val="660066"/>
                </a:solidFill>
                <a:ea typeface="微软雅黑" panose="020B0503020204020204" charset="-122"/>
                <a:cs typeface="Times New Roman" panose="02020603050405020304" pitchFamily="18" charset="0"/>
              </a:rPr>
              <a:t>（</a:t>
            </a:r>
            <a:r>
              <a:rPr kumimoji="1" lang="en-US" altLang="zh-CN" sz="2600">
                <a:solidFill>
                  <a:srgbClr val="660066"/>
                </a:solidFill>
                <a:ea typeface="微软雅黑" panose="020B0503020204020204" charset="-122"/>
                <a:cs typeface="Times New Roman" panose="02020603050405020304" pitchFamily="18" charset="0"/>
              </a:rPr>
              <a:t>2</a:t>
            </a:r>
            <a:r>
              <a:rPr kumimoji="1" lang="zh-CN" altLang="en-US" sz="2600">
                <a:solidFill>
                  <a:srgbClr val="660066"/>
                </a:solidFill>
                <a:ea typeface="微软雅黑" panose="020B0503020204020204" charset="-122"/>
                <a:cs typeface="Times New Roman" panose="02020603050405020304" pitchFamily="18" charset="0"/>
              </a:rPr>
              <a:t>）在一定条件下，把晶体中电子在外场中的运动   </a:t>
            </a:r>
          </a:p>
          <a:p>
            <a:pPr eaLnBrk="1" hangingPunct="1"/>
            <a:r>
              <a:rPr kumimoji="1" lang="zh-CN" altLang="en-US" sz="2600">
                <a:solidFill>
                  <a:srgbClr val="660066"/>
                </a:solidFill>
                <a:ea typeface="微软雅黑" panose="020B0503020204020204" charset="-122"/>
                <a:cs typeface="Times New Roman" panose="02020603050405020304" pitchFamily="18" charset="0"/>
              </a:rPr>
              <a:t>          当作准经典粒子来处理</a:t>
            </a:r>
            <a:endParaRPr kumimoji="1" lang="zh-CN" altLang="en-US" sz="2600" b="0">
              <a:solidFill>
                <a:schemeClr val="tx1"/>
              </a:solidFill>
              <a:ea typeface="微软雅黑" panose="020B0503020204020204" charset="-122"/>
              <a:cs typeface="Times New Roman" panose="02020603050405020304" pitchFamily="18" charset="0"/>
            </a:endParaRPr>
          </a:p>
        </p:txBody>
      </p:sp>
      <p:grpSp>
        <p:nvGrpSpPr>
          <p:cNvPr id="1482763" name="Group 11"/>
          <p:cNvGrpSpPr/>
          <p:nvPr/>
        </p:nvGrpSpPr>
        <p:grpSpPr bwMode="auto">
          <a:xfrm>
            <a:off x="468314" y="2047900"/>
            <a:ext cx="7786689" cy="1927226"/>
            <a:chOff x="295" y="1510"/>
            <a:chExt cx="4905" cy="1214"/>
          </a:xfrm>
        </p:grpSpPr>
        <p:graphicFrame>
          <p:nvGraphicFramePr>
            <p:cNvPr id="7180" name="Object 4"/>
            <p:cNvGraphicFramePr>
              <a:graphicFrameLocks noChangeAspect="1"/>
            </p:cNvGraphicFramePr>
            <p:nvPr/>
          </p:nvGraphicFramePr>
          <p:xfrm>
            <a:off x="1791" y="1752"/>
            <a:ext cx="2751" cy="688"/>
          </p:xfrm>
          <a:graphic>
            <a:graphicData uri="http://schemas.openxmlformats.org/presentationml/2006/ole">
              <mc:AlternateContent xmlns:mc="http://schemas.openxmlformats.org/markup-compatibility/2006">
                <mc:Choice xmlns:v="urn:schemas-microsoft-com:vml" Requires="v">
                  <p:oleObj spid="_x0000_s7346" name="Equation" r:id="rId4" imgW="1879600" imgH="469900" progId="Equation.DSMT4">
                    <p:embed/>
                  </p:oleObj>
                </mc:Choice>
                <mc:Fallback>
                  <p:oleObj name="Equation" r:id="rId4" imgW="1879600" imgH="4699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 y="1752"/>
                          <a:ext cx="2751" cy="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1" name="Text Box 7"/>
            <p:cNvSpPr txBox="1">
              <a:spLocks noChangeArrowheads="1"/>
            </p:cNvSpPr>
            <p:nvPr/>
          </p:nvSpPr>
          <p:spPr bwMode="auto">
            <a:xfrm>
              <a:off x="295" y="1510"/>
              <a:ext cx="323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600" dirty="0">
                  <a:solidFill>
                    <a:srgbClr val="660066"/>
                  </a:solidFill>
                  <a:ea typeface="微软雅黑" panose="020B0503020204020204" charset="-122"/>
                  <a:cs typeface="Times New Roman" panose="02020603050405020304" pitchFamily="18" charset="0"/>
                </a:rPr>
                <a:t>（</a:t>
              </a:r>
              <a:r>
                <a:rPr kumimoji="1" lang="en-US" altLang="zh-CN" sz="2600" dirty="0">
                  <a:solidFill>
                    <a:srgbClr val="660066"/>
                  </a:solidFill>
                  <a:ea typeface="微软雅黑" panose="020B0503020204020204" charset="-122"/>
                  <a:cs typeface="Times New Roman" panose="02020603050405020304" pitchFamily="18" charset="0"/>
                </a:rPr>
                <a:t>1</a:t>
              </a:r>
              <a:r>
                <a:rPr kumimoji="1" lang="zh-CN" altLang="en-US" sz="2600" dirty="0">
                  <a:solidFill>
                    <a:srgbClr val="660066"/>
                  </a:solidFill>
                  <a:ea typeface="微软雅黑" panose="020B0503020204020204" charset="-122"/>
                  <a:cs typeface="Times New Roman" panose="02020603050405020304" pitchFamily="18" charset="0"/>
                </a:rPr>
                <a:t>）解含外场的能量本征值方程</a:t>
              </a:r>
              <a:endParaRPr lang="zh-CN" altLang="en-US" sz="2600" dirty="0">
                <a:solidFill>
                  <a:srgbClr val="660066"/>
                </a:solidFill>
                <a:ea typeface="微软雅黑" panose="020B0503020204020204" charset="-122"/>
                <a:cs typeface="Times New Roman" panose="02020603050405020304" pitchFamily="18" charset="0"/>
              </a:endParaRPr>
            </a:p>
          </p:txBody>
        </p:sp>
        <p:sp>
          <p:nvSpPr>
            <p:cNvPr id="7182" name="Text Box 8"/>
            <p:cNvSpPr txBox="1">
              <a:spLocks noChangeArrowheads="1"/>
            </p:cNvSpPr>
            <p:nvPr/>
          </p:nvSpPr>
          <p:spPr bwMode="auto">
            <a:xfrm>
              <a:off x="2550" y="2433"/>
              <a:ext cx="265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zh-CN" altLang="en-US" sz="2400" dirty="0">
                  <a:solidFill>
                    <a:srgbClr val="663300"/>
                  </a:solidFill>
                  <a:ea typeface="微软雅黑" panose="020B0503020204020204" charset="-122"/>
                </a:rPr>
                <a:t>通常情况下，只能得到近似解</a:t>
              </a:r>
            </a:p>
          </p:txBody>
        </p:sp>
      </p:grpSp>
      <p:sp>
        <p:nvSpPr>
          <p:cNvPr id="1482761" name="Text Box 9"/>
          <p:cNvSpPr txBox="1">
            <a:spLocks noChangeArrowheads="1"/>
          </p:cNvSpPr>
          <p:nvPr/>
        </p:nvSpPr>
        <p:spPr bwMode="auto">
          <a:xfrm>
            <a:off x="684213" y="4951437"/>
            <a:ext cx="84597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zh-CN" altLang="en-US" sz="2400" dirty="0">
                <a:solidFill>
                  <a:srgbClr val="663300"/>
                </a:solidFill>
                <a:ea typeface="微软雅黑" panose="020B0503020204020204" charset="-122"/>
                <a:cs typeface="Times New Roman" panose="02020603050405020304" pitchFamily="18" charset="0"/>
              </a:rPr>
              <a:t>条件：外场较弱、恒定，不考虑电子在不同能带间的跃迁，</a:t>
            </a:r>
          </a:p>
          <a:p>
            <a:pPr eaLnBrk="1" hangingPunct="1"/>
            <a:r>
              <a:rPr kumimoji="1" lang="zh-CN" altLang="en-US" sz="2400" dirty="0">
                <a:solidFill>
                  <a:srgbClr val="663300"/>
                </a:solidFill>
                <a:ea typeface="微软雅黑" panose="020B0503020204020204" charset="-122"/>
                <a:cs typeface="Times New Roman" panose="02020603050405020304" pitchFamily="18" charset="0"/>
              </a:rPr>
              <a:t>            不考虑电子的衍射、干涉及碰撞等</a:t>
            </a:r>
            <a:endParaRPr lang="zh-CN" altLang="en-US" sz="2400" dirty="0">
              <a:solidFill>
                <a:srgbClr val="663300"/>
              </a:solidFill>
              <a:ea typeface="微软雅黑" panose="020B0503020204020204" charset="-122"/>
              <a:cs typeface="Times New Roman" panose="02020603050405020304" pitchFamily="18" charset="0"/>
            </a:endParaRPr>
          </a:p>
        </p:txBody>
      </p:sp>
      <p:sp>
        <p:nvSpPr>
          <p:cNvPr id="1482762" name="Text Box 10"/>
          <p:cNvSpPr txBox="1">
            <a:spLocks noChangeArrowheads="1"/>
          </p:cNvSpPr>
          <p:nvPr/>
        </p:nvSpPr>
        <p:spPr bwMode="auto">
          <a:xfrm>
            <a:off x="5867400" y="5718199"/>
            <a:ext cx="2673350" cy="519113"/>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a:solidFill>
                  <a:srgbClr val="0000FF"/>
                </a:solidFill>
                <a:ea typeface="微软雅黑" panose="020B0503020204020204" charset="-122"/>
              </a:rPr>
              <a:t>相对方便、直观</a:t>
            </a:r>
          </a:p>
        </p:txBody>
      </p:sp>
      <p:grpSp>
        <p:nvGrpSpPr>
          <p:cNvPr id="1482767" name="Group 15"/>
          <p:cNvGrpSpPr/>
          <p:nvPr/>
        </p:nvGrpSpPr>
        <p:grpSpPr bwMode="auto">
          <a:xfrm>
            <a:off x="5435600" y="1803425"/>
            <a:ext cx="895350" cy="989013"/>
            <a:chOff x="3424" y="1356"/>
            <a:chExt cx="564" cy="623"/>
          </a:xfrm>
        </p:grpSpPr>
        <p:sp>
          <p:nvSpPr>
            <p:cNvPr id="7178" name="Text Box 13"/>
            <p:cNvSpPr txBox="1">
              <a:spLocks noChangeArrowheads="1"/>
            </p:cNvSpPr>
            <p:nvPr/>
          </p:nvSpPr>
          <p:spPr bwMode="auto">
            <a:xfrm>
              <a:off x="3424" y="1356"/>
              <a:ext cx="5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a:solidFill>
                    <a:schemeClr val="hlink"/>
                  </a:solidFill>
                  <a:ea typeface="微软雅黑" panose="020B0503020204020204" charset="-122"/>
                </a:rPr>
                <a:t>外场</a:t>
              </a:r>
            </a:p>
          </p:txBody>
        </p:sp>
        <p:sp>
          <p:nvSpPr>
            <p:cNvPr id="7179" name="Line 14"/>
            <p:cNvSpPr>
              <a:spLocks noChangeShapeType="1"/>
            </p:cNvSpPr>
            <p:nvPr/>
          </p:nvSpPr>
          <p:spPr bwMode="auto">
            <a:xfrm flipH="1">
              <a:off x="3606" y="1616"/>
              <a:ext cx="90" cy="3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a:t>
            </a:fld>
            <a:endParaRPr lang="zh-CN" altLang="en-US"/>
          </a:p>
        </p:txBody>
      </p:sp>
      <p:sp>
        <p:nvSpPr>
          <p:cNvPr id="17" name="Rectangle 2"/>
          <p:cNvSpPr txBox="1">
            <a:spLocks noRot="1" noChangeArrowheads="1"/>
          </p:cNvSpPr>
          <p:nvPr/>
        </p:nvSpPr>
        <p:spPr bwMode="auto">
          <a:xfrm>
            <a:off x="1310952" y="13824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3600" b="1">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晶体中电子在外场作用下的运动</a:t>
            </a:r>
            <a:endPar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endParaRPr>
          </a:p>
        </p:txBody>
      </p:sp>
      <p:sp>
        <p:nvSpPr>
          <p:cNvPr id="18"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82763"/>
                                        </p:tgtEl>
                                        <p:attrNameLst>
                                          <p:attrName>style.visibility</p:attrName>
                                        </p:attrNameLst>
                                      </p:cBhvr>
                                      <p:to>
                                        <p:strVal val="visible"/>
                                      </p:to>
                                    </p:set>
                                    <p:animEffect transition="in" filter="dissolve">
                                      <p:cBhvr>
                                        <p:cTn id="7" dur="500"/>
                                        <p:tgtEl>
                                          <p:spTgt spid="14827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82767"/>
                                        </p:tgtEl>
                                        <p:attrNameLst>
                                          <p:attrName>style.visibility</p:attrName>
                                        </p:attrNameLst>
                                      </p:cBhvr>
                                      <p:to>
                                        <p:strVal val="visible"/>
                                      </p:to>
                                    </p:set>
                                    <p:animEffect transition="in" filter="dissolve">
                                      <p:cBhvr>
                                        <p:cTn id="12" dur="500"/>
                                        <p:tgtEl>
                                          <p:spTgt spid="14827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82757"/>
                                        </p:tgtEl>
                                        <p:attrNameLst>
                                          <p:attrName>style.visibility</p:attrName>
                                        </p:attrNameLst>
                                      </p:cBhvr>
                                      <p:to>
                                        <p:strVal val="visible"/>
                                      </p:to>
                                    </p:set>
                                    <p:animEffect transition="in" filter="dissolve">
                                      <p:cBhvr>
                                        <p:cTn id="17" dur="500"/>
                                        <p:tgtEl>
                                          <p:spTgt spid="148275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82761"/>
                                        </p:tgtEl>
                                        <p:attrNameLst>
                                          <p:attrName>style.visibility</p:attrName>
                                        </p:attrNameLst>
                                      </p:cBhvr>
                                      <p:to>
                                        <p:strVal val="visible"/>
                                      </p:to>
                                    </p:set>
                                    <p:animEffect transition="in" filter="dissolve">
                                      <p:cBhvr>
                                        <p:cTn id="22" dur="500"/>
                                        <p:tgtEl>
                                          <p:spTgt spid="14827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82764"/>
                                        </p:tgtEl>
                                        <p:attrNameLst>
                                          <p:attrName>style.visibility</p:attrName>
                                        </p:attrNameLst>
                                      </p:cBhvr>
                                      <p:to>
                                        <p:strVal val="visible"/>
                                      </p:to>
                                    </p:set>
                                    <p:animEffect transition="in" filter="dissolve">
                                      <p:cBhvr>
                                        <p:cTn id="27" dur="500"/>
                                        <p:tgtEl>
                                          <p:spTgt spid="148276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482762"/>
                                        </p:tgtEl>
                                        <p:attrNameLst>
                                          <p:attrName>style.visibility</p:attrName>
                                        </p:attrNameLst>
                                      </p:cBhvr>
                                      <p:to>
                                        <p:strVal val="visible"/>
                                      </p:to>
                                    </p:set>
                                    <p:animEffect transition="in" filter="slide(fromBottom)">
                                      <p:cBhvr>
                                        <p:cTn id="32" dur="500"/>
                                        <p:tgtEl>
                                          <p:spTgt spid="1482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2764" grpId="0" animBg="1"/>
      <p:bldP spid="1482757" grpId="0"/>
      <p:bldP spid="1482761" grpId="0"/>
      <p:bldP spid="148276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981075"/>
            <a:ext cx="7056438"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Line 4"/>
          <p:cNvSpPr>
            <a:spLocks noChangeShapeType="1"/>
          </p:cNvSpPr>
          <p:nvPr/>
        </p:nvSpPr>
        <p:spPr bwMode="auto">
          <a:xfrm>
            <a:off x="1187450" y="3933825"/>
            <a:ext cx="7056438" cy="0"/>
          </a:xfrm>
          <a:prstGeom prst="line">
            <a:avLst/>
          </a:prstGeom>
          <a:noFill/>
          <a:ln w="762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3" name="Line 5"/>
          <p:cNvSpPr>
            <a:spLocks noChangeShapeType="1"/>
          </p:cNvSpPr>
          <p:nvPr/>
        </p:nvSpPr>
        <p:spPr bwMode="auto">
          <a:xfrm flipV="1">
            <a:off x="971550" y="1412875"/>
            <a:ext cx="0" cy="2592388"/>
          </a:xfrm>
          <a:prstGeom prst="line">
            <a:avLst/>
          </a:prstGeom>
          <a:noFill/>
          <a:ln w="762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4" name="Text Box 6"/>
          <p:cNvSpPr txBox="1">
            <a:spLocks noChangeArrowheads="1"/>
          </p:cNvSpPr>
          <p:nvPr/>
        </p:nvSpPr>
        <p:spPr bwMode="auto">
          <a:xfrm>
            <a:off x="684213" y="4005263"/>
            <a:ext cx="4876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a:ea typeface="微软雅黑" panose="020B0503020204020204" charset="-122"/>
              </a:rPr>
              <a:t>弱</a:t>
            </a:r>
          </a:p>
        </p:txBody>
      </p:sp>
      <p:sp>
        <p:nvSpPr>
          <p:cNvPr id="48135" name="Text Box 7"/>
          <p:cNvSpPr txBox="1">
            <a:spLocks noChangeArrowheads="1"/>
          </p:cNvSpPr>
          <p:nvPr/>
        </p:nvSpPr>
        <p:spPr bwMode="auto">
          <a:xfrm>
            <a:off x="8243888" y="37163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a:ea typeface="微软雅黑" panose="020B0503020204020204" charset="-122"/>
              </a:rPr>
              <a:t>强</a:t>
            </a:r>
          </a:p>
        </p:txBody>
      </p:sp>
      <p:sp>
        <p:nvSpPr>
          <p:cNvPr id="48136" name="Text Box 8"/>
          <p:cNvSpPr txBox="1">
            <a:spLocks noChangeArrowheads="1"/>
          </p:cNvSpPr>
          <p:nvPr/>
        </p:nvSpPr>
        <p:spPr bwMode="auto">
          <a:xfrm>
            <a:off x="395288" y="11969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a:ea typeface="微软雅黑" panose="020B0503020204020204" charset="-122"/>
              </a:rPr>
              <a:t>强</a:t>
            </a:r>
          </a:p>
        </p:txBody>
      </p:sp>
      <p:sp>
        <p:nvSpPr>
          <p:cNvPr id="2006025" name="Oval 9"/>
          <p:cNvSpPr>
            <a:spLocks noChangeArrowheads="1"/>
          </p:cNvSpPr>
          <p:nvPr/>
        </p:nvSpPr>
        <p:spPr bwMode="auto">
          <a:xfrm>
            <a:off x="1042988" y="1196975"/>
            <a:ext cx="647700" cy="792163"/>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6025"/>
                                        </p:tgtEl>
                                        <p:attrNameLst>
                                          <p:attrName>style.visibility</p:attrName>
                                        </p:attrNameLst>
                                      </p:cBhvr>
                                      <p:to>
                                        <p:strVal val="visible"/>
                                      </p:to>
                                    </p:set>
                                    <p:animEffect transition="in" filter="dissolve">
                                      <p:cBhvr>
                                        <p:cTn id="7" dur="500"/>
                                        <p:tgtEl>
                                          <p:spTgt spid="2006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60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009642"/>
            <a:ext cx="7523683" cy="4121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Text Box 4"/>
          <p:cNvSpPr txBox="1">
            <a:spLocks noChangeArrowheads="1"/>
          </p:cNvSpPr>
          <p:nvPr/>
        </p:nvSpPr>
        <p:spPr bwMode="auto">
          <a:xfrm>
            <a:off x="303213" y="5489575"/>
            <a:ext cx="309880" cy="49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sz="2600">
              <a:ea typeface="微软雅黑" panose="020B0503020204020204" charset="-122"/>
              <a:cs typeface="Times New Roman" panose="02020603050405020304" pitchFamily="18" charset="0"/>
            </a:endParaRPr>
          </a:p>
        </p:txBody>
      </p:sp>
      <p:sp>
        <p:nvSpPr>
          <p:cNvPr id="49156" name="Text Box 5"/>
          <p:cNvSpPr txBox="1">
            <a:spLocks noChangeArrowheads="1"/>
          </p:cNvSpPr>
          <p:nvPr/>
        </p:nvSpPr>
        <p:spPr bwMode="auto">
          <a:xfrm>
            <a:off x="468313" y="4884266"/>
            <a:ext cx="6127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chemeClr val="tx1"/>
                </a:solidFill>
                <a:ea typeface="微软雅黑" panose="020B0503020204020204" charset="-122"/>
              </a:rPr>
              <a:t>考虑由单个锂原子形成一维线性原子列：</a:t>
            </a:r>
          </a:p>
        </p:txBody>
      </p:sp>
      <p:sp>
        <p:nvSpPr>
          <p:cNvPr id="49157" name="Text Box 6"/>
          <p:cNvSpPr txBox="1">
            <a:spLocks noChangeArrowheads="1"/>
          </p:cNvSpPr>
          <p:nvPr/>
        </p:nvSpPr>
        <p:spPr bwMode="auto">
          <a:xfrm>
            <a:off x="1619250" y="5373688"/>
            <a:ext cx="5619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600" dirty="0" err="1">
                <a:solidFill>
                  <a:srgbClr val="FF0000"/>
                </a:solidFill>
                <a:ea typeface="微软雅黑" panose="020B0503020204020204" charset="-122"/>
                <a:cs typeface="Times New Roman" panose="02020603050405020304" pitchFamily="18" charset="0"/>
              </a:rPr>
              <a:t>Li→Li-Li</a:t>
            </a:r>
            <a:r>
              <a:rPr lang="en-US" altLang="zh-CN" sz="2600" dirty="0">
                <a:ea typeface="微软雅黑" panose="020B0503020204020204" charset="-122"/>
                <a:cs typeface="Times New Roman" panose="02020603050405020304" pitchFamily="18" charset="0"/>
              </a:rPr>
              <a:t> </a:t>
            </a:r>
            <a:r>
              <a:rPr lang="en-US" altLang="zh-CN" sz="2600" dirty="0">
                <a:solidFill>
                  <a:schemeClr val="tx1"/>
                </a:solidFill>
                <a:ea typeface="微软雅黑" panose="020B0503020204020204" charset="-122"/>
                <a:cs typeface="Times New Roman" panose="02020603050405020304" pitchFamily="18" charset="0"/>
              </a:rPr>
              <a:t>→ Li-Li-Li→ Li-Li-Li-Li….</a:t>
            </a:r>
            <a:endParaRPr lang="en-US" altLang="en-US" sz="2600" dirty="0">
              <a:solidFill>
                <a:schemeClr val="tx1"/>
              </a:solidFill>
              <a:ea typeface="微软雅黑" panose="020B0503020204020204" charset="-122"/>
              <a:cs typeface="Times New Roman" panose="02020603050405020304" pitchFamily="18" charset="0"/>
            </a:endParaRPr>
          </a:p>
        </p:txBody>
      </p:sp>
      <p:sp>
        <p:nvSpPr>
          <p:cNvPr id="49158" name="Oval 7"/>
          <p:cNvSpPr>
            <a:spLocks noChangeArrowheads="1"/>
          </p:cNvSpPr>
          <p:nvPr/>
        </p:nvSpPr>
        <p:spPr bwMode="auto">
          <a:xfrm>
            <a:off x="4745553" y="4027425"/>
            <a:ext cx="647700" cy="647700"/>
          </a:xfrm>
          <a:prstGeom prst="ellipse">
            <a:avLst/>
          </a:prstGeom>
          <a:noFill/>
          <a:ln w="2857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49159" name="Oval 8"/>
          <p:cNvSpPr>
            <a:spLocks noChangeArrowheads="1"/>
          </p:cNvSpPr>
          <p:nvPr/>
        </p:nvSpPr>
        <p:spPr bwMode="auto">
          <a:xfrm>
            <a:off x="4737616" y="1701180"/>
            <a:ext cx="647700" cy="647700"/>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49160" name="Rectangle 3"/>
          <p:cNvSpPr>
            <a:spLocks noChangeArrowheads="1"/>
          </p:cNvSpPr>
          <p:nvPr/>
        </p:nvSpPr>
        <p:spPr bwMode="auto">
          <a:xfrm>
            <a:off x="2737485" y="263560"/>
            <a:ext cx="3383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buClrTx/>
              <a:buSzTx/>
              <a:buFontTx/>
            </a:pPr>
            <a:r>
              <a:rPr kumimoji="1" lang="zh-CN" altLang="en-US" sz="3600" noProof="0" dirty="0">
                <a:ln>
                  <a:noFill/>
                </a:ln>
                <a:solidFill>
                  <a:srgbClr val="660066"/>
                </a:solidFill>
                <a:effectLst/>
                <a:uLnTx/>
                <a:uFillTx/>
                <a:ea typeface="微软雅黑" panose="020B0503020204020204" charset="-122"/>
              </a:rPr>
              <a:t>导体的能带结构</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41</a:t>
            </a:fld>
            <a:endParaRPr lang="zh-CN" altLang="en-US"/>
          </a:p>
        </p:txBody>
      </p:sp>
      <p:sp>
        <p:nvSpPr>
          <p:cNvPr id="11"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5" y="1131547"/>
            <a:ext cx="6962477" cy="1905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06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15" y="3356992"/>
            <a:ext cx="7151791" cy="251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0661" name="Text Box 5"/>
          <p:cNvSpPr txBox="1">
            <a:spLocks noChangeArrowheads="1"/>
          </p:cNvSpPr>
          <p:nvPr/>
        </p:nvSpPr>
        <p:spPr bwMode="auto">
          <a:xfrm>
            <a:off x="1623695" y="5894005"/>
            <a:ext cx="5673348" cy="4924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600" dirty="0" err="1">
                <a:solidFill>
                  <a:srgbClr val="FF0000"/>
                </a:solidFill>
                <a:ea typeface="微软雅黑" panose="020B0503020204020204" charset="-122"/>
                <a:cs typeface="Times New Roman" panose="02020603050405020304" pitchFamily="18" charset="0"/>
              </a:rPr>
              <a:t>Li→Li-Li</a:t>
            </a:r>
            <a:r>
              <a:rPr lang="en-US" altLang="zh-CN" sz="2600" dirty="0">
                <a:solidFill>
                  <a:srgbClr val="FF0000"/>
                </a:solidFill>
                <a:ea typeface="微软雅黑" panose="020B0503020204020204" charset="-122"/>
                <a:cs typeface="Times New Roman" panose="02020603050405020304" pitchFamily="18" charset="0"/>
              </a:rPr>
              <a:t> → Li-Li-Li</a:t>
            </a:r>
            <a:r>
              <a:rPr lang="en-US" altLang="zh-CN" sz="2600" dirty="0">
                <a:solidFill>
                  <a:schemeClr val="tx1"/>
                </a:solidFill>
                <a:ea typeface="微软雅黑" panose="020B0503020204020204" charset="-122"/>
                <a:cs typeface="Times New Roman" panose="02020603050405020304" pitchFamily="18" charset="0"/>
              </a:rPr>
              <a:t>→ Li-Li-Li-Li….</a:t>
            </a:r>
            <a:endParaRPr lang="en-US" altLang="en-US" sz="2600" dirty="0">
              <a:solidFill>
                <a:schemeClr val="tx1"/>
              </a:solidFill>
              <a:ea typeface="微软雅黑" panose="020B050302020402020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42</a:t>
            </a:fld>
            <a:endParaRPr lang="zh-CN" altLang="en-US"/>
          </a:p>
        </p:txBody>
      </p:sp>
      <p:sp>
        <p:nvSpPr>
          <p:cNvPr id="8" name="Rectangle 3"/>
          <p:cNvSpPr>
            <a:spLocks noChangeArrowheads="1"/>
          </p:cNvSpPr>
          <p:nvPr/>
        </p:nvSpPr>
        <p:spPr bwMode="auto">
          <a:xfrm>
            <a:off x="2737485" y="263560"/>
            <a:ext cx="3383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buClrTx/>
              <a:buSzTx/>
              <a:buFontTx/>
            </a:pPr>
            <a:r>
              <a:rPr kumimoji="1" lang="zh-CN" altLang="en-US" sz="3600" noProof="0" dirty="0">
                <a:ln>
                  <a:noFill/>
                </a:ln>
                <a:solidFill>
                  <a:srgbClr val="660066"/>
                </a:solidFill>
                <a:effectLst/>
                <a:uLnTx/>
                <a:uFillTx/>
                <a:ea typeface="微软雅黑" panose="020B0503020204020204" charset="-122"/>
              </a:rPr>
              <a:t>导体的能带结构</a:t>
            </a:r>
          </a:p>
        </p:txBody>
      </p:sp>
      <p:sp>
        <p:nvSpPr>
          <p:cNvPr id="9"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90660"/>
                                        </p:tgtEl>
                                        <p:attrNameLst>
                                          <p:attrName>style.visibility</p:attrName>
                                        </p:attrNameLst>
                                      </p:cBhvr>
                                      <p:to>
                                        <p:strVal val="visible"/>
                                      </p:to>
                                    </p:set>
                                    <p:animEffect transition="in" filter="dissolve">
                                      <p:cBhvr>
                                        <p:cTn id="7" dur="500"/>
                                        <p:tgtEl>
                                          <p:spTgt spid="199066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990661"/>
                                        </p:tgtEl>
                                        <p:attrNameLst>
                                          <p:attrName>style.visibility</p:attrName>
                                        </p:attrNameLst>
                                      </p:cBhvr>
                                      <p:to>
                                        <p:strVal val="visible"/>
                                      </p:to>
                                    </p:set>
                                    <p:animEffect transition="in" filter="slide(fromBottom)">
                                      <p:cBhvr>
                                        <p:cTn id="12" dur="500"/>
                                        <p:tgtEl>
                                          <p:spTgt spid="199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0661"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908050"/>
            <a:ext cx="7308850"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1684" name="Text Box 4"/>
          <p:cNvSpPr txBox="1">
            <a:spLocks noChangeArrowheads="1"/>
          </p:cNvSpPr>
          <p:nvPr/>
        </p:nvSpPr>
        <p:spPr bwMode="auto">
          <a:xfrm>
            <a:off x="1619250" y="5589588"/>
            <a:ext cx="5673348" cy="4924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600" dirty="0" err="1">
                <a:solidFill>
                  <a:schemeClr val="tx1"/>
                </a:solidFill>
                <a:ea typeface="微软雅黑" panose="020B0503020204020204" charset="-122"/>
                <a:cs typeface="Times New Roman" panose="02020603050405020304" pitchFamily="18" charset="0"/>
              </a:rPr>
              <a:t>Li→Li-Li</a:t>
            </a:r>
            <a:r>
              <a:rPr lang="en-US" altLang="zh-CN" sz="2600" dirty="0">
                <a:solidFill>
                  <a:schemeClr val="tx1"/>
                </a:solidFill>
                <a:ea typeface="微软雅黑" panose="020B0503020204020204" charset="-122"/>
                <a:cs typeface="Times New Roman" panose="02020603050405020304" pitchFamily="18" charset="0"/>
              </a:rPr>
              <a:t> → Li-Li-Li</a:t>
            </a:r>
            <a:r>
              <a:rPr lang="en-US" altLang="zh-CN" sz="2600" dirty="0">
                <a:solidFill>
                  <a:srgbClr val="FF0000"/>
                </a:solidFill>
                <a:ea typeface="微软雅黑" panose="020B0503020204020204" charset="-122"/>
                <a:cs typeface="Times New Roman" panose="02020603050405020304" pitchFamily="18" charset="0"/>
              </a:rPr>
              <a:t>→ Li-Li-Li-Li</a:t>
            </a:r>
            <a:r>
              <a:rPr lang="en-US" altLang="zh-CN" sz="2600" dirty="0">
                <a:ea typeface="微软雅黑" panose="020B0503020204020204" charset="-122"/>
                <a:cs typeface="Times New Roman" panose="02020603050405020304" pitchFamily="18" charset="0"/>
              </a:rPr>
              <a:t>….</a:t>
            </a:r>
            <a:endParaRPr lang="en-US" altLang="en-US" sz="2600" dirty="0">
              <a:ea typeface="微软雅黑" panose="020B050302020402020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43</a:t>
            </a:fld>
            <a:endParaRPr lang="zh-CN" altLang="en-US"/>
          </a:p>
        </p:txBody>
      </p:sp>
      <p:sp>
        <p:nvSpPr>
          <p:cNvPr id="7" name="Rectangle 3"/>
          <p:cNvSpPr>
            <a:spLocks noChangeArrowheads="1"/>
          </p:cNvSpPr>
          <p:nvPr/>
        </p:nvSpPr>
        <p:spPr bwMode="auto">
          <a:xfrm>
            <a:off x="2737485" y="263560"/>
            <a:ext cx="3383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buClrTx/>
              <a:buSzTx/>
              <a:buFontTx/>
            </a:pPr>
            <a:r>
              <a:rPr kumimoji="1" lang="zh-CN" altLang="en-US" sz="3600" noProof="0" dirty="0">
                <a:ln>
                  <a:noFill/>
                </a:ln>
                <a:solidFill>
                  <a:srgbClr val="660066"/>
                </a:solidFill>
                <a:effectLst/>
                <a:uLnTx/>
                <a:uFillTx/>
                <a:ea typeface="微软雅黑" panose="020B0503020204020204" charset="-122"/>
              </a:rPr>
              <a:t>导体的能带结构</a:t>
            </a:r>
          </a:p>
        </p:txBody>
      </p:sp>
      <p:sp>
        <p:nvSpPr>
          <p:cNvPr id="8"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91684"/>
                                        </p:tgtEl>
                                        <p:attrNameLst>
                                          <p:attrName>style.visibility</p:attrName>
                                        </p:attrNameLst>
                                      </p:cBhvr>
                                      <p:to>
                                        <p:strVal val="visible"/>
                                      </p:to>
                                    </p:set>
                                    <p:animEffect transition="in" filter="slide(fromBottom)">
                                      <p:cBhvr>
                                        <p:cTn id="7" dur="500"/>
                                        <p:tgtEl>
                                          <p:spTgt spid="199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168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922831"/>
            <a:ext cx="7308850"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3"/>
          <p:cNvSpPr txBox="1">
            <a:spLocks noChangeArrowheads="1"/>
          </p:cNvSpPr>
          <p:nvPr/>
        </p:nvSpPr>
        <p:spPr bwMode="auto">
          <a:xfrm>
            <a:off x="431800" y="5229225"/>
            <a:ext cx="8604250" cy="119888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cs typeface="Times New Roman" panose="02020603050405020304" pitchFamily="18" charset="0"/>
              </a:rPr>
              <a:t>随着链长的增加，原来</a:t>
            </a:r>
            <a:r>
              <a:rPr lang="en-US" altLang="zh-CN" sz="2400" dirty="0">
                <a:solidFill>
                  <a:schemeClr val="tx1"/>
                </a:solidFill>
                <a:ea typeface="微软雅黑" panose="020B0503020204020204" charset="-122"/>
                <a:cs typeface="Times New Roman" panose="02020603050405020304" pitchFamily="18" charset="0"/>
              </a:rPr>
              <a:t>2s</a:t>
            </a:r>
            <a:r>
              <a:rPr lang="zh-CN" altLang="en-US" sz="2400" dirty="0">
                <a:solidFill>
                  <a:schemeClr val="tx1"/>
                </a:solidFill>
                <a:ea typeface="微软雅黑" panose="020B0503020204020204" charset="-122"/>
                <a:cs typeface="Times New Roman" panose="02020603050405020304" pitchFamily="18" charset="0"/>
              </a:rPr>
              <a:t>电子状态分裂的数目也在增加，状态数目一般与原子数目相等。当</a:t>
            </a:r>
            <a:r>
              <a:rPr lang="en-US" altLang="zh-CN" sz="2400" dirty="0">
                <a:solidFill>
                  <a:schemeClr val="tx1"/>
                </a:solidFill>
                <a:ea typeface="微软雅黑" panose="020B0503020204020204" charset="-122"/>
                <a:cs typeface="Times New Roman" panose="02020603050405020304" pitchFamily="18" charset="0"/>
              </a:rPr>
              <a:t>Li</a:t>
            </a:r>
            <a:r>
              <a:rPr lang="zh-CN" altLang="en-US" sz="2400" dirty="0">
                <a:solidFill>
                  <a:schemeClr val="tx1"/>
                </a:solidFill>
                <a:ea typeface="微软雅黑" panose="020B0503020204020204" charset="-122"/>
                <a:cs typeface="Times New Roman" panose="02020603050405020304" pitchFamily="18" charset="0"/>
              </a:rPr>
              <a:t>原子发生边对边或头对头结合起来时，情况相同，最后形成</a:t>
            </a:r>
            <a:r>
              <a:rPr lang="en-US" altLang="zh-CN" sz="2400" dirty="0">
                <a:solidFill>
                  <a:schemeClr val="tx1"/>
                </a:solidFill>
                <a:ea typeface="微软雅黑" panose="020B0503020204020204" charset="-122"/>
                <a:cs typeface="Times New Roman" panose="02020603050405020304" pitchFamily="18" charset="0"/>
              </a:rPr>
              <a:t>Li</a:t>
            </a:r>
            <a:r>
              <a:rPr lang="zh-CN" altLang="en-US" sz="2400" dirty="0">
                <a:solidFill>
                  <a:schemeClr val="tx1"/>
                </a:solidFill>
                <a:ea typeface="微软雅黑" panose="020B0503020204020204" charset="-122"/>
                <a:cs typeface="Times New Roman" panose="02020603050405020304" pitchFamily="18" charset="0"/>
              </a:rPr>
              <a:t>晶体的晶格空间</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44</a:t>
            </a:fld>
            <a:endParaRPr lang="zh-CN" altLang="en-US" dirty="0"/>
          </a:p>
        </p:txBody>
      </p:sp>
      <p:sp>
        <p:nvSpPr>
          <p:cNvPr id="7" name="Rectangle 3"/>
          <p:cNvSpPr>
            <a:spLocks noChangeArrowheads="1"/>
          </p:cNvSpPr>
          <p:nvPr/>
        </p:nvSpPr>
        <p:spPr bwMode="auto">
          <a:xfrm>
            <a:off x="2737485" y="263560"/>
            <a:ext cx="3383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buClrTx/>
              <a:buSzTx/>
              <a:buFontTx/>
            </a:pPr>
            <a:r>
              <a:rPr kumimoji="1" lang="zh-CN" altLang="en-US" sz="3600" noProof="0" dirty="0">
                <a:ln>
                  <a:noFill/>
                </a:ln>
                <a:solidFill>
                  <a:srgbClr val="660066"/>
                </a:solidFill>
                <a:effectLst/>
                <a:uLnTx/>
                <a:uFillTx/>
                <a:ea typeface="微软雅黑" panose="020B0503020204020204" charset="-122"/>
              </a:rPr>
              <a:t>导体的能带结构</a:t>
            </a:r>
          </a:p>
        </p:txBody>
      </p:sp>
      <p:sp>
        <p:nvSpPr>
          <p:cNvPr id="8"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980728"/>
            <a:ext cx="6160028" cy="482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1" name="Text Box 3"/>
          <p:cNvSpPr txBox="1">
            <a:spLocks noChangeArrowheads="1"/>
          </p:cNvSpPr>
          <p:nvPr/>
        </p:nvSpPr>
        <p:spPr bwMode="auto">
          <a:xfrm>
            <a:off x="2075542" y="2565400"/>
            <a:ext cx="3864610" cy="49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600" dirty="0">
                <a:solidFill>
                  <a:srgbClr val="FF0000"/>
                </a:solidFill>
                <a:ea typeface="微软雅黑" panose="020B0503020204020204" charset="-122"/>
                <a:cs typeface="Times New Roman" panose="02020603050405020304" pitchFamily="18" charset="0"/>
              </a:rPr>
              <a:t>1</a:t>
            </a:r>
            <a:r>
              <a:rPr lang="zh-CN" altLang="en-US" sz="2600" dirty="0">
                <a:solidFill>
                  <a:srgbClr val="FF0000"/>
                </a:solidFill>
                <a:ea typeface="微软雅黑" panose="020B0503020204020204" charset="-122"/>
                <a:cs typeface="Times New Roman" panose="02020603050405020304" pitchFamily="18" charset="0"/>
              </a:rPr>
              <a:t>克锂大约含有</a:t>
            </a:r>
            <a:r>
              <a:rPr lang="en-US" altLang="zh-CN" sz="2600" dirty="0">
                <a:solidFill>
                  <a:srgbClr val="FF0000"/>
                </a:solidFill>
                <a:ea typeface="微软雅黑" panose="020B0503020204020204" charset="-122"/>
                <a:cs typeface="Times New Roman" panose="02020603050405020304" pitchFamily="18" charset="0"/>
              </a:rPr>
              <a:t>10</a:t>
            </a:r>
            <a:r>
              <a:rPr lang="en-US" altLang="zh-CN" sz="2600" baseline="30000" dirty="0">
                <a:solidFill>
                  <a:srgbClr val="FF0000"/>
                </a:solidFill>
                <a:ea typeface="微软雅黑" panose="020B0503020204020204" charset="-122"/>
                <a:cs typeface="Times New Roman" panose="02020603050405020304" pitchFamily="18" charset="0"/>
              </a:rPr>
              <a:t>23</a:t>
            </a:r>
            <a:r>
              <a:rPr lang="zh-CN" altLang="en-US" sz="2600" dirty="0">
                <a:solidFill>
                  <a:srgbClr val="FF0000"/>
                </a:solidFill>
                <a:ea typeface="微软雅黑" panose="020B0503020204020204" charset="-122"/>
                <a:cs typeface="Times New Roman" panose="02020603050405020304" pitchFamily="18" charset="0"/>
              </a:rPr>
              <a:t>个原子  </a:t>
            </a:r>
          </a:p>
        </p:txBody>
      </p:sp>
      <p:sp>
        <p:nvSpPr>
          <p:cNvPr id="53252" name="Text Box 4"/>
          <p:cNvSpPr txBox="1">
            <a:spLocks noChangeArrowheads="1"/>
          </p:cNvSpPr>
          <p:nvPr/>
        </p:nvSpPr>
        <p:spPr bwMode="auto">
          <a:xfrm>
            <a:off x="971600" y="5525353"/>
            <a:ext cx="7571303" cy="83099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cs typeface="Times New Roman" panose="02020603050405020304" pitchFamily="18" charset="0"/>
              </a:rPr>
              <a:t>被成对的电子以占据一个原子轨道的相同的方式有序地</a:t>
            </a:r>
          </a:p>
          <a:p>
            <a:pPr eaLnBrk="1" hangingPunct="1"/>
            <a:r>
              <a:rPr lang="zh-CN" altLang="en-US" sz="2400" dirty="0">
                <a:solidFill>
                  <a:schemeClr val="tx1"/>
                </a:solidFill>
                <a:ea typeface="微软雅黑" panose="020B0503020204020204" charset="-122"/>
                <a:cs typeface="Times New Roman" panose="02020603050405020304" pitchFamily="18" charset="0"/>
              </a:rPr>
              <a:t>占据，意味着</a:t>
            </a:r>
            <a:r>
              <a:rPr lang="en-US" altLang="zh-CN" sz="2400" dirty="0">
                <a:solidFill>
                  <a:schemeClr val="tx1"/>
                </a:solidFill>
                <a:ea typeface="微软雅黑" panose="020B0503020204020204" charset="-122"/>
                <a:cs typeface="Times New Roman" panose="02020603050405020304" pitchFamily="18" charset="0"/>
              </a:rPr>
              <a:t>2s</a:t>
            </a:r>
            <a:r>
              <a:rPr lang="zh-CN" altLang="en-US" sz="2400" dirty="0">
                <a:solidFill>
                  <a:schemeClr val="tx1"/>
                </a:solidFill>
                <a:ea typeface="微软雅黑" panose="020B0503020204020204" charset="-122"/>
                <a:cs typeface="Times New Roman" panose="02020603050405020304" pitchFamily="18" charset="0"/>
              </a:rPr>
              <a:t>能带的电子状态将处于半满状态</a:t>
            </a:r>
          </a:p>
        </p:txBody>
      </p:sp>
      <p:sp>
        <p:nvSpPr>
          <p:cNvPr id="5" name="文本框 4"/>
          <p:cNvSpPr txBox="1"/>
          <p:nvPr/>
        </p:nvSpPr>
        <p:spPr>
          <a:xfrm>
            <a:off x="7380312" y="4653136"/>
            <a:ext cx="906017" cy="523220"/>
          </a:xfrm>
          <a:prstGeom prst="rect">
            <a:avLst/>
          </a:prstGeom>
          <a:solidFill>
            <a:srgbClr val="C00000"/>
          </a:solidFill>
          <a:ln>
            <a:solidFill>
              <a:srgbClr val="C00000"/>
            </a:solidFill>
          </a:ln>
        </p:spPr>
        <p:txBody>
          <a:bodyPr wrap="none" rtlCol="0">
            <a:spAutoFit/>
          </a:bodyPr>
          <a:lstStyle/>
          <a:p>
            <a:r>
              <a:rPr lang="zh-CN" altLang="en-US" dirty="0">
                <a:solidFill>
                  <a:schemeClr val="bg1"/>
                </a:solidFill>
                <a:ea typeface="微软雅黑" panose="020B0503020204020204" charset="-122"/>
              </a:rPr>
              <a:t>半满</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45</a:t>
            </a:fld>
            <a:endParaRPr lang="zh-CN" altLang="en-US"/>
          </a:p>
        </p:txBody>
      </p:sp>
      <p:sp>
        <p:nvSpPr>
          <p:cNvPr id="8" name="Rectangle 3"/>
          <p:cNvSpPr>
            <a:spLocks noChangeArrowheads="1"/>
          </p:cNvSpPr>
          <p:nvPr/>
        </p:nvSpPr>
        <p:spPr bwMode="auto">
          <a:xfrm>
            <a:off x="2737485" y="263560"/>
            <a:ext cx="3383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buClrTx/>
              <a:buSzTx/>
              <a:buFontTx/>
            </a:pPr>
            <a:r>
              <a:rPr kumimoji="1" lang="zh-CN" altLang="en-US" sz="3600" noProof="0" dirty="0">
                <a:ln>
                  <a:noFill/>
                </a:ln>
                <a:solidFill>
                  <a:srgbClr val="660066"/>
                </a:solidFill>
                <a:effectLst/>
                <a:uLnTx/>
                <a:uFillTx/>
                <a:ea typeface="微软雅黑" panose="020B0503020204020204" charset="-122"/>
              </a:rPr>
              <a:t>导体的能带结构</a:t>
            </a:r>
          </a:p>
        </p:txBody>
      </p:sp>
      <p:sp>
        <p:nvSpPr>
          <p:cNvPr id="9"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pSp>
        <p:nvGrpSpPr>
          <p:cNvPr id="6" name="组合 5"/>
          <p:cNvGrpSpPr/>
          <p:nvPr/>
        </p:nvGrpSpPr>
        <p:grpSpPr>
          <a:xfrm>
            <a:off x="2217953" y="4462555"/>
            <a:ext cx="2786785" cy="386097"/>
            <a:chOff x="2217953" y="4462555"/>
            <a:chExt cx="2786785" cy="386097"/>
          </a:xfrm>
        </p:grpSpPr>
        <p:sp>
          <p:nvSpPr>
            <p:cNvPr id="4" name="椭圆 3"/>
            <p:cNvSpPr/>
            <p:nvPr/>
          </p:nvSpPr>
          <p:spPr>
            <a:xfrm>
              <a:off x="2217953" y="4478358"/>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19667" y="4537498"/>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843808" y="4537498"/>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213347" y="4596862"/>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365747" y="4593091"/>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207035" y="4468227"/>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753407" y="4650970"/>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905807" y="4644980"/>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53931" y="4529743"/>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899495" y="4531337"/>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747095" y="4529743"/>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56769" y="4704910"/>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09169" y="4713181"/>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60391" y="4582326"/>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408499" y="4588368"/>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262095" y="4462555"/>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760825" y="4775066"/>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932040" y="4776644"/>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759655" y="4641562"/>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932730" y="4641562"/>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758135" y="4531741"/>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932040" y="4530684"/>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1308735" y="934082"/>
            <a:ext cx="6117380"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ctr" eaLnBrk="1" hangingPunct="1"/>
            <a:r>
              <a:rPr kumimoji="1" lang="zh-CN" altLang="en-US"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能带论</a:t>
            </a:r>
            <a:r>
              <a:rPr kumimoji="1" lang="en-US" altLang="zh-CN"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kumimoji="1" lang="zh-CN" altLang="en-US"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满带电子不导电</a:t>
            </a:r>
            <a:r>
              <a:rPr kumimoji="1" lang="en-US" altLang="zh-CN"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kumimoji="1" lang="zh-CN" altLang="en-US"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部分填充带可导电 </a:t>
            </a:r>
            <a:endParaRPr kumimoji="1" lang="zh-CN" altLang="en-US"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46674" name="Group 82"/>
          <p:cNvGrpSpPr/>
          <p:nvPr/>
        </p:nvGrpSpPr>
        <p:grpSpPr bwMode="auto">
          <a:xfrm>
            <a:off x="323850" y="1425575"/>
            <a:ext cx="3657600" cy="2333625"/>
            <a:chOff x="521" y="2664"/>
            <a:chExt cx="2304" cy="1470"/>
          </a:xfrm>
        </p:grpSpPr>
        <p:grpSp>
          <p:nvGrpSpPr>
            <p:cNvPr id="54278" name="Group 83"/>
            <p:cNvGrpSpPr/>
            <p:nvPr/>
          </p:nvGrpSpPr>
          <p:grpSpPr bwMode="auto">
            <a:xfrm>
              <a:off x="521" y="2664"/>
              <a:ext cx="2304" cy="1470"/>
              <a:chOff x="521" y="2664"/>
              <a:chExt cx="2304" cy="1470"/>
            </a:xfrm>
          </p:grpSpPr>
          <p:sp>
            <p:nvSpPr>
              <p:cNvPr id="54281" name="Rectangle 84"/>
              <p:cNvSpPr>
                <a:spLocks noChangeArrowheads="1"/>
              </p:cNvSpPr>
              <p:nvPr/>
            </p:nvSpPr>
            <p:spPr bwMode="auto">
              <a:xfrm>
                <a:off x="521" y="2976"/>
                <a:ext cx="2297" cy="1158"/>
              </a:xfrm>
              <a:prstGeom prst="rect">
                <a:avLst/>
              </a:prstGeom>
              <a:solidFill>
                <a:srgbClr val="99CCFF"/>
              </a:solidFill>
              <a:ln w="9525">
                <a:solidFill>
                  <a:srgbClr val="99CC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nvGrpSpPr>
              <p:cNvPr id="54282" name="Group 85"/>
              <p:cNvGrpSpPr/>
              <p:nvPr/>
            </p:nvGrpSpPr>
            <p:grpSpPr bwMode="auto">
              <a:xfrm>
                <a:off x="521" y="2964"/>
                <a:ext cx="2304" cy="1152"/>
                <a:chOff x="206" y="1536"/>
                <a:chExt cx="2304" cy="1152"/>
              </a:xfrm>
            </p:grpSpPr>
            <p:sp>
              <p:nvSpPr>
                <p:cNvPr id="54284" name="Line 86"/>
                <p:cNvSpPr>
                  <a:spLocks noChangeShapeType="1"/>
                </p:cNvSpPr>
                <p:nvPr/>
              </p:nvSpPr>
              <p:spPr bwMode="auto">
                <a:xfrm>
                  <a:off x="206" y="2002"/>
                  <a:ext cx="172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5" name="Line 87"/>
                <p:cNvSpPr>
                  <a:spLocks noChangeShapeType="1"/>
                </p:cNvSpPr>
                <p:nvPr/>
              </p:nvSpPr>
              <p:spPr bwMode="auto">
                <a:xfrm>
                  <a:off x="1070" y="1536"/>
                  <a:ext cx="0" cy="115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286" name="Group 88"/>
                <p:cNvGrpSpPr/>
                <p:nvPr/>
              </p:nvGrpSpPr>
              <p:grpSpPr bwMode="auto">
                <a:xfrm>
                  <a:off x="542" y="1664"/>
                  <a:ext cx="1968" cy="360"/>
                  <a:chOff x="1920" y="1248"/>
                  <a:chExt cx="1968" cy="360"/>
                </a:xfrm>
              </p:grpSpPr>
              <p:grpSp>
                <p:nvGrpSpPr>
                  <p:cNvPr id="54337" name="Group 89"/>
                  <p:cNvGrpSpPr/>
                  <p:nvPr/>
                </p:nvGrpSpPr>
                <p:grpSpPr bwMode="auto">
                  <a:xfrm>
                    <a:off x="1920" y="1248"/>
                    <a:ext cx="1056" cy="336"/>
                    <a:chOff x="2112" y="1248"/>
                    <a:chExt cx="624" cy="346"/>
                  </a:xfrm>
                </p:grpSpPr>
                <p:sp>
                  <p:nvSpPr>
                    <p:cNvPr id="54368" name="Freeform 90"/>
                    <p:cNvSpPr/>
                    <p:nvPr/>
                  </p:nvSpPr>
                  <p:spPr bwMode="auto">
                    <a:xfrm flipH="1">
                      <a:off x="2112" y="1248"/>
                      <a:ext cx="309" cy="346"/>
                    </a:xfrm>
                    <a:custGeom>
                      <a:avLst/>
                      <a:gdLst>
                        <a:gd name="T0" fmla="*/ 14 w 576"/>
                        <a:gd name="T1" fmla="*/ 1 h 640"/>
                        <a:gd name="T2" fmla="*/ 13 w 576"/>
                        <a:gd name="T3" fmla="*/ 1 h 640"/>
                        <a:gd name="T4" fmla="*/ 9 w 576"/>
                        <a:gd name="T5" fmla="*/ 3 h 640"/>
                        <a:gd name="T6" fmla="*/ 3 w 576"/>
                        <a:gd name="T7" fmla="*/ 14 h 640"/>
                        <a:gd name="T8" fmla="*/ 0 w 576"/>
                        <a:gd name="T9" fmla="*/ 1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anose="020B0503020204020204" charset="-122"/>
                        <a:cs typeface="Times New Roman" panose="02020603050405020304" pitchFamily="18" charset="0"/>
                      </a:endParaRPr>
                    </a:p>
                  </p:txBody>
                </p:sp>
                <p:sp>
                  <p:nvSpPr>
                    <p:cNvPr id="54369" name="Freeform 91"/>
                    <p:cNvSpPr/>
                    <p:nvPr/>
                  </p:nvSpPr>
                  <p:spPr bwMode="auto">
                    <a:xfrm>
                      <a:off x="2448" y="1248"/>
                      <a:ext cx="288" cy="336"/>
                    </a:xfrm>
                    <a:custGeom>
                      <a:avLst/>
                      <a:gdLst>
                        <a:gd name="T0" fmla="*/ 9 w 576"/>
                        <a:gd name="T1" fmla="*/ 1 h 640"/>
                        <a:gd name="T2" fmla="*/ 9 w 576"/>
                        <a:gd name="T3" fmla="*/ 1 h 640"/>
                        <a:gd name="T4" fmla="*/ 6 w 576"/>
                        <a:gd name="T5" fmla="*/ 2 h 640"/>
                        <a:gd name="T6" fmla="*/ 3 w 576"/>
                        <a:gd name="T7" fmla="*/ 12 h 640"/>
                        <a:gd name="T8" fmla="*/ 0 w 576"/>
                        <a:gd name="T9" fmla="*/ 13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anose="020B0503020204020204" charset="-122"/>
                        <a:cs typeface="Times New Roman" panose="02020603050405020304" pitchFamily="18" charset="0"/>
                      </a:endParaRPr>
                    </a:p>
                  </p:txBody>
                </p:sp>
              </p:grpSp>
              <p:sp>
                <p:nvSpPr>
                  <p:cNvPr id="54338" name="Line 92"/>
                  <p:cNvSpPr>
                    <a:spLocks noChangeShapeType="1"/>
                  </p:cNvSpPr>
                  <p:nvPr/>
                </p:nvSpPr>
                <p:spPr bwMode="auto">
                  <a:xfrm>
                    <a:off x="2976" y="1248"/>
                    <a:ext cx="624"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39" name="Line 93"/>
                  <p:cNvSpPr>
                    <a:spLocks noChangeShapeType="1"/>
                  </p:cNvSpPr>
                  <p:nvPr/>
                </p:nvSpPr>
                <p:spPr bwMode="auto">
                  <a:xfrm>
                    <a:off x="2544" y="1584"/>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340" name="Group 94"/>
                  <p:cNvGrpSpPr/>
                  <p:nvPr/>
                </p:nvGrpSpPr>
                <p:grpSpPr bwMode="auto">
                  <a:xfrm>
                    <a:off x="3168" y="1536"/>
                    <a:ext cx="720" cy="48"/>
                    <a:chOff x="1200" y="4032"/>
                    <a:chExt cx="720" cy="48"/>
                  </a:xfrm>
                </p:grpSpPr>
                <p:sp>
                  <p:nvSpPr>
                    <p:cNvPr id="54366" name="Line 95"/>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67" name="Oval 96"/>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54341" name="Group 97"/>
                  <p:cNvGrpSpPr/>
                  <p:nvPr/>
                </p:nvGrpSpPr>
                <p:grpSpPr bwMode="auto">
                  <a:xfrm>
                    <a:off x="3168" y="1488"/>
                    <a:ext cx="720" cy="48"/>
                    <a:chOff x="1200" y="4032"/>
                    <a:chExt cx="720" cy="48"/>
                  </a:xfrm>
                </p:grpSpPr>
                <p:sp>
                  <p:nvSpPr>
                    <p:cNvPr id="54364" name="Line 98"/>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65" name="Oval 99"/>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54342" name="Group 100"/>
                  <p:cNvGrpSpPr/>
                  <p:nvPr/>
                </p:nvGrpSpPr>
                <p:grpSpPr bwMode="auto">
                  <a:xfrm>
                    <a:off x="3168" y="1440"/>
                    <a:ext cx="720" cy="48"/>
                    <a:chOff x="1200" y="4032"/>
                    <a:chExt cx="720" cy="48"/>
                  </a:xfrm>
                </p:grpSpPr>
                <p:sp>
                  <p:nvSpPr>
                    <p:cNvPr id="54362" name="Line 101"/>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63" name="Oval 102"/>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sp>
                <p:nvSpPr>
                  <p:cNvPr id="54343" name="Line 103"/>
                  <p:cNvSpPr>
                    <a:spLocks noChangeShapeType="1"/>
                  </p:cNvSpPr>
                  <p:nvPr/>
                </p:nvSpPr>
                <p:spPr bwMode="auto">
                  <a:xfrm>
                    <a:off x="3168" y="144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44" name="Oval 104"/>
                  <p:cNvSpPr>
                    <a:spLocks noChangeArrowheads="1"/>
                  </p:cNvSpPr>
                  <p:nvPr/>
                </p:nvSpPr>
                <p:spPr bwMode="auto">
                  <a:xfrm>
                    <a:off x="3504" y="139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45" name="Line 105"/>
                  <p:cNvSpPr>
                    <a:spLocks noChangeShapeType="1"/>
                  </p:cNvSpPr>
                  <p:nvPr/>
                </p:nvSpPr>
                <p:spPr bwMode="auto">
                  <a:xfrm>
                    <a:off x="3168" y="1392"/>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46" name="Line 106"/>
                  <p:cNvSpPr>
                    <a:spLocks noChangeShapeType="1"/>
                  </p:cNvSpPr>
                  <p:nvPr/>
                </p:nvSpPr>
                <p:spPr bwMode="auto">
                  <a:xfrm>
                    <a:off x="3168" y="1344"/>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47" name="Line 107"/>
                  <p:cNvSpPr>
                    <a:spLocks noChangeShapeType="1"/>
                  </p:cNvSpPr>
                  <p:nvPr/>
                </p:nvSpPr>
                <p:spPr bwMode="auto">
                  <a:xfrm>
                    <a:off x="3168" y="1296"/>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48" name="Line 108"/>
                  <p:cNvSpPr>
                    <a:spLocks noChangeShapeType="1"/>
                  </p:cNvSpPr>
                  <p:nvPr/>
                </p:nvSpPr>
                <p:spPr bwMode="auto">
                  <a:xfrm>
                    <a:off x="3168" y="1248"/>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49" name="Line 109"/>
                  <p:cNvSpPr>
                    <a:spLocks noChangeShapeType="1"/>
                  </p:cNvSpPr>
                  <p:nvPr/>
                </p:nvSpPr>
                <p:spPr bwMode="auto">
                  <a:xfrm>
                    <a:off x="2736" y="1392"/>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50" name="Oval 110"/>
                  <p:cNvSpPr>
                    <a:spLocks noChangeArrowheads="1"/>
                  </p:cNvSpPr>
                  <p:nvPr/>
                </p:nvSpPr>
                <p:spPr bwMode="auto">
                  <a:xfrm>
                    <a:off x="2424" y="156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51" name="Oval 111"/>
                  <p:cNvSpPr>
                    <a:spLocks noChangeArrowheads="1"/>
                  </p:cNvSpPr>
                  <p:nvPr/>
                </p:nvSpPr>
                <p:spPr bwMode="auto">
                  <a:xfrm>
                    <a:off x="2496" y="155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52" name="Oval 112"/>
                  <p:cNvSpPr>
                    <a:spLocks noChangeArrowheads="1"/>
                  </p:cNvSpPr>
                  <p:nvPr/>
                </p:nvSpPr>
                <p:spPr bwMode="auto">
                  <a:xfrm>
                    <a:off x="2568" y="151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53" name="Oval 113"/>
                  <p:cNvSpPr>
                    <a:spLocks noChangeArrowheads="1"/>
                  </p:cNvSpPr>
                  <p:nvPr/>
                </p:nvSpPr>
                <p:spPr bwMode="auto">
                  <a:xfrm>
                    <a:off x="2616" y="146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54" name="Oval 114"/>
                  <p:cNvSpPr>
                    <a:spLocks noChangeArrowheads="1"/>
                  </p:cNvSpPr>
                  <p:nvPr/>
                </p:nvSpPr>
                <p:spPr bwMode="auto">
                  <a:xfrm>
                    <a:off x="2664" y="141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55" name="Oval 115"/>
                  <p:cNvSpPr>
                    <a:spLocks noChangeArrowheads="1"/>
                  </p:cNvSpPr>
                  <p:nvPr/>
                </p:nvSpPr>
                <p:spPr bwMode="auto">
                  <a:xfrm>
                    <a:off x="2712" y="136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nvGrpSpPr>
                  <p:cNvPr id="54356" name="Group 116"/>
                  <p:cNvGrpSpPr/>
                  <p:nvPr/>
                </p:nvGrpSpPr>
                <p:grpSpPr bwMode="auto">
                  <a:xfrm flipH="1">
                    <a:off x="2136" y="1354"/>
                    <a:ext cx="264" cy="230"/>
                    <a:chOff x="1872" y="1536"/>
                    <a:chExt cx="264" cy="230"/>
                  </a:xfrm>
                </p:grpSpPr>
                <p:sp>
                  <p:nvSpPr>
                    <p:cNvPr id="54357" name="Oval 117"/>
                    <p:cNvSpPr>
                      <a:spLocks noChangeArrowheads="1"/>
                    </p:cNvSpPr>
                    <p:nvPr/>
                  </p:nvSpPr>
                  <p:spPr bwMode="auto">
                    <a:xfrm flipH="1">
                      <a:off x="1872" y="171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58" name="Oval 118"/>
                    <p:cNvSpPr>
                      <a:spLocks noChangeArrowheads="1"/>
                    </p:cNvSpPr>
                    <p:nvPr/>
                  </p:nvSpPr>
                  <p:spPr bwMode="auto">
                    <a:xfrm flipH="1">
                      <a:off x="1944" y="168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59" name="Oval 119"/>
                    <p:cNvSpPr>
                      <a:spLocks noChangeArrowheads="1"/>
                    </p:cNvSpPr>
                    <p:nvPr/>
                  </p:nvSpPr>
                  <p:spPr bwMode="auto">
                    <a:xfrm flipH="1">
                      <a:off x="1992" y="16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60" name="Oval 120"/>
                    <p:cNvSpPr>
                      <a:spLocks noChangeArrowheads="1"/>
                    </p:cNvSpPr>
                    <p:nvPr/>
                  </p:nvSpPr>
                  <p:spPr bwMode="auto">
                    <a:xfrm flipH="1">
                      <a:off x="2040" y="158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61" name="Oval 121"/>
                    <p:cNvSpPr>
                      <a:spLocks noChangeArrowheads="1"/>
                    </p:cNvSpPr>
                    <p:nvPr/>
                  </p:nvSpPr>
                  <p:spPr bwMode="auto">
                    <a:xfrm flipH="1">
                      <a:off x="2088" y="153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grpSp>
              <p:nvGrpSpPr>
                <p:cNvPr id="54287" name="Group 122"/>
                <p:cNvGrpSpPr/>
                <p:nvPr/>
              </p:nvGrpSpPr>
              <p:grpSpPr bwMode="auto">
                <a:xfrm>
                  <a:off x="542" y="2110"/>
                  <a:ext cx="1968" cy="408"/>
                  <a:chOff x="1920" y="2208"/>
                  <a:chExt cx="1968" cy="408"/>
                </a:xfrm>
              </p:grpSpPr>
              <p:grpSp>
                <p:nvGrpSpPr>
                  <p:cNvPr id="54288" name="Group 123"/>
                  <p:cNvGrpSpPr/>
                  <p:nvPr/>
                </p:nvGrpSpPr>
                <p:grpSpPr bwMode="auto">
                  <a:xfrm flipV="1">
                    <a:off x="1920" y="2256"/>
                    <a:ext cx="1056" cy="336"/>
                    <a:chOff x="2112" y="1248"/>
                    <a:chExt cx="624" cy="346"/>
                  </a:xfrm>
                </p:grpSpPr>
                <p:sp>
                  <p:nvSpPr>
                    <p:cNvPr id="54335" name="Freeform 124"/>
                    <p:cNvSpPr/>
                    <p:nvPr/>
                  </p:nvSpPr>
                  <p:spPr bwMode="auto">
                    <a:xfrm flipH="1">
                      <a:off x="2112" y="1248"/>
                      <a:ext cx="309" cy="346"/>
                    </a:xfrm>
                    <a:custGeom>
                      <a:avLst/>
                      <a:gdLst>
                        <a:gd name="T0" fmla="*/ 14 w 576"/>
                        <a:gd name="T1" fmla="*/ 1 h 640"/>
                        <a:gd name="T2" fmla="*/ 13 w 576"/>
                        <a:gd name="T3" fmla="*/ 1 h 640"/>
                        <a:gd name="T4" fmla="*/ 9 w 576"/>
                        <a:gd name="T5" fmla="*/ 3 h 640"/>
                        <a:gd name="T6" fmla="*/ 3 w 576"/>
                        <a:gd name="T7" fmla="*/ 14 h 640"/>
                        <a:gd name="T8" fmla="*/ 0 w 576"/>
                        <a:gd name="T9" fmla="*/ 1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anose="020B0503020204020204" charset="-122"/>
                        <a:cs typeface="Times New Roman" panose="02020603050405020304" pitchFamily="18" charset="0"/>
                      </a:endParaRPr>
                    </a:p>
                  </p:txBody>
                </p:sp>
                <p:sp>
                  <p:nvSpPr>
                    <p:cNvPr id="54336" name="Freeform 125"/>
                    <p:cNvSpPr/>
                    <p:nvPr/>
                  </p:nvSpPr>
                  <p:spPr bwMode="auto">
                    <a:xfrm>
                      <a:off x="2448" y="1248"/>
                      <a:ext cx="288" cy="336"/>
                    </a:xfrm>
                    <a:custGeom>
                      <a:avLst/>
                      <a:gdLst>
                        <a:gd name="T0" fmla="*/ 9 w 576"/>
                        <a:gd name="T1" fmla="*/ 1 h 640"/>
                        <a:gd name="T2" fmla="*/ 9 w 576"/>
                        <a:gd name="T3" fmla="*/ 1 h 640"/>
                        <a:gd name="T4" fmla="*/ 6 w 576"/>
                        <a:gd name="T5" fmla="*/ 2 h 640"/>
                        <a:gd name="T6" fmla="*/ 3 w 576"/>
                        <a:gd name="T7" fmla="*/ 12 h 640"/>
                        <a:gd name="T8" fmla="*/ 0 w 576"/>
                        <a:gd name="T9" fmla="*/ 13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anose="020B0503020204020204" charset="-122"/>
                        <a:cs typeface="Times New Roman" panose="02020603050405020304" pitchFamily="18" charset="0"/>
                      </a:endParaRPr>
                    </a:p>
                  </p:txBody>
                </p:sp>
              </p:grpSp>
              <p:sp>
                <p:nvSpPr>
                  <p:cNvPr id="54289" name="Line 126"/>
                  <p:cNvSpPr>
                    <a:spLocks noChangeShapeType="1"/>
                  </p:cNvSpPr>
                  <p:nvPr/>
                </p:nvSpPr>
                <p:spPr bwMode="auto">
                  <a:xfrm>
                    <a:off x="2496" y="2256"/>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127"/>
                  <p:cNvSpPr>
                    <a:spLocks noChangeShapeType="1"/>
                  </p:cNvSpPr>
                  <p:nvPr/>
                </p:nvSpPr>
                <p:spPr bwMode="auto">
                  <a:xfrm>
                    <a:off x="2928" y="2592"/>
                    <a:ext cx="624"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291" name="Group 128"/>
                  <p:cNvGrpSpPr/>
                  <p:nvPr/>
                </p:nvGrpSpPr>
                <p:grpSpPr bwMode="auto">
                  <a:xfrm>
                    <a:off x="3168" y="2208"/>
                    <a:ext cx="720" cy="384"/>
                    <a:chOff x="1200" y="3696"/>
                    <a:chExt cx="720" cy="384"/>
                  </a:xfrm>
                </p:grpSpPr>
                <p:grpSp>
                  <p:nvGrpSpPr>
                    <p:cNvPr id="54311" name="Group 129"/>
                    <p:cNvGrpSpPr/>
                    <p:nvPr/>
                  </p:nvGrpSpPr>
                  <p:grpSpPr bwMode="auto">
                    <a:xfrm>
                      <a:off x="1200" y="4032"/>
                      <a:ext cx="720" cy="48"/>
                      <a:chOff x="1200" y="4032"/>
                      <a:chExt cx="720" cy="48"/>
                    </a:xfrm>
                  </p:grpSpPr>
                  <p:sp>
                    <p:nvSpPr>
                      <p:cNvPr id="54333" name="Line 130"/>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34" name="Oval 131"/>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54312" name="Group 132"/>
                    <p:cNvGrpSpPr/>
                    <p:nvPr/>
                  </p:nvGrpSpPr>
                  <p:grpSpPr bwMode="auto">
                    <a:xfrm>
                      <a:off x="1200" y="3984"/>
                      <a:ext cx="720" cy="48"/>
                      <a:chOff x="1200" y="4032"/>
                      <a:chExt cx="720" cy="48"/>
                    </a:xfrm>
                  </p:grpSpPr>
                  <p:sp>
                    <p:nvSpPr>
                      <p:cNvPr id="54331" name="Line 133"/>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32" name="Oval 134"/>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54313" name="Group 135"/>
                    <p:cNvGrpSpPr/>
                    <p:nvPr/>
                  </p:nvGrpSpPr>
                  <p:grpSpPr bwMode="auto">
                    <a:xfrm>
                      <a:off x="1200" y="3936"/>
                      <a:ext cx="720" cy="48"/>
                      <a:chOff x="1200" y="4032"/>
                      <a:chExt cx="720" cy="48"/>
                    </a:xfrm>
                  </p:grpSpPr>
                  <p:sp>
                    <p:nvSpPr>
                      <p:cNvPr id="54329" name="Line 136"/>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30" name="Oval 137"/>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54314" name="Group 138"/>
                    <p:cNvGrpSpPr/>
                    <p:nvPr/>
                  </p:nvGrpSpPr>
                  <p:grpSpPr bwMode="auto">
                    <a:xfrm>
                      <a:off x="1200" y="3888"/>
                      <a:ext cx="720" cy="48"/>
                      <a:chOff x="1200" y="4032"/>
                      <a:chExt cx="720" cy="48"/>
                    </a:xfrm>
                  </p:grpSpPr>
                  <p:sp>
                    <p:nvSpPr>
                      <p:cNvPr id="54327" name="Line 139"/>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28" name="Oval 140"/>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54315" name="Group 141"/>
                    <p:cNvGrpSpPr/>
                    <p:nvPr/>
                  </p:nvGrpSpPr>
                  <p:grpSpPr bwMode="auto">
                    <a:xfrm>
                      <a:off x="1200" y="3840"/>
                      <a:ext cx="720" cy="48"/>
                      <a:chOff x="1200" y="4032"/>
                      <a:chExt cx="720" cy="48"/>
                    </a:xfrm>
                  </p:grpSpPr>
                  <p:sp>
                    <p:nvSpPr>
                      <p:cNvPr id="54325" name="Line 142"/>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26" name="Oval 143"/>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54316" name="Group 144"/>
                    <p:cNvGrpSpPr/>
                    <p:nvPr/>
                  </p:nvGrpSpPr>
                  <p:grpSpPr bwMode="auto">
                    <a:xfrm>
                      <a:off x="1200" y="3792"/>
                      <a:ext cx="720" cy="48"/>
                      <a:chOff x="1200" y="4032"/>
                      <a:chExt cx="720" cy="48"/>
                    </a:xfrm>
                  </p:grpSpPr>
                  <p:sp>
                    <p:nvSpPr>
                      <p:cNvPr id="54323" name="Line 145"/>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24" name="Oval 146"/>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54317" name="Group 147"/>
                    <p:cNvGrpSpPr/>
                    <p:nvPr/>
                  </p:nvGrpSpPr>
                  <p:grpSpPr bwMode="auto">
                    <a:xfrm>
                      <a:off x="1200" y="3744"/>
                      <a:ext cx="720" cy="48"/>
                      <a:chOff x="1200" y="4032"/>
                      <a:chExt cx="720" cy="48"/>
                    </a:xfrm>
                  </p:grpSpPr>
                  <p:sp>
                    <p:nvSpPr>
                      <p:cNvPr id="54321" name="Line 148"/>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22" name="Oval 149"/>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54318" name="Group 150"/>
                    <p:cNvGrpSpPr/>
                    <p:nvPr/>
                  </p:nvGrpSpPr>
                  <p:grpSpPr bwMode="auto">
                    <a:xfrm>
                      <a:off x="1200" y="3696"/>
                      <a:ext cx="720" cy="48"/>
                      <a:chOff x="1200" y="4032"/>
                      <a:chExt cx="720" cy="48"/>
                    </a:xfrm>
                  </p:grpSpPr>
                  <p:sp>
                    <p:nvSpPr>
                      <p:cNvPr id="54319" name="Line 151"/>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20" name="Oval 152"/>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sp>
                <p:nvSpPr>
                  <p:cNvPr id="54292" name="Oval 153"/>
                  <p:cNvSpPr>
                    <a:spLocks noChangeArrowheads="1"/>
                  </p:cNvSpPr>
                  <p:nvPr/>
                </p:nvSpPr>
                <p:spPr bwMode="auto">
                  <a:xfrm>
                    <a:off x="2136" y="243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293" name="Oval 154"/>
                  <p:cNvSpPr>
                    <a:spLocks noChangeArrowheads="1"/>
                  </p:cNvSpPr>
                  <p:nvPr/>
                </p:nvSpPr>
                <p:spPr bwMode="auto">
                  <a:xfrm>
                    <a:off x="2184" y="238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294" name="Oval 155"/>
                  <p:cNvSpPr>
                    <a:spLocks noChangeArrowheads="1"/>
                  </p:cNvSpPr>
                  <p:nvPr/>
                </p:nvSpPr>
                <p:spPr bwMode="auto">
                  <a:xfrm>
                    <a:off x="2232" y="233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295" name="Oval 156"/>
                  <p:cNvSpPr>
                    <a:spLocks noChangeArrowheads="1"/>
                  </p:cNvSpPr>
                  <p:nvPr/>
                </p:nvSpPr>
                <p:spPr bwMode="auto">
                  <a:xfrm>
                    <a:off x="2280" y="229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296" name="Oval 157"/>
                  <p:cNvSpPr>
                    <a:spLocks noChangeArrowheads="1"/>
                  </p:cNvSpPr>
                  <p:nvPr/>
                </p:nvSpPr>
                <p:spPr bwMode="auto">
                  <a:xfrm>
                    <a:off x="2328" y="225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297" name="Oval 158"/>
                  <p:cNvSpPr>
                    <a:spLocks noChangeArrowheads="1"/>
                  </p:cNvSpPr>
                  <p:nvPr/>
                </p:nvSpPr>
                <p:spPr bwMode="auto">
                  <a:xfrm>
                    <a:off x="2719" y="243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298" name="Oval 159"/>
                  <p:cNvSpPr>
                    <a:spLocks noChangeArrowheads="1"/>
                  </p:cNvSpPr>
                  <p:nvPr/>
                </p:nvSpPr>
                <p:spPr bwMode="auto">
                  <a:xfrm>
                    <a:off x="2664" y="237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299" name="Oval 160"/>
                  <p:cNvSpPr>
                    <a:spLocks noChangeArrowheads="1"/>
                  </p:cNvSpPr>
                  <p:nvPr/>
                </p:nvSpPr>
                <p:spPr bwMode="auto">
                  <a:xfrm>
                    <a:off x="2616" y="232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0" name="Oval 161"/>
                  <p:cNvSpPr>
                    <a:spLocks noChangeArrowheads="1"/>
                  </p:cNvSpPr>
                  <p:nvPr/>
                </p:nvSpPr>
                <p:spPr bwMode="auto">
                  <a:xfrm>
                    <a:off x="2568" y="228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1" name="Oval 162"/>
                  <p:cNvSpPr>
                    <a:spLocks noChangeArrowheads="1"/>
                  </p:cNvSpPr>
                  <p:nvPr/>
                </p:nvSpPr>
                <p:spPr bwMode="auto">
                  <a:xfrm>
                    <a:off x="2503" y="224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2" name="Oval 163"/>
                  <p:cNvSpPr>
                    <a:spLocks noChangeArrowheads="1"/>
                  </p:cNvSpPr>
                  <p:nvPr/>
                </p:nvSpPr>
                <p:spPr bwMode="auto">
                  <a:xfrm>
                    <a:off x="2767" y="248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3" name="Oval 164"/>
                  <p:cNvSpPr>
                    <a:spLocks noChangeArrowheads="1"/>
                  </p:cNvSpPr>
                  <p:nvPr/>
                </p:nvSpPr>
                <p:spPr bwMode="auto">
                  <a:xfrm>
                    <a:off x="2815" y="252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4" name="Oval 165"/>
                  <p:cNvSpPr>
                    <a:spLocks noChangeArrowheads="1"/>
                  </p:cNvSpPr>
                  <p:nvPr/>
                </p:nvSpPr>
                <p:spPr bwMode="auto">
                  <a:xfrm>
                    <a:off x="2880" y="255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5" name="Oval 166"/>
                  <p:cNvSpPr>
                    <a:spLocks noChangeArrowheads="1"/>
                  </p:cNvSpPr>
                  <p:nvPr/>
                </p:nvSpPr>
                <p:spPr bwMode="auto">
                  <a:xfrm>
                    <a:off x="2935" y="256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6" name="Oval 167"/>
                  <p:cNvSpPr>
                    <a:spLocks noChangeArrowheads="1"/>
                  </p:cNvSpPr>
                  <p:nvPr/>
                </p:nvSpPr>
                <p:spPr bwMode="auto">
                  <a:xfrm>
                    <a:off x="2443" y="22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7" name="Oval 168"/>
                  <p:cNvSpPr>
                    <a:spLocks noChangeArrowheads="1"/>
                  </p:cNvSpPr>
                  <p:nvPr/>
                </p:nvSpPr>
                <p:spPr bwMode="auto">
                  <a:xfrm>
                    <a:off x="2395" y="22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8" name="Oval 169"/>
                  <p:cNvSpPr>
                    <a:spLocks noChangeArrowheads="1"/>
                  </p:cNvSpPr>
                  <p:nvPr/>
                </p:nvSpPr>
                <p:spPr bwMode="auto">
                  <a:xfrm>
                    <a:off x="2088" y="248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09" name="Oval 170"/>
                  <p:cNvSpPr>
                    <a:spLocks noChangeArrowheads="1"/>
                  </p:cNvSpPr>
                  <p:nvPr/>
                </p:nvSpPr>
                <p:spPr bwMode="auto">
                  <a:xfrm>
                    <a:off x="2040" y="253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4310" name="Oval 171"/>
                  <p:cNvSpPr>
                    <a:spLocks noChangeArrowheads="1"/>
                  </p:cNvSpPr>
                  <p:nvPr/>
                </p:nvSpPr>
                <p:spPr bwMode="auto">
                  <a:xfrm>
                    <a:off x="1968" y="254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sp>
            <p:nvSpPr>
              <p:cNvPr id="54283" name="Text Box 172"/>
              <p:cNvSpPr txBox="1">
                <a:spLocks noChangeArrowheads="1"/>
              </p:cNvSpPr>
              <p:nvPr/>
            </p:nvSpPr>
            <p:spPr bwMode="auto">
              <a:xfrm>
                <a:off x="2245" y="2664"/>
                <a:ext cx="553"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ctr" eaLnBrk="1" hangingPunct="1"/>
                <a:r>
                  <a:rPr kumimoji="1" lang="zh-CN" altLang="en-US" sz="2400" dirty="0">
                    <a:solidFill>
                      <a:srgbClr val="0000FF"/>
                    </a:solidFill>
                    <a:ea typeface="微软雅黑" panose="020B0503020204020204" charset="-122"/>
                    <a:cs typeface="Times New Roman" panose="02020603050405020304" pitchFamily="18" charset="0"/>
                  </a:rPr>
                  <a:t>导 体</a:t>
                </a:r>
              </a:p>
            </p:txBody>
          </p:sp>
        </p:grpSp>
        <p:sp>
          <p:nvSpPr>
            <p:cNvPr id="54279" name="Text Box 173"/>
            <p:cNvSpPr txBox="1">
              <a:spLocks noChangeArrowheads="1"/>
            </p:cNvSpPr>
            <p:nvPr/>
          </p:nvSpPr>
          <p:spPr bwMode="auto">
            <a:xfrm>
              <a:off x="2064" y="340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en-US" altLang="zh-CN" sz="1800" b="0" i="1">
                  <a:solidFill>
                    <a:schemeClr val="tx1"/>
                  </a:solidFill>
                  <a:ea typeface="微软雅黑" panose="020B0503020204020204" charset="-122"/>
                  <a:cs typeface="Times New Roman" panose="02020603050405020304" pitchFamily="18" charset="0"/>
                </a:rPr>
                <a:t>k</a:t>
              </a:r>
            </a:p>
          </p:txBody>
        </p:sp>
        <p:sp>
          <p:nvSpPr>
            <p:cNvPr id="54280" name="Text Box 174"/>
            <p:cNvSpPr txBox="1">
              <a:spLocks noChangeArrowheads="1"/>
            </p:cNvSpPr>
            <p:nvPr/>
          </p:nvSpPr>
          <p:spPr bwMode="auto">
            <a:xfrm>
              <a:off x="1152" y="2974"/>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en-US" altLang="zh-CN" sz="1800" b="0" i="1">
                  <a:solidFill>
                    <a:schemeClr val="tx1"/>
                  </a:solidFill>
                  <a:ea typeface="微软雅黑" panose="020B0503020204020204" charset="-122"/>
                  <a:cs typeface="Times New Roman" panose="02020603050405020304" pitchFamily="18" charset="0"/>
                </a:rPr>
                <a:t>E</a:t>
              </a:r>
            </a:p>
          </p:txBody>
        </p:sp>
      </p:gr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46</a:t>
            </a:fld>
            <a:endParaRPr lang="zh-CN" altLang="en-US"/>
          </a:p>
        </p:txBody>
      </p:sp>
      <p:sp>
        <p:nvSpPr>
          <p:cNvPr id="100" name="Rectangle 3"/>
          <p:cNvSpPr>
            <a:spLocks noChangeArrowheads="1"/>
          </p:cNvSpPr>
          <p:nvPr/>
        </p:nvSpPr>
        <p:spPr bwMode="auto">
          <a:xfrm>
            <a:off x="2737485" y="263560"/>
            <a:ext cx="3383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buClrTx/>
              <a:buSzTx/>
              <a:buFontTx/>
            </a:pPr>
            <a:r>
              <a:rPr kumimoji="1" lang="zh-CN" altLang="en-US" sz="3600" noProof="0" dirty="0">
                <a:ln>
                  <a:noFill/>
                </a:ln>
                <a:solidFill>
                  <a:srgbClr val="660066"/>
                </a:solidFill>
                <a:effectLst/>
                <a:uLnTx/>
                <a:uFillTx/>
                <a:ea typeface="微软雅黑" panose="020B0503020204020204" charset="-122"/>
              </a:rPr>
              <a:t>导体的能带结构</a:t>
            </a:r>
          </a:p>
        </p:txBody>
      </p:sp>
      <p:sp>
        <p:nvSpPr>
          <p:cNvPr id="101"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102" name="Text Box 76"/>
          <p:cNvSpPr txBox="1">
            <a:spLocks noChangeArrowheads="1"/>
          </p:cNvSpPr>
          <p:nvPr/>
        </p:nvSpPr>
        <p:spPr bwMode="auto">
          <a:xfrm>
            <a:off x="4071231" y="1559023"/>
            <a:ext cx="4713609" cy="230832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以碱金属为例，除去内部的各满壳层，最外面</a:t>
            </a:r>
            <a:r>
              <a:rPr kumimoji="1" lang="en-US" altLang="zh-CN"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ns</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态有一个价电子。设晶体由</a:t>
            </a:r>
            <a:r>
              <a:rPr kumimoji="1" lang="en-US" altLang="zh-CN" sz="2400" b="1" i="1"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个原子组成，即有</a:t>
            </a:r>
            <a:r>
              <a:rPr kumimoji="1" lang="en-US" altLang="zh-CN" sz="2400" b="1" i="1"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个最外层电子。考虑自旋，则</a:t>
            </a:r>
            <a:r>
              <a:rPr kumimoji="1" lang="en-US" altLang="zh-CN"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ns</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能带有</a:t>
            </a:r>
            <a:r>
              <a:rPr kumimoji="1" lang="en-US" altLang="zh-CN"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2</a:t>
            </a:r>
            <a:r>
              <a:rPr kumimoji="1" lang="en-US" altLang="zh-CN" sz="2400" b="1" i="1"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个态，电子只能填满一半的状态。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646674"/>
                                        </p:tgtEl>
                                        <p:attrNameLst>
                                          <p:attrName>style.visibility</p:attrName>
                                        </p:attrNameLst>
                                      </p:cBhvr>
                                      <p:to>
                                        <p:strVal val="visible"/>
                                      </p:to>
                                    </p:set>
                                    <p:anim calcmode="lin" valueType="num">
                                      <p:cBhvr>
                                        <p:cTn id="7" dur="500" fill="hold"/>
                                        <p:tgtEl>
                                          <p:spTgt spid="1646674"/>
                                        </p:tgtEl>
                                        <p:attrNameLst>
                                          <p:attrName>ppt_w</p:attrName>
                                        </p:attrNameLst>
                                      </p:cBhvr>
                                      <p:tavLst>
                                        <p:tav tm="0">
                                          <p:val>
                                            <p:strVal val="#ppt_w*0.70"/>
                                          </p:val>
                                        </p:tav>
                                        <p:tav tm="100000">
                                          <p:val>
                                            <p:strVal val="#ppt_w"/>
                                          </p:val>
                                        </p:tav>
                                      </p:tavLst>
                                    </p:anim>
                                    <p:anim calcmode="lin" valueType="num">
                                      <p:cBhvr>
                                        <p:cTn id="8" dur="500" fill="hold"/>
                                        <p:tgtEl>
                                          <p:spTgt spid="1646674"/>
                                        </p:tgtEl>
                                        <p:attrNameLst>
                                          <p:attrName>ppt_h</p:attrName>
                                        </p:attrNameLst>
                                      </p:cBhvr>
                                      <p:tavLst>
                                        <p:tav tm="0">
                                          <p:val>
                                            <p:strVal val="#ppt_h"/>
                                          </p:val>
                                        </p:tav>
                                        <p:tav tm="100000">
                                          <p:val>
                                            <p:strVal val="#ppt_h"/>
                                          </p:val>
                                        </p:tav>
                                      </p:tavLst>
                                    </p:anim>
                                    <p:animEffect transition="in" filter="fade">
                                      <p:cBhvr>
                                        <p:cTn id="9" dur="500"/>
                                        <p:tgtEl>
                                          <p:spTgt spid="1646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981075"/>
            <a:ext cx="7056438"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Line 4"/>
          <p:cNvSpPr>
            <a:spLocks noChangeShapeType="1"/>
          </p:cNvSpPr>
          <p:nvPr/>
        </p:nvSpPr>
        <p:spPr bwMode="auto">
          <a:xfrm>
            <a:off x="1187450" y="3933825"/>
            <a:ext cx="7056438" cy="0"/>
          </a:xfrm>
          <a:prstGeom prst="line">
            <a:avLst/>
          </a:prstGeom>
          <a:noFill/>
          <a:ln w="762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1" name="Line 5"/>
          <p:cNvSpPr>
            <a:spLocks noChangeShapeType="1"/>
          </p:cNvSpPr>
          <p:nvPr/>
        </p:nvSpPr>
        <p:spPr bwMode="auto">
          <a:xfrm flipV="1">
            <a:off x="971550" y="1412875"/>
            <a:ext cx="0" cy="2592388"/>
          </a:xfrm>
          <a:prstGeom prst="line">
            <a:avLst/>
          </a:prstGeom>
          <a:noFill/>
          <a:ln w="762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2" name="Text Box 6"/>
          <p:cNvSpPr txBox="1">
            <a:spLocks noChangeArrowheads="1"/>
          </p:cNvSpPr>
          <p:nvPr/>
        </p:nvSpPr>
        <p:spPr bwMode="auto">
          <a:xfrm>
            <a:off x="684213" y="4005263"/>
            <a:ext cx="4876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a:latin typeface="微软雅黑" panose="020B0503020204020204" charset="-122"/>
                <a:ea typeface="微软雅黑" panose="020B0503020204020204" charset="-122"/>
              </a:rPr>
              <a:t>弱</a:t>
            </a:r>
          </a:p>
        </p:txBody>
      </p:sp>
      <p:sp>
        <p:nvSpPr>
          <p:cNvPr id="55303" name="Text Box 7"/>
          <p:cNvSpPr txBox="1">
            <a:spLocks noChangeArrowheads="1"/>
          </p:cNvSpPr>
          <p:nvPr/>
        </p:nvSpPr>
        <p:spPr bwMode="auto">
          <a:xfrm>
            <a:off x="8243888" y="37163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a:latin typeface="微软雅黑" panose="020B0503020204020204" charset="-122"/>
                <a:ea typeface="微软雅黑" panose="020B0503020204020204" charset="-122"/>
              </a:rPr>
              <a:t>强</a:t>
            </a:r>
          </a:p>
        </p:txBody>
      </p:sp>
      <p:sp>
        <p:nvSpPr>
          <p:cNvPr id="55304" name="Text Box 8"/>
          <p:cNvSpPr txBox="1">
            <a:spLocks noChangeArrowheads="1"/>
          </p:cNvSpPr>
          <p:nvPr/>
        </p:nvSpPr>
        <p:spPr bwMode="auto">
          <a:xfrm>
            <a:off x="395288" y="11969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a:latin typeface="微软雅黑" panose="020B0503020204020204" charset="-122"/>
                <a:ea typeface="微软雅黑" panose="020B0503020204020204" charset="-122"/>
              </a:rPr>
              <a:t>强</a:t>
            </a:r>
          </a:p>
        </p:txBody>
      </p:sp>
      <p:sp>
        <p:nvSpPr>
          <p:cNvPr id="1995785" name="Oval 9"/>
          <p:cNvSpPr>
            <a:spLocks noChangeArrowheads="1"/>
          </p:cNvSpPr>
          <p:nvPr/>
        </p:nvSpPr>
        <p:spPr bwMode="auto">
          <a:xfrm>
            <a:off x="1403350" y="1557338"/>
            <a:ext cx="647700" cy="792162"/>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latin typeface="微软雅黑" panose="020B0503020204020204" charset="-122"/>
              <a:ea typeface="微软雅黑" panose="020B0503020204020204" charset="-122"/>
            </a:endParaRP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5785"/>
                                        </p:tgtEl>
                                        <p:attrNameLst>
                                          <p:attrName>style.visibility</p:attrName>
                                        </p:attrNameLst>
                                      </p:cBhvr>
                                      <p:to>
                                        <p:strVal val="visible"/>
                                      </p:to>
                                    </p:set>
                                    <p:animEffect transition="in" filter="dissolve">
                                      <p:cBhvr>
                                        <p:cTn id="7" dur="500"/>
                                        <p:tgtEl>
                                          <p:spTgt spid="1995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578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052513"/>
            <a:ext cx="8569325"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 Box 4"/>
          <p:cNvSpPr txBox="1">
            <a:spLocks noChangeArrowheads="1"/>
          </p:cNvSpPr>
          <p:nvPr/>
        </p:nvSpPr>
        <p:spPr bwMode="auto">
          <a:xfrm>
            <a:off x="1010895" y="4420822"/>
            <a:ext cx="764023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rgbClr val="663300"/>
                </a:solidFill>
                <a:ea typeface="微软雅黑" panose="020B0503020204020204" charset="-122"/>
                <a:cs typeface="Times New Roman" panose="02020603050405020304" pitchFamily="18" charset="0"/>
              </a:rPr>
              <a:t>镁的每个原子中有两个电子（</a:t>
            </a:r>
            <a:r>
              <a:rPr lang="en-US" altLang="zh-CN" sz="2400" dirty="0">
                <a:solidFill>
                  <a:srgbClr val="663300"/>
                </a:solidFill>
                <a:ea typeface="微软雅黑" panose="020B0503020204020204" charset="-122"/>
                <a:cs typeface="Times New Roman" panose="02020603050405020304" pitchFamily="18" charset="0"/>
              </a:rPr>
              <a:t>3s</a:t>
            </a:r>
            <a:r>
              <a:rPr lang="en-US" altLang="zh-CN" sz="2400" baseline="30000" dirty="0">
                <a:solidFill>
                  <a:srgbClr val="663300"/>
                </a:solidFill>
                <a:ea typeface="微软雅黑" panose="020B0503020204020204" charset="-122"/>
                <a:cs typeface="Times New Roman" panose="02020603050405020304" pitchFamily="18" charset="0"/>
              </a:rPr>
              <a:t>2</a:t>
            </a:r>
            <a:r>
              <a:rPr lang="zh-CN" altLang="en-US" sz="2400" dirty="0">
                <a:solidFill>
                  <a:srgbClr val="663300"/>
                </a:solidFill>
                <a:ea typeface="微软雅黑" panose="020B0503020204020204" charset="-122"/>
                <a:cs typeface="Times New Roman" panose="02020603050405020304" pitchFamily="18" charset="0"/>
              </a:rPr>
              <a:t>）占满了处于价电子层</a:t>
            </a:r>
          </a:p>
          <a:p>
            <a:pPr eaLnBrk="1" hangingPunct="1"/>
            <a:r>
              <a:rPr lang="zh-CN" altLang="en-US" sz="2400" dirty="0">
                <a:solidFill>
                  <a:srgbClr val="663300"/>
                </a:solidFill>
                <a:ea typeface="微软雅黑" panose="020B0503020204020204" charset="-122"/>
                <a:cs typeface="Times New Roman" panose="02020603050405020304" pitchFamily="18" charset="0"/>
              </a:rPr>
              <a:t>的</a:t>
            </a:r>
            <a:r>
              <a:rPr lang="en-US" altLang="zh-CN" sz="2400" dirty="0">
                <a:solidFill>
                  <a:srgbClr val="663300"/>
                </a:solidFill>
                <a:ea typeface="微软雅黑" panose="020B0503020204020204" charset="-122"/>
                <a:cs typeface="Times New Roman" panose="02020603050405020304" pitchFamily="18" charset="0"/>
              </a:rPr>
              <a:t>3s</a:t>
            </a:r>
            <a:r>
              <a:rPr lang="zh-CN" altLang="en-US" sz="2400" dirty="0">
                <a:solidFill>
                  <a:srgbClr val="663300"/>
                </a:solidFill>
                <a:ea typeface="微软雅黑" panose="020B0503020204020204" charset="-122"/>
                <a:cs typeface="Times New Roman" panose="02020603050405020304" pitchFamily="18" charset="0"/>
              </a:rPr>
              <a:t>状态。但是由于</a:t>
            </a:r>
            <a:r>
              <a:rPr lang="en-US" altLang="zh-CN" sz="2400" dirty="0">
                <a:solidFill>
                  <a:srgbClr val="663300"/>
                </a:solidFill>
                <a:ea typeface="微软雅黑" panose="020B0503020204020204" charset="-122"/>
                <a:cs typeface="Times New Roman" panose="02020603050405020304" pitchFamily="18" charset="0"/>
              </a:rPr>
              <a:t>3s</a:t>
            </a:r>
            <a:r>
              <a:rPr lang="zh-CN" altLang="en-US" sz="2400" dirty="0">
                <a:solidFill>
                  <a:srgbClr val="663300"/>
                </a:solidFill>
                <a:ea typeface="微软雅黑" panose="020B0503020204020204" charset="-122"/>
                <a:cs typeface="Times New Roman" panose="02020603050405020304" pitchFamily="18" charset="0"/>
              </a:rPr>
              <a:t>和</a:t>
            </a:r>
            <a:r>
              <a:rPr lang="en-US" altLang="zh-CN" sz="2400" dirty="0">
                <a:solidFill>
                  <a:srgbClr val="663300"/>
                </a:solidFill>
                <a:ea typeface="微软雅黑" panose="020B0503020204020204" charset="-122"/>
                <a:cs typeface="Times New Roman" panose="02020603050405020304" pitchFamily="18" charset="0"/>
              </a:rPr>
              <a:t>3p</a:t>
            </a:r>
            <a:r>
              <a:rPr lang="zh-CN" altLang="en-US" sz="2400" dirty="0">
                <a:solidFill>
                  <a:srgbClr val="663300"/>
                </a:solidFill>
                <a:ea typeface="微软雅黑" panose="020B0503020204020204" charset="-122"/>
                <a:cs typeface="Times New Roman" panose="02020603050405020304" pitchFamily="18" charset="0"/>
              </a:rPr>
              <a:t>的能带相重叠，电子在</a:t>
            </a:r>
            <a:r>
              <a:rPr lang="en-US" altLang="zh-CN" sz="2400" dirty="0">
                <a:solidFill>
                  <a:srgbClr val="663300"/>
                </a:solidFill>
                <a:ea typeface="微软雅黑" panose="020B0503020204020204" charset="-122"/>
                <a:cs typeface="Times New Roman" panose="02020603050405020304" pitchFamily="18" charset="0"/>
              </a:rPr>
              <a:t>3s-3p</a:t>
            </a:r>
          </a:p>
          <a:p>
            <a:pPr eaLnBrk="1" hangingPunct="1"/>
            <a:r>
              <a:rPr lang="zh-CN" altLang="en-US" sz="2400" dirty="0">
                <a:solidFill>
                  <a:srgbClr val="663300"/>
                </a:solidFill>
                <a:ea typeface="微软雅黑" panose="020B0503020204020204" charset="-122"/>
                <a:cs typeface="Times New Roman" panose="02020603050405020304" pitchFamily="18" charset="0"/>
              </a:rPr>
              <a:t>能带中是部分填满的</a:t>
            </a:r>
          </a:p>
        </p:txBody>
      </p:sp>
      <p:sp>
        <p:nvSpPr>
          <p:cNvPr id="56325" name="矩形 1"/>
          <p:cNvSpPr>
            <a:spLocks noChangeArrowheads="1"/>
          </p:cNvSpPr>
          <p:nvPr/>
        </p:nvSpPr>
        <p:spPr bwMode="auto">
          <a:xfrm>
            <a:off x="3657600" y="2605088"/>
            <a:ext cx="2447925" cy="619125"/>
          </a:xfrm>
          <a:prstGeom prst="rect">
            <a:avLst/>
          </a:prstGeom>
          <a:solidFill>
            <a:srgbClr val="4D4D4D"/>
          </a:solidFill>
          <a:ln w="9525" algn="ctr">
            <a:solidFill>
              <a:schemeClr val="tx1"/>
            </a:solidFill>
            <a:round/>
          </a:ln>
        </p:spPr>
        <p:txBody>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56326" name="TextBox 2"/>
          <p:cNvSpPr txBox="1">
            <a:spLocks noChangeArrowheads="1"/>
          </p:cNvSpPr>
          <p:nvPr/>
        </p:nvSpPr>
        <p:spPr bwMode="auto">
          <a:xfrm>
            <a:off x="395288" y="2770188"/>
            <a:ext cx="4127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000">
                <a:ea typeface="微软雅黑" panose="020B0503020204020204" charset="-122"/>
                <a:cs typeface="Times New Roman" panose="02020603050405020304" pitchFamily="18" charset="0"/>
              </a:rPr>
              <a:t>3s</a:t>
            </a:r>
          </a:p>
        </p:txBody>
      </p:sp>
      <p:sp>
        <p:nvSpPr>
          <p:cNvPr id="56327" name="TextBox 6"/>
          <p:cNvSpPr txBox="1">
            <a:spLocks noChangeArrowheads="1"/>
          </p:cNvSpPr>
          <p:nvPr/>
        </p:nvSpPr>
        <p:spPr bwMode="auto">
          <a:xfrm>
            <a:off x="6443663" y="3068638"/>
            <a:ext cx="17033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000">
                <a:solidFill>
                  <a:schemeClr val="tx1"/>
                </a:solidFill>
                <a:ea typeface="微软雅黑" panose="020B0503020204020204" charset="-122"/>
                <a:cs typeface="Times New Roman" panose="02020603050405020304" pitchFamily="18" charset="0"/>
              </a:rPr>
              <a:t>填满的</a:t>
            </a:r>
            <a:r>
              <a:rPr lang="en-US" altLang="zh-CN" sz="2000">
                <a:solidFill>
                  <a:schemeClr val="tx1"/>
                </a:solidFill>
                <a:ea typeface="微软雅黑" panose="020B0503020204020204" charset="-122"/>
                <a:cs typeface="Times New Roman" panose="02020603050405020304" pitchFamily="18" charset="0"/>
              </a:rPr>
              <a:t>3s</a:t>
            </a:r>
            <a:r>
              <a:rPr lang="zh-CN" altLang="en-US" sz="2000">
                <a:solidFill>
                  <a:schemeClr val="tx1"/>
                </a:solidFill>
                <a:ea typeface="微软雅黑" panose="020B0503020204020204" charset="-122"/>
                <a:cs typeface="Times New Roman" panose="02020603050405020304" pitchFamily="18" charset="0"/>
              </a:rPr>
              <a:t>能带</a:t>
            </a:r>
          </a:p>
        </p:txBody>
      </p:sp>
      <p:sp>
        <p:nvSpPr>
          <p:cNvPr id="56328" name="TextBox 7"/>
          <p:cNvSpPr txBox="1">
            <a:spLocks noChangeArrowheads="1"/>
          </p:cNvSpPr>
          <p:nvPr/>
        </p:nvSpPr>
        <p:spPr bwMode="auto">
          <a:xfrm>
            <a:off x="5724525" y="1341438"/>
            <a:ext cx="3119438" cy="706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000">
                <a:solidFill>
                  <a:schemeClr val="tx1"/>
                </a:solidFill>
                <a:ea typeface="微软雅黑" panose="020B0503020204020204" charset="-122"/>
                <a:cs typeface="Times New Roman" panose="02020603050405020304" pitchFamily="18" charset="0"/>
              </a:rPr>
              <a:t>与填满的</a:t>
            </a:r>
            <a:r>
              <a:rPr lang="en-US" altLang="zh-CN" sz="2000">
                <a:solidFill>
                  <a:schemeClr val="tx1"/>
                </a:solidFill>
                <a:ea typeface="微软雅黑" panose="020B0503020204020204" charset="-122"/>
                <a:cs typeface="Times New Roman" panose="02020603050405020304" pitchFamily="18" charset="0"/>
              </a:rPr>
              <a:t>3s</a:t>
            </a:r>
            <a:r>
              <a:rPr lang="zh-CN" altLang="en-US" sz="2000">
                <a:solidFill>
                  <a:schemeClr val="tx1"/>
                </a:solidFill>
                <a:ea typeface="微软雅黑" panose="020B0503020204020204" charset="-122"/>
                <a:cs typeface="Times New Roman" panose="02020603050405020304" pitchFamily="18" charset="0"/>
              </a:rPr>
              <a:t>能带重叠，      </a:t>
            </a:r>
            <a:endParaRPr lang="en-US" altLang="zh-CN" sz="2000">
              <a:solidFill>
                <a:schemeClr val="tx1"/>
              </a:solidFill>
              <a:ea typeface="微软雅黑" panose="020B0503020204020204" charset="-122"/>
              <a:cs typeface="Times New Roman" panose="02020603050405020304" pitchFamily="18" charset="0"/>
            </a:endParaRPr>
          </a:p>
          <a:p>
            <a:pPr eaLnBrk="1" hangingPunct="1"/>
            <a:r>
              <a:rPr lang="zh-CN" altLang="en-US" sz="2000">
                <a:solidFill>
                  <a:schemeClr val="tx1"/>
                </a:solidFill>
                <a:ea typeface="微软雅黑" panose="020B0503020204020204" charset="-122"/>
                <a:cs typeface="Times New Roman" panose="02020603050405020304" pitchFamily="18" charset="0"/>
              </a:rPr>
              <a:t>在</a:t>
            </a:r>
            <a:r>
              <a:rPr lang="en-US" altLang="zh-CN" sz="2000">
                <a:solidFill>
                  <a:schemeClr val="tx1"/>
                </a:solidFill>
                <a:ea typeface="微软雅黑" panose="020B0503020204020204" charset="-122"/>
                <a:cs typeface="Times New Roman" panose="02020603050405020304" pitchFamily="18" charset="0"/>
              </a:rPr>
              <a:t>3p</a:t>
            </a:r>
            <a:r>
              <a:rPr lang="zh-CN" altLang="en-US" sz="2000">
                <a:solidFill>
                  <a:schemeClr val="tx1"/>
                </a:solidFill>
                <a:ea typeface="微软雅黑" panose="020B0503020204020204" charset="-122"/>
                <a:cs typeface="Times New Roman" panose="02020603050405020304" pitchFamily="18" charset="0"/>
              </a:rPr>
              <a:t>中是半满的</a:t>
            </a:r>
          </a:p>
        </p:txBody>
      </p:sp>
      <p:sp>
        <p:nvSpPr>
          <p:cNvPr id="56329" name="TextBox 8"/>
          <p:cNvSpPr txBox="1">
            <a:spLocks noChangeArrowheads="1"/>
          </p:cNvSpPr>
          <p:nvPr/>
        </p:nvSpPr>
        <p:spPr bwMode="auto">
          <a:xfrm>
            <a:off x="395288" y="1654175"/>
            <a:ext cx="455612"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en-US" altLang="zh-CN" sz="2000">
                <a:ea typeface="微软雅黑" panose="020B0503020204020204" charset="-122"/>
                <a:cs typeface="Times New Roman" panose="02020603050405020304" pitchFamily="18" charset="0"/>
              </a:rPr>
              <a:t>3p</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48</a:t>
            </a:fld>
            <a:endParaRPr lang="zh-CN" altLang="en-US"/>
          </a:p>
        </p:txBody>
      </p:sp>
      <p:sp>
        <p:nvSpPr>
          <p:cNvPr id="12" name="Rectangle 3"/>
          <p:cNvSpPr>
            <a:spLocks noChangeArrowheads="1"/>
          </p:cNvSpPr>
          <p:nvPr/>
        </p:nvSpPr>
        <p:spPr bwMode="auto">
          <a:xfrm>
            <a:off x="2737485" y="263560"/>
            <a:ext cx="3383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buClrTx/>
              <a:buSzTx/>
              <a:buFontTx/>
            </a:pPr>
            <a:r>
              <a:rPr kumimoji="1" lang="zh-CN" altLang="en-US" sz="3600" noProof="0" dirty="0">
                <a:ln>
                  <a:noFill/>
                </a:ln>
                <a:solidFill>
                  <a:srgbClr val="660066"/>
                </a:solidFill>
                <a:effectLst/>
                <a:uLnTx/>
                <a:uFillTx/>
                <a:ea typeface="微软雅黑" panose="020B0503020204020204" charset="-122"/>
              </a:rPr>
              <a:t>导体的能带结构</a:t>
            </a:r>
          </a:p>
        </p:txBody>
      </p:sp>
      <p:sp>
        <p:nvSpPr>
          <p:cNvPr id="13"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981075"/>
            <a:ext cx="7056438"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Line 4"/>
          <p:cNvSpPr>
            <a:spLocks noChangeShapeType="1"/>
          </p:cNvSpPr>
          <p:nvPr/>
        </p:nvSpPr>
        <p:spPr bwMode="auto">
          <a:xfrm>
            <a:off x="1187450" y="3933825"/>
            <a:ext cx="7056438" cy="0"/>
          </a:xfrm>
          <a:prstGeom prst="line">
            <a:avLst/>
          </a:prstGeom>
          <a:noFill/>
          <a:ln w="762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5301" name="Line 5"/>
          <p:cNvSpPr>
            <a:spLocks noChangeShapeType="1"/>
          </p:cNvSpPr>
          <p:nvPr/>
        </p:nvSpPr>
        <p:spPr bwMode="auto">
          <a:xfrm flipV="1">
            <a:off x="971550" y="1412875"/>
            <a:ext cx="0" cy="2592388"/>
          </a:xfrm>
          <a:prstGeom prst="line">
            <a:avLst/>
          </a:prstGeom>
          <a:noFill/>
          <a:ln w="762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5302" name="Text Box 6"/>
          <p:cNvSpPr txBox="1">
            <a:spLocks noChangeArrowheads="1"/>
          </p:cNvSpPr>
          <p:nvPr/>
        </p:nvSpPr>
        <p:spPr bwMode="auto">
          <a:xfrm>
            <a:off x="684213" y="4005263"/>
            <a:ext cx="4876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1F497D"/>
                </a:solidFill>
                <a:effectLst/>
                <a:uLnTx/>
                <a:uFillTx/>
                <a:latin typeface="微软雅黑" panose="020B0503020204020204" charset="-122"/>
                <a:ea typeface="微软雅黑" panose="020B0503020204020204" charset="-122"/>
                <a:cs typeface="+mn-cs"/>
              </a:rPr>
              <a:t>弱</a:t>
            </a:r>
          </a:p>
        </p:txBody>
      </p:sp>
      <p:sp>
        <p:nvSpPr>
          <p:cNvPr id="55303" name="Text Box 7"/>
          <p:cNvSpPr txBox="1">
            <a:spLocks noChangeArrowheads="1"/>
          </p:cNvSpPr>
          <p:nvPr/>
        </p:nvSpPr>
        <p:spPr bwMode="auto">
          <a:xfrm>
            <a:off x="8243888" y="37163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1F497D"/>
                </a:solidFill>
                <a:effectLst/>
                <a:uLnTx/>
                <a:uFillTx/>
                <a:latin typeface="微软雅黑" panose="020B0503020204020204" charset="-122"/>
                <a:ea typeface="微软雅黑" panose="020B0503020204020204" charset="-122"/>
                <a:cs typeface="+mn-cs"/>
              </a:rPr>
              <a:t>强</a:t>
            </a:r>
          </a:p>
        </p:txBody>
      </p:sp>
      <p:sp>
        <p:nvSpPr>
          <p:cNvPr id="55304" name="Text Box 8"/>
          <p:cNvSpPr txBox="1">
            <a:spLocks noChangeArrowheads="1"/>
          </p:cNvSpPr>
          <p:nvPr/>
        </p:nvSpPr>
        <p:spPr bwMode="auto">
          <a:xfrm>
            <a:off x="395288" y="11969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1F497D"/>
                </a:solidFill>
                <a:effectLst/>
                <a:uLnTx/>
                <a:uFillTx/>
                <a:latin typeface="微软雅黑" panose="020B0503020204020204" charset="-122"/>
                <a:ea typeface="微软雅黑" panose="020B0503020204020204" charset="-122"/>
                <a:cs typeface="+mn-cs"/>
              </a:rPr>
              <a:t>强</a:t>
            </a:r>
          </a:p>
        </p:txBody>
      </p:sp>
      <p:sp>
        <p:nvSpPr>
          <p:cNvPr id="1995785" name="Oval 9"/>
          <p:cNvSpPr>
            <a:spLocks noChangeArrowheads="1"/>
          </p:cNvSpPr>
          <p:nvPr/>
        </p:nvSpPr>
        <p:spPr bwMode="auto">
          <a:xfrm>
            <a:off x="6156176" y="1276841"/>
            <a:ext cx="647700" cy="1000029"/>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微软雅黑" panose="020B0503020204020204" charset="-122"/>
              <a:ea typeface="微软雅黑" panose="020B0503020204020204"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60109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5785"/>
                                        </p:tgtEl>
                                        <p:attrNameLst>
                                          <p:attrName>style.visibility</p:attrName>
                                        </p:attrNameLst>
                                      </p:cBhvr>
                                      <p:to>
                                        <p:strVal val="visible"/>
                                      </p:to>
                                    </p:set>
                                    <p:animEffect transition="in" filter="dissolve">
                                      <p:cBhvr>
                                        <p:cTn id="7" dur="500"/>
                                        <p:tgtEl>
                                          <p:spTgt spid="1995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578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1196752"/>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cxnSp>
        <p:nvCxnSpPr>
          <p:cNvPr id="10" name="直接连接符 9"/>
          <p:cNvCxnSpPr>
            <a:cxnSpLocks noChangeShapeType="1"/>
          </p:cNvCxnSpPr>
          <p:nvPr/>
        </p:nvCxnSpPr>
        <p:spPr bwMode="auto">
          <a:xfrm>
            <a:off x="2843808" y="2017640"/>
            <a:ext cx="2808312" cy="0"/>
          </a:xfrm>
          <a:prstGeom prst="line">
            <a:avLst/>
          </a:prstGeom>
          <a:noFill/>
          <a:ln w="762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236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609598" y="1088921"/>
            <a:ext cx="84050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原子在形成共价键时可能发生轨道杂化，以金刚石为例</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7827" name="Rectangle 3"/>
          <p:cNvSpPr>
            <a:spLocks noChangeArrowheads="1"/>
          </p:cNvSpPr>
          <p:nvPr/>
        </p:nvSpPr>
        <p:spPr bwMode="auto">
          <a:xfrm>
            <a:off x="6213475" y="2501726"/>
            <a:ext cx="360363"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7828" name="Rectangle 4"/>
          <p:cNvSpPr>
            <a:spLocks noChangeArrowheads="1"/>
          </p:cNvSpPr>
          <p:nvPr/>
        </p:nvSpPr>
        <p:spPr bwMode="auto">
          <a:xfrm>
            <a:off x="6575425" y="2506489"/>
            <a:ext cx="360363" cy="360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7829" name="Rectangle 5"/>
          <p:cNvSpPr>
            <a:spLocks noChangeArrowheads="1"/>
          </p:cNvSpPr>
          <p:nvPr/>
        </p:nvSpPr>
        <p:spPr bwMode="auto">
          <a:xfrm>
            <a:off x="6951663" y="2506489"/>
            <a:ext cx="360362" cy="360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7830" name="Line 41"/>
          <p:cNvSpPr>
            <a:spLocks noChangeShapeType="1"/>
          </p:cNvSpPr>
          <p:nvPr/>
        </p:nvSpPr>
        <p:spPr bwMode="auto">
          <a:xfrm>
            <a:off x="3657600" y="3041476"/>
            <a:ext cx="12954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77831" name="Text Box 42"/>
          <p:cNvSpPr txBox="1">
            <a:spLocks noChangeArrowheads="1"/>
          </p:cNvSpPr>
          <p:nvPr/>
        </p:nvSpPr>
        <p:spPr bwMode="auto">
          <a:xfrm>
            <a:off x="3871913" y="3044651"/>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 eV</a:t>
            </a:r>
          </a:p>
        </p:txBody>
      </p:sp>
      <p:sp>
        <p:nvSpPr>
          <p:cNvPr id="77832" name="Text Box 43"/>
          <p:cNvSpPr txBox="1">
            <a:spLocks noChangeArrowheads="1"/>
          </p:cNvSpPr>
          <p:nvPr/>
        </p:nvSpPr>
        <p:spPr bwMode="auto">
          <a:xfrm>
            <a:off x="671513" y="4027431"/>
            <a:ext cx="8077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形成一个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C-C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键能量降低</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3.6 eV</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，多形成两个共价键所释放出的能量</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7.2 eV</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足以补偿电子由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2s</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2p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态能量的增加</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其分子轨道由原子的</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2s</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2p</a:t>
            </a:r>
            <a:r>
              <a:rPr kumimoji="1"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x</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2p</a:t>
            </a:r>
            <a:r>
              <a:rPr kumimoji="1"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y</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和</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2p</a:t>
            </a:r>
            <a:r>
              <a:rPr kumimoji="1"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z</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轨道的线性组合组成，称为</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sp</a:t>
            </a: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3</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杂化轨道</a:t>
            </a:r>
          </a:p>
        </p:txBody>
      </p:sp>
      <p:sp>
        <p:nvSpPr>
          <p:cNvPr id="77833" name="Text Box 44"/>
          <p:cNvSpPr txBox="1">
            <a:spLocks noChangeArrowheads="1"/>
          </p:cNvSpPr>
          <p:nvPr/>
        </p:nvSpPr>
        <p:spPr bwMode="auto">
          <a:xfrm>
            <a:off x="3733800" y="2587451"/>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2s</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2p</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7834" name="Text Box 46"/>
          <p:cNvSpPr txBox="1">
            <a:spLocks noChangeArrowheads="1"/>
          </p:cNvSpPr>
          <p:nvPr/>
        </p:nvSpPr>
        <p:spPr bwMode="auto">
          <a:xfrm>
            <a:off x="3425508" y="314136"/>
            <a:ext cx="23775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杂 化 轨 道</a:t>
            </a:r>
          </a:p>
        </p:txBody>
      </p:sp>
      <p:pic>
        <p:nvPicPr>
          <p:cNvPr id="77835" name="Picture 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6375" y="2258839"/>
            <a:ext cx="1800225" cy="170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6" name="Picture 4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2738" y="2204864"/>
            <a:ext cx="180022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7" name="Text Box 50"/>
          <p:cNvSpPr txBox="1">
            <a:spLocks noChangeArrowheads="1"/>
          </p:cNvSpPr>
          <p:nvPr/>
        </p:nvSpPr>
        <p:spPr bwMode="auto">
          <a:xfrm>
            <a:off x="7524750" y="3330401"/>
            <a:ext cx="641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sp</a:t>
            </a:r>
            <a:r>
              <a:rPr kumimoji="0" lang="en-US" altLang="zh-CN" sz="2800" b="1" i="0" u="none" strike="noStrike" kern="1200" cap="none" spc="0" normalizeH="0" baseline="30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3</a:t>
            </a:r>
          </a:p>
        </p:txBody>
      </p:sp>
      <p:sp>
        <p:nvSpPr>
          <p:cNvPr id="77838" name="Line 51"/>
          <p:cNvSpPr>
            <a:spLocks noChangeShapeType="1"/>
          </p:cNvSpPr>
          <p:nvPr/>
        </p:nvSpPr>
        <p:spPr bwMode="auto">
          <a:xfrm>
            <a:off x="6804025" y="3689176"/>
            <a:ext cx="72072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15" name="矩形 14"/>
          <p:cNvSpPr/>
          <p:nvPr/>
        </p:nvSpPr>
        <p:spPr bwMode="auto">
          <a:xfrm>
            <a:off x="1979712" y="3113608"/>
            <a:ext cx="1296888" cy="432047"/>
          </a:xfrm>
          <a:prstGeom prst="rect">
            <a:avLst/>
          </a:prstGeom>
          <a:solidFill>
            <a:srgbClr val="C00000">
              <a:alpha val="5607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6" name="矩形 15"/>
          <p:cNvSpPr/>
          <p:nvPr/>
        </p:nvSpPr>
        <p:spPr bwMode="auto">
          <a:xfrm>
            <a:off x="5456833" y="3054871"/>
            <a:ext cx="1736130" cy="432047"/>
          </a:xfrm>
          <a:prstGeom prst="rect">
            <a:avLst/>
          </a:prstGeom>
          <a:solidFill>
            <a:srgbClr val="C00000">
              <a:alpha val="12941"/>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4F8680-455F-4FDD-AA7B-B71BD83FB6DF}"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楷体_GB2312"/>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a:endParaRPr>
          </a:p>
        </p:txBody>
      </p:sp>
      <p:sp>
        <p:nvSpPr>
          <p:cNvPr id="19" name="Rectangle 37"/>
          <p:cNvSpPr>
            <a:spLocks noChangeArrowheads="1"/>
          </p:cNvSpPr>
          <p:nvPr/>
        </p:nvSpPr>
        <p:spPr bwMode="auto">
          <a:xfrm flipV="1">
            <a:off x="12938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endParaRPr>
          </a:p>
        </p:txBody>
      </p:sp>
      <p:sp>
        <p:nvSpPr>
          <p:cNvPr id="4" name="矩形 3"/>
          <p:cNvSpPr/>
          <p:nvPr/>
        </p:nvSpPr>
        <p:spPr>
          <a:xfrm>
            <a:off x="609598" y="1693451"/>
            <a:ext cx="3445174" cy="430887"/>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Times New Roman" panose="02020603050405020304" pitchFamily="18" charset="0"/>
              </a:rPr>
              <a:t>C</a:t>
            </a:r>
            <a:r>
              <a:rPr kumimoji="1" lang="zh-CN" altLang="en-US" sz="22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Times New Roman" panose="02020603050405020304" pitchFamily="18" charset="0"/>
              </a:rPr>
              <a:t>原子的基态为：</a:t>
            </a:r>
            <a:r>
              <a:rPr kumimoji="1" lang="en-US" altLang="zh-CN" sz="22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Times New Roman" panose="02020603050405020304" pitchFamily="18" charset="0"/>
              </a:rPr>
              <a:t>1s</a:t>
            </a:r>
            <a:r>
              <a:rPr kumimoji="1" lang="en-US" altLang="zh-CN" sz="2200" b="1" i="0" u="none" strike="noStrike" kern="1200" cap="none" spc="0" normalizeH="0" baseline="30000" noProof="0" dirty="0">
                <a:ln>
                  <a:noFill/>
                </a:ln>
                <a:solidFill>
                  <a:srgbClr val="0033CC"/>
                </a:solidFill>
                <a:effectLst/>
                <a:uLnTx/>
                <a:uFillTx/>
                <a:latin typeface="Times New Roman" panose="02020603050405020304" pitchFamily="18" charset="0"/>
                <a:ea typeface="微软雅黑" panose="020B0503020204020204" charset="-122"/>
                <a:cs typeface="Times New Roman" panose="02020603050405020304" pitchFamily="18" charset="0"/>
              </a:rPr>
              <a:t>2</a:t>
            </a:r>
            <a:r>
              <a:rPr kumimoji="1" lang="en-US" altLang="zh-CN" sz="22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Times New Roman" panose="02020603050405020304" pitchFamily="18" charset="0"/>
              </a:rPr>
              <a:t>2s</a:t>
            </a:r>
            <a:r>
              <a:rPr kumimoji="1" lang="en-US" altLang="zh-CN" sz="2200" b="1" i="0" u="none" strike="noStrike" kern="1200" cap="none" spc="0" normalizeH="0" baseline="30000" noProof="0" dirty="0">
                <a:ln>
                  <a:noFill/>
                </a:ln>
                <a:solidFill>
                  <a:srgbClr val="0033CC"/>
                </a:solidFill>
                <a:effectLst/>
                <a:uLnTx/>
                <a:uFillTx/>
                <a:latin typeface="Times New Roman" panose="02020603050405020304" pitchFamily="18" charset="0"/>
                <a:ea typeface="微软雅黑" panose="020B0503020204020204" charset="-122"/>
                <a:cs typeface="Times New Roman" panose="02020603050405020304" pitchFamily="18" charset="0"/>
              </a:rPr>
              <a:t>2</a:t>
            </a:r>
            <a:r>
              <a:rPr kumimoji="1" lang="en-US" altLang="zh-CN" sz="22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Times New Roman" panose="02020603050405020304" pitchFamily="18" charset="0"/>
              </a:rPr>
              <a:t>2p</a:t>
            </a:r>
            <a:r>
              <a:rPr kumimoji="1" lang="en-US" altLang="zh-CN" sz="2200" b="1" i="0" u="none" strike="noStrike" kern="1200" cap="none" spc="0" normalizeH="0" baseline="30000" noProof="0" dirty="0">
                <a:ln>
                  <a:noFill/>
                </a:ln>
                <a:solidFill>
                  <a:srgbClr val="0033CC"/>
                </a:solidFill>
                <a:effectLst/>
                <a:uLnTx/>
                <a:uFillTx/>
                <a:latin typeface="Times New Roman" panose="02020603050405020304" pitchFamily="18" charset="0"/>
                <a:ea typeface="微软雅黑" panose="020B0503020204020204" charset="-122"/>
                <a:cs typeface="Times New Roman" panose="02020603050405020304" pitchFamily="18" charset="0"/>
              </a:rPr>
              <a:t>2</a:t>
            </a:r>
            <a:endParaRPr kumimoji="1" lang="en-US" altLang="zh-CN" sz="22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215237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865794"/>
            <a:ext cx="7702624" cy="429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2" name="Text Box 4"/>
          <p:cNvSpPr txBox="1">
            <a:spLocks noChangeArrowheads="1"/>
          </p:cNvSpPr>
          <p:nvPr/>
        </p:nvSpPr>
        <p:spPr bwMode="auto">
          <a:xfrm>
            <a:off x="296813" y="4909800"/>
            <a:ext cx="8784976" cy="14465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200" dirty="0">
                <a:solidFill>
                  <a:schemeClr val="tx1"/>
                </a:solidFill>
                <a:ea typeface="微软雅黑" panose="020B0503020204020204" charset="-122"/>
                <a:cs typeface="Times New Roman" panose="02020603050405020304" pitchFamily="18" charset="0"/>
              </a:rPr>
              <a:t>分子轨道能级形成两个比原子的</a:t>
            </a:r>
            <a:r>
              <a:rPr lang="en-US" altLang="zh-CN" sz="2200" dirty="0">
                <a:solidFill>
                  <a:schemeClr val="tx1"/>
                </a:solidFill>
                <a:ea typeface="微软雅黑" panose="020B0503020204020204" charset="-122"/>
                <a:cs typeface="Times New Roman" panose="02020603050405020304" pitchFamily="18" charset="0"/>
              </a:rPr>
              <a:t>sp3</a:t>
            </a:r>
            <a:r>
              <a:rPr lang="zh-CN" altLang="en-US" sz="2200" dirty="0">
                <a:solidFill>
                  <a:schemeClr val="tx1"/>
                </a:solidFill>
                <a:ea typeface="微软雅黑" panose="020B0503020204020204" charset="-122"/>
                <a:cs typeface="Times New Roman" panose="02020603050405020304" pitchFamily="18" charset="0"/>
              </a:rPr>
              <a:t>杂化轨道能量更低的成键态能带和两个比原子轨道能量高许多的反键态能带。同时，由于每个原子提供</a:t>
            </a:r>
            <a:r>
              <a:rPr lang="en-US" altLang="zh-CN" sz="2200" dirty="0">
                <a:solidFill>
                  <a:schemeClr val="tx1"/>
                </a:solidFill>
                <a:ea typeface="微软雅黑" panose="020B0503020204020204" charset="-122"/>
                <a:cs typeface="Times New Roman" panose="02020603050405020304" pitchFamily="18" charset="0"/>
              </a:rPr>
              <a:t>4</a:t>
            </a:r>
            <a:r>
              <a:rPr lang="zh-CN" altLang="en-US" sz="2200" dirty="0">
                <a:solidFill>
                  <a:schemeClr val="tx1"/>
                </a:solidFill>
                <a:ea typeface="微软雅黑" panose="020B0503020204020204" charset="-122"/>
                <a:cs typeface="Times New Roman" panose="02020603050405020304" pitchFamily="18" charset="0"/>
              </a:rPr>
              <a:t>个能级和</a:t>
            </a:r>
            <a:r>
              <a:rPr lang="en-US" altLang="zh-CN" sz="2200" dirty="0">
                <a:solidFill>
                  <a:schemeClr val="tx1"/>
                </a:solidFill>
                <a:ea typeface="微软雅黑" panose="020B0503020204020204" charset="-122"/>
                <a:cs typeface="Times New Roman" panose="02020603050405020304" pitchFamily="18" charset="0"/>
              </a:rPr>
              <a:t>4</a:t>
            </a:r>
            <a:r>
              <a:rPr lang="zh-CN" altLang="en-US" sz="2200" dirty="0">
                <a:solidFill>
                  <a:schemeClr val="tx1"/>
                </a:solidFill>
                <a:ea typeface="微软雅黑" panose="020B0503020204020204" charset="-122"/>
                <a:cs typeface="Times New Roman" panose="02020603050405020304" pitchFamily="18" charset="0"/>
              </a:rPr>
              <a:t>个电子，刚好能够填满两个成键能带，而高能量的反键能带是全空的</a:t>
            </a:r>
          </a:p>
        </p:txBody>
      </p:sp>
      <p:sp>
        <p:nvSpPr>
          <p:cNvPr id="58373" name="Text Box 3"/>
          <p:cNvSpPr txBox="1">
            <a:spLocks noChangeArrowheads="1"/>
          </p:cNvSpPr>
          <p:nvPr/>
        </p:nvSpPr>
        <p:spPr bwMode="auto">
          <a:xfrm>
            <a:off x="755576" y="1147387"/>
            <a:ext cx="310854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ctr" eaLnBrk="1" hangingPunct="1"/>
            <a:r>
              <a:rPr kumimoji="1" lang="en-US" altLang="zh-CN" sz="2400" dirty="0">
                <a:solidFill>
                  <a:srgbClr val="CC0000"/>
                </a:solidFill>
                <a:ea typeface="微软雅黑" panose="020B0503020204020204" charset="-122"/>
                <a:cs typeface="Times New Roman" panose="02020603050405020304" pitchFamily="18" charset="0"/>
              </a:rPr>
              <a:t>1</a:t>
            </a:r>
            <a:r>
              <a:rPr kumimoji="1" lang="zh-CN" altLang="en-US" sz="2400" dirty="0">
                <a:solidFill>
                  <a:srgbClr val="CC0000"/>
                </a:solidFill>
                <a:ea typeface="微软雅黑" panose="020B0503020204020204" charset="-122"/>
                <a:cs typeface="Times New Roman" panose="02020603050405020304" pitchFamily="18" charset="0"/>
              </a:rPr>
              <a:t>摩尔金刚石结构晶体</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51</a:t>
            </a:fld>
            <a:endParaRPr lang="zh-CN" altLang="en-US"/>
          </a:p>
        </p:txBody>
      </p:sp>
      <p:sp>
        <p:nvSpPr>
          <p:cNvPr id="8" name="Rectangle 3"/>
          <p:cNvSpPr>
            <a:spLocks noChangeArrowheads="1"/>
          </p:cNvSpPr>
          <p:nvPr/>
        </p:nvSpPr>
        <p:spPr bwMode="auto">
          <a:xfrm>
            <a:off x="2737485" y="263560"/>
            <a:ext cx="39036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eaLnBrk="1" hangingPunct="1">
              <a:buClrTx/>
              <a:buSzTx/>
              <a:buFontTx/>
            </a:pPr>
            <a:r>
              <a:rPr kumimoji="1" lang="zh-CN" altLang="en-US" sz="3600" dirty="0">
                <a:solidFill>
                  <a:srgbClr val="660066"/>
                </a:solidFill>
                <a:ea typeface="微软雅黑" panose="020B0503020204020204" charset="-122"/>
              </a:rPr>
              <a:t>非</a:t>
            </a:r>
            <a:r>
              <a:rPr kumimoji="1" lang="zh-CN" altLang="en-US" sz="3600" noProof="0" dirty="0">
                <a:ln>
                  <a:noFill/>
                </a:ln>
                <a:solidFill>
                  <a:srgbClr val="660066"/>
                </a:solidFill>
                <a:effectLst/>
                <a:uLnTx/>
                <a:uFillTx/>
                <a:ea typeface="微软雅黑" panose="020B0503020204020204" charset="-122"/>
              </a:rPr>
              <a:t>导体的能带结构</a:t>
            </a:r>
          </a:p>
        </p:txBody>
      </p:sp>
      <p:sp>
        <p:nvSpPr>
          <p:cNvPr id="9"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1308735" y="934082"/>
            <a:ext cx="6117380"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能带论</a:t>
            </a:r>
            <a:r>
              <a:rPr kumimoji="1" lang="en-US" altLang="zh-CN" sz="24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kumimoji="1" lang="zh-CN" altLang="en-US" sz="24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满带电子不导电</a:t>
            </a:r>
            <a:r>
              <a:rPr kumimoji="1" lang="en-US" altLang="zh-CN" sz="24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kumimoji="1" lang="zh-CN" altLang="en-US" sz="24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部分填充带可导电 </a:t>
            </a:r>
            <a:endParaRPr kumimoji="1" lang="zh-CN" altLang="en-US" sz="24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46674" name="Group 82"/>
          <p:cNvGrpSpPr/>
          <p:nvPr/>
        </p:nvGrpSpPr>
        <p:grpSpPr bwMode="auto">
          <a:xfrm>
            <a:off x="323850" y="1425575"/>
            <a:ext cx="3657600" cy="2333625"/>
            <a:chOff x="521" y="2664"/>
            <a:chExt cx="2304" cy="1470"/>
          </a:xfrm>
        </p:grpSpPr>
        <p:grpSp>
          <p:nvGrpSpPr>
            <p:cNvPr id="54278" name="Group 83"/>
            <p:cNvGrpSpPr/>
            <p:nvPr/>
          </p:nvGrpSpPr>
          <p:grpSpPr bwMode="auto">
            <a:xfrm>
              <a:off x="521" y="2664"/>
              <a:ext cx="2304" cy="1470"/>
              <a:chOff x="521" y="2664"/>
              <a:chExt cx="2304" cy="1470"/>
            </a:xfrm>
          </p:grpSpPr>
          <p:sp>
            <p:nvSpPr>
              <p:cNvPr id="54281" name="Rectangle 84"/>
              <p:cNvSpPr>
                <a:spLocks noChangeArrowheads="1"/>
              </p:cNvSpPr>
              <p:nvPr/>
            </p:nvSpPr>
            <p:spPr bwMode="auto">
              <a:xfrm>
                <a:off x="521" y="2976"/>
                <a:ext cx="2297" cy="1158"/>
              </a:xfrm>
              <a:prstGeom prst="rect">
                <a:avLst/>
              </a:prstGeom>
              <a:solidFill>
                <a:srgbClr val="99CCFF"/>
              </a:solidFill>
              <a:ln w="9525">
                <a:solidFill>
                  <a:srgbClr val="99CC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54282" name="Group 85"/>
              <p:cNvGrpSpPr/>
              <p:nvPr/>
            </p:nvGrpSpPr>
            <p:grpSpPr bwMode="auto">
              <a:xfrm>
                <a:off x="521" y="2964"/>
                <a:ext cx="2304" cy="1152"/>
                <a:chOff x="206" y="1536"/>
                <a:chExt cx="2304" cy="1152"/>
              </a:xfrm>
            </p:grpSpPr>
            <p:sp>
              <p:nvSpPr>
                <p:cNvPr id="54284" name="Line 86"/>
                <p:cNvSpPr>
                  <a:spLocks noChangeShapeType="1"/>
                </p:cNvSpPr>
                <p:nvPr/>
              </p:nvSpPr>
              <p:spPr bwMode="auto">
                <a:xfrm>
                  <a:off x="206" y="2002"/>
                  <a:ext cx="172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285" name="Line 87"/>
                <p:cNvSpPr>
                  <a:spLocks noChangeShapeType="1"/>
                </p:cNvSpPr>
                <p:nvPr/>
              </p:nvSpPr>
              <p:spPr bwMode="auto">
                <a:xfrm>
                  <a:off x="1070" y="1536"/>
                  <a:ext cx="0" cy="115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grpSp>
              <p:nvGrpSpPr>
                <p:cNvPr id="54286" name="Group 88"/>
                <p:cNvGrpSpPr/>
                <p:nvPr/>
              </p:nvGrpSpPr>
              <p:grpSpPr bwMode="auto">
                <a:xfrm>
                  <a:off x="542" y="1664"/>
                  <a:ext cx="1968" cy="360"/>
                  <a:chOff x="1920" y="1248"/>
                  <a:chExt cx="1968" cy="360"/>
                </a:xfrm>
              </p:grpSpPr>
              <p:grpSp>
                <p:nvGrpSpPr>
                  <p:cNvPr id="54337" name="Group 89"/>
                  <p:cNvGrpSpPr/>
                  <p:nvPr/>
                </p:nvGrpSpPr>
                <p:grpSpPr bwMode="auto">
                  <a:xfrm>
                    <a:off x="1920" y="1248"/>
                    <a:ext cx="1056" cy="336"/>
                    <a:chOff x="2112" y="1248"/>
                    <a:chExt cx="624" cy="346"/>
                  </a:xfrm>
                </p:grpSpPr>
                <p:sp>
                  <p:nvSpPr>
                    <p:cNvPr id="54368" name="Freeform 90"/>
                    <p:cNvSpPr/>
                    <p:nvPr/>
                  </p:nvSpPr>
                  <p:spPr bwMode="auto">
                    <a:xfrm flipH="1">
                      <a:off x="2112" y="1248"/>
                      <a:ext cx="309" cy="346"/>
                    </a:xfrm>
                    <a:custGeom>
                      <a:avLst/>
                      <a:gdLst>
                        <a:gd name="T0" fmla="*/ 14 w 576"/>
                        <a:gd name="T1" fmla="*/ 1 h 640"/>
                        <a:gd name="T2" fmla="*/ 13 w 576"/>
                        <a:gd name="T3" fmla="*/ 1 h 640"/>
                        <a:gd name="T4" fmla="*/ 9 w 576"/>
                        <a:gd name="T5" fmla="*/ 3 h 640"/>
                        <a:gd name="T6" fmla="*/ 3 w 576"/>
                        <a:gd name="T7" fmla="*/ 14 h 640"/>
                        <a:gd name="T8" fmla="*/ 0 w 576"/>
                        <a:gd name="T9" fmla="*/ 1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69" name="Freeform 91"/>
                    <p:cNvSpPr/>
                    <p:nvPr/>
                  </p:nvSpPr>
                  <p:spPr bwMode="auto">
                    <a:xfrm>
                      <a:off x="2448" y="1248"/>
                      <a:ext cx="288" cy="336"/>
                    </a:xfrm>
                    <a:custGeom>
                      <a:avLst/>
                      <a:gdLst>
                        <a:gd name="T0" fmla="*/ 9 w 576"/>
                        <a:gd name="T1" fmla="*/ 1 h 640"/>
                        <a:gd name="T2" fmla="*/ 9 w 576"/>
                        <a:gd name="T3" fmla="*/ 1 h 640"/>
                        <a:gd name="T4" fmla="*/ 6 w 576"/>
                        <a:gd name="T5" fmla="*/ 2 h 640"/>
                        <a:gd name="T6" fmla="*/ 3 w 576"/>
                        <a:gd name="T7" fmla="*/ 12 h 640"/>
                        <a:gd name="T8" fmla="*/ 0 w 576"/>
                        <a:gd name="T9" fmla="*/ 13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54338" name="Line 92"/>
                  <p:cNvSpPr>
                    <a:spLocks noChangeShapeType="1"/>
                  </p:cNvSpPr>
                  <p:nvPr/>
                </p:nvSpPr>
                <p:spPr bwMode="auto">
                  <a:xfrm>
                    <a:off x="2976" y="1248"/>
                    <a:ext cx="624"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39" name="Line 93"/>
                  <p:cNvSpPr>
                    <a:spLocks noChangeShapeType="1"/>
                  </p:cNvSpPr>
                  <p:nvPr/>
                </p:nvSpPr>
                <p:spPr bwMode="auto">
                  <a:xfrm>
                    <a:off x="2544" y="1584"/>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grpSp>
                <p:nvGrpSpPr>
                  <p:cNvPr id="54340" name="Group 94"/>
                  <p:cNvGrpSpPr/>
                  <p:nvPr/>
                </p:nvGrpSpPr>
                <p:grpSpPr bwMode="auto">
                  <a:xfrm>
                    <a:off x="3168" y="1536"/>
                    <a:ext cx="720" cy="48"/>
                    <a:chOff x="1200" y="4032"/>
                    <a:chExt cx="720" cy="48"/>
                  </a:xfrm>
                </p:grpSpPr>
                <p:sp>
                  <p:nvSpPr>
                    <p:cNvPr id="54366" name="Line 95"/>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67" name="Oval 96"/>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4341" name="Group 97"/>
                  <p:cNvGrpSpPr/>
                  <p:nvPr/>
                </p:nvGrpSpPr>
                <p:grpSpPr bwMode="auto">
                  <a:xfrm>
                    <a:off x="3168" y="1488"/>
                    <a:ext cx="720" cy="48"/>
                    <a:chOff x="1200" y="4032"/>
                    <a:chExt cx="720" cy="48"/>
                  </a:xfrm>
                </p:grpSpPr>
                <p:sp>
                  <p:nvSpPr>
                    <p:cNvPr id="54364" name="Line 98"/>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65" name="Oval 99"/>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4342" name="Group 100"/>
                  <p:cNvGrpSpPr/>
                  <p:nvPr/>
                </p:nvGrpSpPr>
                <p:grpSpPr bwMode="auto">
                  <a:xfrm>
                    <a:off x="3168" y="1440"/>
                    <a:ext cx="720" cy="48"/>
                    <a:chOff x="1200" y="4032"/>
                    <a:chExt cx="720" cy="48"/>
                  </a:xfrm>
                </p:grpSpPr>
                <p:sp>
                  <p:nvSpPr>
                    <p:cNvPr id="54362" name="Line 101"/>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63" name="Oval 102"/>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54343" name="Line 103"/>
                  <p:cNvSpPr>
                    <a:spLocks noChangeShapeType="1"/>
                  </p:cNvSpPr>
                  <p:nvPr/>
                </p:nvSpPr>
                <p:spPr bwMode="auto">
                  <a:xfrm>
                    <a:off x="3168" y="144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44" name="Oval 104"/>
                  <p:cNvSpPr>
                    <a:spLocks noChangeArrowheads="1"/>
                  </p:cNvSpPr>
                  <p:nvPr/>
                </p:nvSpPr>
                <p:spPr bwMode="auto">
                  <a:xfrm>
                    <a:off x="3504" y="139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45" name="Line 105"/>
                  <p:cNvSpPr>
                    <a:spLocks noChangeShapeType="1"/>
                  </p:cNvSpPr>
                  <p:nvPr/>
                </p:nvSpPr>
                <p:spPr bwMode="auto">
                  <a:xfrm>
                    <a:off x="3168" y="1392"/>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46" name="Line 106"/>
                  <p:cNvSpPr>
                    <a:spLocks noChangeShapeType="1"/>
                  </p:cNvSpPr>
                  <p:nvPr/>
                </p:nvSpPr>
                <p:spPr bwMode="auto">
                  <a:xfrm>
                    <a:off x="3168" y="1344"/>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47" name="Line 107"/>
                  <p:cNvSpPr>
                    <a:spLocks noChangeShapeType="1"/>
                  </p:cNvSpPr>
                  <p:nvPr/>
                </p:nvSpPr>
                <p:spPr bwMode="auto">
                  <a:xfrm>
                    <a:off x="3168" y="1296"/>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48" name="Line 108"/>
                  <p:cNvSpPr>
                    <a:spLocks noChangeShapeType="1"/>
                  </p:cNvSpPr>
                  <p:nvPr/>
                </p:nvSpPr>
                <p:spPr bwMode="auto">
                  <a:xfrm>
                    <a:off x="3168" y="1248"/>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49" name="Line 109"/>
                  <p:cNvSpPr>
                    <a:spLocks noChangeShapeType="1"/>
                  </p:cNvSpPr>
                  <p:nvPr/>
                </p:nvSpPr>
                <p:spPr bwMode="auto">
                  <a:xfrm>
                    <a:off x="2736" y="1392"/>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50" name="Oval 110"/>
                  <p:cNvSpPr>
                    <a:spLocks noChangeArrowheads="1"/>
                  </p:cNvSpPr>
                  <p:nvPr/>
                </p:nvSpPr>
                <p:spPr bwMode="auto">
                  <a:xfrm>
                    <a:off x="2424" y="156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51" name="Oval 111"/>
                  <p:cNvSpPr>
                    <a:spLocks noChangeArrowheads="1"/>
                  </p:cNvSpPr>
                  <p:nvPr/>
                </p:nvSpPr>
                <p:spPr bwMode="auto">
                  <a:xfrm>
                    <a:off x="2496" y="155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52" name="Oval 112"/>
                  <p:cNvSpPr>
                    <a:spLocks noChangeArrowheads="1"/>
                  </p:cNvSpPr>
                  <p:nvPr/>
                </p:nvSpPr>
                <p:spPr bwMode="auto">
                  <a:xfrm>
                    <a:off x="2568" y="151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53" name="Oval 113"/>
                  <p:cNvSpPr>
                    <a:spLocks noChangeArrowheads="1"/>
                  </p:cNvSpPr>
                  <p:nvPr/>
                </p:nvSpPr>
                <p:spPr bwMode="auto">
                  <a:xfrm>
                    <a:off x="2616" y="146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54" name="Oval 114"/>
                  <p:cNvSpPr>
                    <a:spLocks noChangeArrowheads="1"/>
                  </p:cNvSpPr>
                  <p:nvPr/>
                </p:nvSpPr>
                <p:spPr bwMode="auto">
                  <a:xfrm>
                    <a:off x="2664" y="141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55" name="Oval 115"/>
                  <p:cNvSpPr>
                    <a:spLocks noChangeArrowheads="1"/>
                  </p:cNvSpPr>
                  <p:nvPr/>
                </p:nvSpPr>
                <p:spPr bwMode="auto">
                  <a:xfrm>
                    <a:off x="2712" y="136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54356" name="Group 116"/>
                  <p:cNvGrpSpPr/>
                  <p:nvPr/>
                </p:nvGrpSpPr>
                <p:grpSpPr bwMode="auto">
                  <a:xfrm flipH="1">
                    <a:off x="2136" y="1354"/>
                    <a:ext cx="264" cy="230"/>
                    <a:chOff x="1872" y="1536"/>
                    <a:chExt cx="264" cy="230"/>
                  </a:xfrm>
                </p:grpSpPr>
                <p:sp>
                  <p:nvSpPr>
                    <p:cNvPr id="54357" name="Oval 117"/>
                    <p:cNvSpPr>
                      <a:spLocks noChangeArrowheads="1"/>
                    </p:cNvSpPr>
                    <p:nvPr/>
                  </p:nvSpPr>
                  <p:spPr bwMode="auto">
                    <a:xfrm flipH="1">
                      <a:off x="1872" y="171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58" name="Oval 118"/>
                    <p:cNvSpPr>
                      <a:spLocks noChangeArrowheads="1"/>
                    </p:cNvSpPr>
                    <p:nvPr/>
                  </p:nvSpPr>
                  <p:spPr bwMode="auto">
                    <a:xfrm flipH="1">
                      <a:off x="1944" y="168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59" name="Oval 119"/>
                    <p:cNvSpPr>
                      <a:spLocks noChangeArrowheads="1"/>
                    </p:cNvSpPr>
                    <p:nvPr/>
                  </p:nvSpPr>
                  <p:spPr bwMode="auto">
                    <a:xfrm flipH="1">
                      <a:off x="1992" y="16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60" name="Oval 120"/>
                    <p:cNvSpPr>
                      <a:spLocks noChangeArrowheads="1"/>
                    </p:cNvSpPr>
                    <p:nvPr/>
                  </p:nvSpPr>
                  <p:spPr bwMode="auto">
                    <a:xfrm flipH="1">
                      <a:off x="2040" y="158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61" name="Oval 121"/>
                    <p:cNvSpPr>
                      <a:spLocks noChangeArrowheads="1"/>
                    </p:cNvSpPr>
                    <p:nvPr/>
                  </p:nvSpPr>
                  <p:spPr bwMode="auto">
                    <a:xfrm flipH="1">
                      <a:off x="2088" y="153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grpSp>
              <p:nvGrpSpPr>
                <p:cNvPr id="54287" name="Group 122"/>
                <p:cNvGrpSpPr/>
                <p:nvPr/>
              </p:nvGrpSpPr>
              <p:grpSpPr bwMode="auto">
                <a:xfrm>
                  <a:off x="542" y="2110"/>
                  <a:ext cx="1968" cy="408"/>
                  <a:chOff x="1920" y="2208"/>
                  <a:chExt cx="1968" cy="408"/>
                </a:xfrm>
              </p:grpSpPr>
              <p:grpSp>
                <p:nvGrpSpPr>
                  <p:cNvPr id="54288" name="Group 123"/>
                  <p:cNvGrpSpPr/>
                  <p:nvPr/>
                </p:nvGrpSpPr>
                <p:grpSpPr bwMode="auto">
                  <a:xfrm flipV="1">
                    <a:off x="1920" y="2256"/>
                    <a:ext cx="1056" cy="336"/>
                    <a:chOff x="2112" y="1248"/>
                    <a:chExt cx="624" cy="346"/>
                  </a:xfrm>
                </p:grpSpPr>
                <p:sp>
                  <p:nvSpPr>
                    <p:cNvPr id="54335" name="Freeform 124"/>
                    <p:cNvSpPr/>
                    <p:nvPr/>
                  </p:nvSpPr>
                  <p:spPr bwMode="auto">
                    <a:xfrm flipH="1">
                      <a:off x="2112" y="1248"/>
                      <a:ext cx="309" cy="346"/>
                    </a:xfrm>
                    <a:custGeom>
                      <a:avLst/>
                      <a:gdLst>
                        <a:gd name="T0" fmla="*/ 14 w 576"/>
                        <a:gd name="T1" fmla="*/ 1 h 640"/>
                        <a:gd name="T2" fmla="*/ 13 w 576"/>
                        <a:gd name="T3" fmla="*/ 1 h 640"/>
                        <a:gd name="T4" fmla="*/ 9 w 576"/>
                        <a:gd name="T5" fmla="*/ 3 h 640"/>
                        <a:gd name="T6" fmla="*/ 3 w 576"/>
                        <a:gd name="T7" fmla="*/ 14 h 640"/>
                        <a:gd name="T8" fmla="*/ 0 w 576"/>
                        <a:gd name="T9" fmla="*/ 1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36" name="Freeform 125"/>
                    <p:cNvSpPr/>
                    <p:nvPr/>
                  </p:nvSpPr>
                  <p:spPr bwMode="auto">
                    <a:xfrm>
                      <a:off x="2448" y="1248"/>
                      <a:ext cx="288" cy="336"/>
                    </a:xfrm>
                    <a:custGeom>
                      <a:avLst/>
                      <a:gdLst>
                        <a:gd name="T0" fmla="*/ 9 w 576"/>
                        <a:gd name="T1" fmla="*/ 1 h 640"/>
                        <a:gd name="T2" fmla="*/ 9 w 576"/>
                        <a:gd name="T3" fmla="*/ 1 h 640"/>
                        <a:gd name="T4" fmla="*/ 6 w 576"/>
                        <a:gd name="T5" fmla="*/ 2 h 640"/>
                        <a:gd name="T6" fmla="*/ 3 w 576"/>
                        <a:gd name="T7" fmla="*/ 12 h 640"/>
                        <a:gd name="T8" fmla="*/ 0 w 576"/>
                        <a:gd name="T9" fmla="*/ 13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54289" name="Line 126"/>
                  <p:cNvSpPr>
                    <a:spLocks noChangeShapeType="1"/>
                  </p:cNvSpPr>
                  <p:nvPr/>
                </p:nvSpPr>
                <p:spPr bwMode="auto">
                  <a:xfrm>
                    <a:off x="2496" y="2256"/>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290" name="Line 127"/>
                  <p:cNvSpPr>
                    <a:spLocks noChangeShapeType="1"/>
                  </p:cNvSpPr>
                  <p:nvPr/>
                </p:nvSpPr>
                <p:spPr bwMode="auto">
                  <a:xfrm>
                    <a:off x="2928" y="2592"/>
                    <a:ext cx="624"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grpSp>
                <p:nvGrpSpPr>
                  <p:cNvPr id="54291" name="Group 128"/>
                  <p:cNvGrpSpPr/>
                  <p:nvPr/>
                </p:nvGrpSpPr>
                <p:grpSpPr bwMode="auto">
                  <a:xfrm>
                    <a:off x="3168" y="2208"/>
                    <a:ext cx="720" cy="384"/>
                    <a:chOff x="1200" y="3696"/>
                    <a:chExt cx="720" cy="384"/>
                  </a:xfrm>
                </p:grpSpPr>
                <p:grpSp>
                  <p:nvGrpSpPr>
                    <p:cNvPr id="54311" name="Group 129"/>
                    <p:cNvGrpSpPr/>
                    <p:nvPr/>
                  </p:nvGrpSpPr>
                  <p:grpSpPr bwMode="auto">
                    <a:xfrm>
                      <a:off x="1200" y="4032"/>
                      <a:ext cx="720" cy="48"/>
                      <a:chOff x="1200" y="4032"/>
                      <a:chExt cx="720" cy="48"/>
                    </a:xfrm>
                  </p:grpSpPr>
                  <p:sp>
                    <p:nvSpPr>
                      <p:cNvPr id="54333" name="Line 130"/>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34" name="Oval 131"/>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4312" name="Group 132"/>
                    <p:cNvGrpSpPr/>
                    <p:nvPr/>
                  </p:nvGrpSpPr>
                  <p:grpSpPr bwMode="auto">
                    <a:xfrm>
                      <a:off x="1200" y="3984"/>
                      <a:ext cx="720" cy="48"/>
                      <a:chOff x="1200" y="4032"/>
                      <a:chExt cx="720" cy="48"/>
                    </a:xfrm>
                  </p:grpSpPr>
                  <p:sp>
                    <p:nvSpPr>
                      <p:cNvPr id="54331" name="Line 133"/>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32" name="Oval 134"/>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4313" name="Group 135"/>
                    <p:cNvGrpSpPr/>
                    <p:nvPr/>
                  </p:nvGrpSpPr>
                  <p:grpSpPr bwMode="auto">
                    <a:xfrm>
                      <a:off x="1200" y="3936"/>
                      <a:ext cx="720" cy="48"/>
                      <a:chOff x="1200" y="4032"/>
                      <a:chExt cx="720" cy="48"/>
                    </a:xfrm>
                  </p:grpSpPr>
                  <p:sp>
                    <p:nvSpPr>
                      <p:cNvPr id="54329" name="Line 136"/>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30" name="Oval 137"/>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4314" name="Group 138"/>
                    <p:cNvGrpSpPr/>
                    <p:nvPr/>
                  </p:nvGrpSpPr>
                  <p:grpSpPr bwMode="auto">
                    <a:xfrm>
                      <a:off x="1200" y="3888"/>
                      <a:ext cx="720" cy="48"/>
                      <a:chOff x="1200" y="4032"/>
                      <a:chExt cx="720" cy="48"/>
                    </a:xfrm>
                  </p:grpSpPr>
                  <p:sp>
                    <p:nvSpPr>
                      <p:cNvPr id="54327" name="Line 139"/>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28" name="Oval 140"/>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4315" name="Group 141"/>
                    <p:cNvGrpSpPr/>
                    <p:nvPr/>
                  </p:nvGrpSpPr>
                  <p:grpSpPr bwMode="auto">
                    <a:xfrm>
                      <a:off x="1200" y="3840"/>
                      <a:ext cx="720" cy="48"/>
                      <a:chOff x="1200" y="4032"/>
                      <a:chExt cx="720" cy="48"/>
                    </a:xfrm>
                  </p:grpSpPr>
                  <p:sp>
                    <p:nvSpPr>
                      <p:cNvPr id="54325" name="Line 142"/>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26" name="Oval 143"/>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4316" name="Group 144"/>
                    <p:cNvGrpSpPr/>
                    <p:nvPr/>
                  </p:nvGrpSpPr>
                  <p:grpSpPr bwMode="auto">
                    <a:xfrm>
                      <a:off x="1200" y="3792"/>
                      <a:ext cx="720" cy="48"/>
                      <a:chOff x="1200" y="4032"/>
                      <a:chExt cx="720" cy="48"/>
                    </a:xfrm>
                  </p:grpSpPr>
                  <p:sp>
                    <p:nvSpPr>
                      <p:cNvPr id="54323" name="Line 145"/>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24" name="Oval 146"/>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4317" name="Group 147"/>
                    <p:cNvGrpSpPr/>
                    <p:nvPr/>
                  </p:nvGrpSpPr>
                  <p:grpSpPr bwMode="auto">
                    <a:xfrm>
                      <a:off x="1200" y="3744"/>
                      <a:ext cx="720" cy="48"/>
                      <a:chOff x="1200" y="4032"/>
                      <a:chExt cx="720" cy="48"/>
                    </a:xfrm>
                  </p:grpSpPr>
                  <p:sp>
                    <p:nvSpPr>
                      <p:cNvPr id="54321" name="Line 148"/>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22" name="Oval 149"/>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4318" name="Group 150"/>
                    <p:cNvGrpSpPr/>
                    <p:nvPr/>
                  </p:nvGrpSpPr>
                  <p:grpSpPr bwMode="auto">
                    <a:xfrm>
                      <a:off x="1200" y="3696"/>
                      <a:ext cx="720" cy="48"/>
                      <a:chOff x="1200" y="4032"/>
                      <a:chExt cx="720" cy="48"/>
                    </a:xfrm>
                  </p:grpSpPr>
                  <p:sp>
                    <p:nvSpPr>
                      <p:cNvPr id="54319" name="Line 151"/>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楷体_GB2312" pitchFamily="49" charset="-122"/>
                          <a:cs typeface="+mn-cs"/>
                        </a:endParaRPr>
                      </a:p>
                    </p:txBody>
                  </p:sp>
                  <p:sp>
                    <p:nvSpPr>
                      <p:cNvPr id="54320" name="Oval 152"/>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sp>
                <p:nvSpPr>
                  <p:cNvPr id="54292" name="Oval 153"/>
                  <p:cNvSpPr>
                    <a:spLocks noChangeArrowheads="1"/>
                  </p:cNvSpPr>
                  <p:nvPr/>
                </p:nvSpPr>
                <p:spPr bwMode="auto">
                  <a:xfrm>
                    <a:off x="2136" y="243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293" name="Oval 154"/>
                  <p:cNvSpPr>
                    <a:spLocks noChangeArrowheads="1"/>
                  </p:cNvSpPr>
                  <p:nvPr/>
                </p:nvSpPr>
                <p:spPr bwMode="auto">
                  <a:xfrm>
                    <a:off x="2184" y="238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294" name="Oval 155"/>
                  <p:cNvSpPr>
                    <a:spLocks noChangeArrowheads="1"/>
                  </p:cNvSpPr>
                  <p:nvPr/>
                </p:nvSpPr>
                <p:spPr bwMode="auto">
                  <a:xfrm>
                    <a:off x="2232" y="233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295" name="Oval 156"/>
                  <p:cNvSpPr>
                    <a:spLocks noChangeArrowheads="1"/>
                  </p:cNvSpPr>
                  <p:nvPr/>
                </p:nvSpPr>
                <p:spPr bwMode="auto">
                  <a:xfrm>
                    <a:off x="2280" y="229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296" name="Oval 157"/>
                  <p:cNvSpPr>
                    <a:spLocks noChangeArrowheads="1"/>
                  </p:cNvSpPr>
                  <p:nvPr/>
                </p:nvSpPr>
                <p:spPr bwMode="auto">
                  <a:xfrm>
                    <a:off x="2328" y="225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297" name="Oval 158"/>
                  <p:cNvSpPr>
                    <a:spLocks noChangeArrowheads="1"/>
                  </p:cNvSpPr>
                  <p:nvPr/>
                </p:nvSpPr>
                <p:spPr bwMode="auto">
                  <a:xfrm>
                    <a:off x="2719" y="243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298" name="Oval 159"/>
                  <p:cNvSpPr>
                    <a:spLocks noChangeArrowheads="1"/>
                  </p:cNvSpPr>
                  <p:nvPr/>
                </p:nvSpPr>
                <p:spPr bwMode="auto">
                  <a:xfrm>
                    <a:off x="2664" y="237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299" name="Oval 160"/>
                  <p:cNvSpPr>
                    <a:spLocks noChangeArrowheads="1"/>
                  </p:cNvSpPr>
                  <p:nvPr/>
                </p:nvSpPr>
                <p:spPr bwMode="auto">
                  <a:xfrm>
                    <a:off x="2616" y="232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0" name="Oval 161"/>
                  <p:cNvSpPr>
                    <a:spLocks noChangeArrowheads="1"/>
                  </p:cNvSpPr>
                  <p:nvPr/>
                </p:nvSpPr>
                <p:spPr bwMode="auto">
                  <a:xfrm>
                    <a:off x="2568" y="228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1" name="Oval 162"/>
                  <p:cNvSpPr>
                    <a:spLocks noChangeArrowheads="1"/>
                  </p:cNvSpPr>
                  <p:nvPr/>
                </p:nvSpPr>
                <p:spPr bwMode="auto">
                  <a:xfrm>
                    <a:off x="2503" y="224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2" name="Oval 163"/>
                  <p:cNvSpPr>
                    <a:spLocks noChangeArrowheads="1"/>
                  </p:cNvSpPr>
                  <p:nvPr/>
                </p:nvSpPr>
                <p:spPr bwMode="auto">
                  <a:xfrm>
                    <a:off x="2767" y="248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3" name="Oval 164"/>
                  <p:cNvSpPr>
                    <a:spLocks noChangeArrowheads="1"/>
                  </p:cNvSpPr>
                  <p:nvPr/>
                </p:nvSpPr>
                <p:spPr bwMode="auto">
                  <a:xfrm>
                    <a:off x="2815" y="252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4" name="Oval 165"/>
                  <p:cNvSpPr>
                    <a:spLocks noChangeArrowheads="1"/>
                  </p:cNvSpPr>
                  <p:nvPr/>
                </p:nvSpPr>
                <p:spPr bwMode="auto">
                  <a:xfrm>
                    <a:off x="2880" y="255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5" name="Oval 166"/>
                  <p:cNvSpPr>
                    <a:spLocks noChangeArrowheads="1"/>
                  </p:cNvSpPr>
                  <p:nvPr/>
                </p:nvSpPr>
                <p:spPr bwMode="auto">
                  <a:xfrm>
                    <a:off x="2935" y="256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6" name="Oval 167"/>
                  <p:cNvSpPr>
                    <a:spLocks noChangeArrowheads="1"/>
                  </p:cNvSpPr>
                  <p:nvPr/>
                </p:nvSpPr>
                <p:spPr bwMode="auto">
                  <a:xfrm>
                    <a:off x="2443" y="22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7" name="Oval 168"/>
                  <p:cNvSpPr>
                    <a:spLocks noChangeArrowheads="1"/>
                  </p:cNvSpPr>
                  <p:nvPr/>
                </p:nvSpPr>
                <p:spPr bwMode="auto">
                  <a:xfrm>
                    <a:off x="2395" y="22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8" name="Oval 169"/>
                  <p:cNvSpPr>
                    <a:spLocks noChangeArrowheads="1"/>
                  </p:cNvSpPr>
                  <p:nvPr/>
                </p:nvSpPr>
                <p:spPr bwMode="auto">
                  <a:xfrm>
                    <a:off x="2088" y="248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09" name="Oval 170"/>
                  <p:cNvSpPr>
                    <a:spLocks noChangeArrowheads="1"/>
                  </p:cNvSpPr>
                  <p:nvPr/>
                </p:nvSpPr>
                <p:spPr bwMode="auto">
                  <a:xfrm>
                    <a:off x="2040" y="253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4310" name="Oval 171"/>
                  <p:cNvSpPr>
                    <a:spLocks noChangeArrowheads="1"/>
                  </p:cNvSpPr>
                  <p:nvPr/>
                </p:nvSpPr>
                <p:spPr bwMode="auto">
                  <a:xfrm>
                    <a:off x="1968" y="254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sp>
            <p:nvSpPr>
              <p:cNvPr id="54283" name="Text Box 172"/>
              <p:cNvSpPr txBox="1">
                <a:spLocks noChangeArrowheads="1"/>
              </p:cNvSpPr>
              <p:nvPr/>
            </p:nvSpPr>
            <p:spPr bwMode="auto">
              <a:xfrm>
                <a:off x="2245" y="2664"/>
                <a:ext cx="553"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charset="-122"/>
                    <a:cs typeface="Times New Roman" panose="02020603050405020304" pitchFamily="18" charset="0"/>
                  </a:rPr>
                  <a:t>导 体</a:t>
                </a:r>
              </a:p>
            </p:txBody>
          </p:sp>
        </p:grpSp>
        <p:sp>
          <p:nvSpPr>
            <p:cNvPr id="54279" name="Text Box 173"/>
            <p:cNvSpPr txBox="1">
              <a:spLocks noChangeArrowheads="1"/>
            </p:cNvSpPr>
            <p:nvPr/>
          </p:nvSpPr>
          <p:spPr bwMode="auto">
            <a:xfrm>
              <a:off x="2064" y="340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0" i="1"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k</a:t>
              </a:r>
            </a:p>
          </p:txBody>
        </p:sp>
        <p:sp>
          <p:nvSpPr>
            <p:cNvPr id="54280" name="Text Box 174"/>
            <p:cNvSpPr txBox="1">
              <a:spLocks noChangeArrowheads="1"/>
            </p:cNvSpPr>
            <p:nvPr/>
          </p:nvSpPr>
          <p:spPr bwMode="auto">
            <a:xfrm>
              <a:off x="1152" y="2974"/>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0" i="1"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grpSp>
      <p:sp>
        <p:nvSpPr>
          <p:cNvPr id="54276" name="Text Box 76"/>
          <p:cNvSpPr txBox="1">
            <a:spLocks noChangeArrowheads="1"/>
          </p:cNvSpPr>
          <p:nvPr/>
        </p:nvSpPr>
        <p:spPr bwMode="auto">
          <a:xfrm>
            <a:off x="4071231" y="1559023"/>
            <a:ext cx="4713609" cy="230832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以碱金属为例，除去内部的各满壳层，最外面</a:t>
            </a:r>
            <a:r>
              <a:rPr kumimoji="1" lang="en-US" altLang="zh-CN"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ns</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态有一个价电子。设晶体由</a:t>
            </a:r>
            <a:r>
              <a:rPr kumimoji="1" lang="en-US" altLang="zh-CN" sz="2400" b="1" i="1"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个原子组成，即有</a:t>
            </a:r>
            <a:r>
              <a:rPr kumimoji="1" lang="en-US" altLang="zh-CN" sz="2400" b="1" i="1"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个最外层电子。考虑自旋，则</a:t>
            </a:r>
            <a:r>
              <a:rPr kumimoji="1" lang="en-US" altLang="zh-CN"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ns</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能带有</a:t>
            </a:r>
            <a:r>
              <a:rPr kumimoji="1" lang="en-US" altLang="zh-CN"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2</a:t>
            </a:r>
            <a:r>
              <a:rPr kumimoji="1" lang="en-US" altLang="zh-CN" sz="2400" b="1" i="1"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微软雅黑" panose="020B0503020204020204" charset="-122"/>
                <a:cs typeface="Times New Roman" panose="02020603050405020304" pitchFamily="18" charset="0"/>
              </a:rPr>
              <a:t>个态，电子只能填满一半的状态。</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00" name="Rectangle 3"/>
          <p:cNvSpPr>
            <a:spLocks noChangeArrowheads="1"/>
          </p:cNvSpPr>
          <p:nvPr/>
        </p:nvSpPr>
        <p:spPr bwMode="auto">
          <a:xfrm>
            <a:off x="2190750" y="242669"/>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mn-cs"/>
              </a:rPr>
              <a:t>导体、半导体、绝缘体</a:t>
            </a:r>
          </a:p>
        </p:txBody>
      </p:sp>
      <p:sp>
        <p:nvSpPr>
          <p:cNvPr id="101"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pSp>
        <p:nvGrpSpPr>
          <p:cNvPr id="102" name="Group 4"/>
          <p:cNvGrpSpPr/>
          <p:nvPr/>
        </p:nvGrpSpPr>
        <p:grpSpPr bwMode="auto">
          <a:xfrm>
            <a:off x="347663" y="3759200"/>
            <a:ext cx="6873875" cy="2622550"/>
            <a:chOff x="508" y="912"/>
            <a:chExt cx="4330" cy="1652"/>
          </a:xfrm>
        </p:grpSpPr>
        <p:grpSp>
          <p:nvGrpSpPr>
            <p:cNvPr id="103" name="Group 5"/>
            <p:cNvGrpSpPr/>
            <p:nvPr/>
          </p:nvGrpSpPr>
          <p:grpSpPr bwMode="auto">
            <a:xfrm>
              <a:off x="508" y="935"/>
              <a:ext cx="2348" cy="1629"/>
              <a:chOff x="508" y="935"/>
              <a:chExt cx="2348" cy="1629"/>
            </a:xfrm>
          </p:grpSpPr>
          <p:sp>
            <p:nvSpPr>
              <p:cNvPr id="109" name="Rectangle 6"/>
              <p:cNvSpPr>
                <a:spLocks noChangeArrowheads="1"/>
              </p:cNvSpPr>
              <p:nvPr/>
            </p:nvSpPr>
            <p:spPr bwMode="auto">
              <a:xfrm>
                <a:off x="508" y="1056"/>
                <a:ext cx="2304" cy="150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nvGrpSpPr>
              <p:cNvPr id="110" name="Group 7"/>
              <p:cNvGrpSpPr/>
              <p:nvPr/>
            </p:nvGrpSpPr>
            <p:grpSpPr bwMode="auto">
              <a:xfrm>
                <a:off x="508" y="1056"/>
                <a:ext cx="2304" cy="1508"/>
                <a:chOff x="343" y="2598"/>
                <a:chExt cx="2304" cy="1508"/>
              </a:xfrm>
            </p:grpSpPr>
            <p:sp>
              <p:nvSpPr>
                <p:cNvPr id="113" name="Line 8"/>
                <p:cNvSpPr>
                  <a:spLocks noChangeShapeType="1"/>
                </p:cNvSpPr>
                <p:nvPr/>
              </p:nvSpPr>
              <p:spPr bwMode="auto">
                <a:xfrm>
                  <a:off x="343" y="3084"/>
                  <a:ext cx="172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4" name="Group 9"/>
                <p:cNvGrpSpPr/>
                <p:nvPr/>
              </p:nvGrpSpPr>
              <p:grpSpPr bwMode="auto">
                <a:xfrm>
                  <a:off x="679" y="2746"/>
                  <a:ext cx="1056" cy="336"/>
                  <a:chOff x="2112" y="1248"/>
                  <a:chExt cx="624" cy="346"/>
                </a:xfrm>
              </p:grpSpPr>
              <p:sp>
                <p:nvSpPr>
                  <p:cNvPr id="177" name="Freeform 10"/>
                  <p:cNvSpPr/>
                  <p:nvPr/>
                </p:nvSpPr>
                <p:spPr bwMode="auto">
                  <a:xfrm flipH="1">
                    <a:off x="2112" y="1248"/>
                    <a:ext cx="309" cy="346"/>
                  </a:xfrm>
                  <a:custGeom>
                    <a:avLst/>
                    <a:gdLst>
                      <a:gd name="T0" fmla="*/ 14 w 576"/>
                      <a:gd name="T1" fmla="*/ 1 h 640"/>
                      <a:gd name="T2" fmla="*/ 13 w 576"/>
                      <a:gd name="T3" fmla="*/ 1 h 640"/>
                      <a:gd name="T4" fmla="*/ 9 w 576"/>
                      <a:gd name="T5" fmla="*/ 3 h 640"/>
                      <a:gd name="T6" fmla="*/ 3 w 576"/>
                      <a:gd name="T7" fmla="*/ 14 h 640"/>
                      <a:gd name="T8" fmla="*/ 0 w 576"/>
                      <a:gd name="T9" fmla="*/ 1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anose="020B0503020204020204" charset="-122"/>
                      <a:cs typeface="Times New Roman" panose="02020603050405020304" pitchFamily="18" charset="0"/>
                    </a:endParaRPr>
                  </a:p>
                </p:txBody>
              </p:sp>
              <p:sp>
                <p:nvSpPr>
                  <p:cNvPr id="178" name="Freeform 11"/>
                  <p:cNvSpPr/>
                  <p:nvPr/>
                </p:nvSpPr>
                <p:spPr bwMode="auto">
                  <a:xfrm>
                    <a:off x="2448" y="1248"/>
                    <a:ext cx="288" cy="336"/>
                  </a:xfrm>
                  <a:custGeom>
                    <a:avLst/>
                    <a:gdLst>
                      <a:gd name="T0" fmla="*/ 9 w 576"/>
                      <a:gd name="T1" fmla="*/ 1 h 640"/>
                      <a:gd name="T2" fmla="*/ 9 w 576"/>
                      <a:gd name="T3" fmla="*/ 1 h 640"/>
                      <a:gd name="T4" fmla="*/ 6 w 576"/>
                      <a:gd name="T5" fmla="*/ 2 h 640"/>
                      <a:gd name="T6" fmla="*/ 3 w 576"/>
                      <a:gd name="T7" fmla="*/ 12 h 640"/>
                      <a:gd name="T8" fmla="*/ 0 w 576"/>
                      <a:gd name="T9" fmla="*/ 13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anose="020B0503020204020204" charset="-122"/>
                      <a:cs typeface="Times New Roman" panose="02020603050405020304" pitchFamily="18" charset="0"/>
                    </a:endParaRPr>
                  </a:p>
                </p:txBody>
              </p:sp>
            </p:grpSp>
            <p:sp>
              <p:nvSpPr>
                <p:cNvPr id="115" name="Line 12"/>
                <p:cNvSpPr>
                  <a:spLocks noChangeShapeType="1"/>
                </p:cNvSpPr>
                <p:nvPr/>
              </p:nvSpPr>
              <p:spPr bwMode="auto">
                <a:xfrm>
                  <a:off x="1735" y="2746"/>
                  <a:ext cx="624"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Line 13"/>
                <p:cNvSpPr>
                  <a:spLocks noChangeShapeType="1"/>
                </p:cNvSpPr>
                <p:nvPr/>
              </p:nvSpPr>
              <p:spPr bwMode="auto">
                <a:xfrm>
                  <a:off x="1303" y="3082"/>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Line 14"/>
                <p:cNvSpPr>
                  <a:spLocks noChangeShapeType="1"/>
                </p:cNvSpPr>
                <p:nvPr/>
              </p:nvSpPr>
              <p:spPr bwMode="auto">
                <a:xfrm>
                  <a:off x="1927" y="3082"/>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Line 15"/>
                <p:cNvSpPr>
                  <a:spLocks noChangeShapeType="1"/>
                </p:cNvSpPr>
                <p:nvPr/>
              </p:nvSpPr>
              <p:spPr bwMode="auto">
                <a:xfrm>
                  <a:off x="1927" y="3034"/>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Line 16"/>
                <p:cNvSpPr>
                  <a:spLocks noChangeShapeType="1"/>
                </p:cNvSpPr>
                <p:nvPr/>
              </p:nvSpPr>
              <p:spPr bwMode="auto">
                <a:xfrm>
                  <a:off x="1927" y="2986"/>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Line 17"/>
                <p:cNvSpPr>
                  <a:spLocks noChangeShapeType="1"/>
                </p:cNvSpPr>
                <p:nvPr/>
              </p:nvSpPr>
              <p:spPr bwMode="auto">
                <a:xfrm>
                  <a:off x="1927" y="2938"/>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18"/>
                <p:cNvSpPr>
                  <a:spLocks noChangeShapeType="1"/>
                </p:cNvSpPr>
                <p:nvPr/>
              </p:nvSpPr>
              <p:spPr bwMode="auto">
                <a:xfrm>
                  <a:off x="1927" y="289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19"/>
                <p:cNvSpPr>
                  <a:spLocks noChangeShapeType="1"/>
                </p:cNvSpPr>
                <p:nvPr/>
              </p:nvSpPr>
              <p:spPr bwMode="auto">
                <a:xfrm>
                  <a:off x="1927" y="2842"/>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20"/>
                <p:cNvSpPr>
                  <a:spLocks noChangeShapeType="1"/>
                </p:cNvSpPr>
                <p:nvPr/>
              </p:nvSpPr>
              <p:spPr bwMode="auto">
                <a:xfrm>
                  <a:off x="1927" y="2794"/>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21"/>
                <p:cNvSpPr>
                  <a:spLocks noChangeShapeType="1"/>
                </p:cNvSpPr>
                <p:nvPr/>
              </p:nvSpPr>
              <p:spPr bwMode="auto">
                <a:xfrm>
                  <a:off x="1927" y="2746"/>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22"/>
                <p:cNvSpPr>
                  <a:spLocks noChangeShapeType="1"/>
                </p:cNvSpPr>
                <p:nvPr/>
              </p:nvSpPr>
              <p:spPr bwMode="auto">
                <a:xfrm>
                  <a:off x="1495" y="2890"/>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6" name="Group 23"/>
                <p:cNvGrpSpPr/>
                <p:nvPr/>
              </p:nvGrpSpPr>
              <p:grpSpPr bwMode="auto">
                <a:xfrm>
                  <a:off x="655" y="3454"/>
                  <a:ext cx="1968" cy="408"/>
                  <a:chOff x="1920" y="2208"/>
                  <a:chExt cx="1968" cy="408"/>
                </a:xfrm>
              </p:grpSpPr>
              <p:grpSp>
                <p:nvGrpSpPr>
                  <p:cNvPr id="128" name="Group 24"/>
                  <p:cNvGrpSpPr/>
                  <p:nvPr/>
                </p:nvGrpSpPr>
                <p:grpSpPr bwMode="auto">
                  <a:xfrm flipV="1">
                    <a:off x="1920" y="2256"/>
                    <a:ext cx="1056" cy="336"/>
                    <a:chOff x="2112" y="1248"/>
                    <a:chExt cx="624" cy="346"/>
                  </a:xfrm>
                </p:grpSpPr>
                <p:sp>
                  <p:nvSpPr>
                    <p:cNvPr id="175" name="Freeform 25"/>
                    <p:cNvSpPr/>
                    <p:nvPr/>
                  </p:nvSpPr>
                  <p:spPr bwMode="auto">
                    <a:xfrm flipH="1">
                      <a:off x="2112" y="1248"/>
                      <a:ext cx="309" cy="346"/>
                    </a:xfrm>
                    <a:custGeom>
                      <a:avLst/>
                      <a:gdLst>
                        <a:gd name="T0" fmla="*/ 14 w 576"/>
                        <a:gd name="T1" fmla="*/ 1 h 640"/>
                        <a:gd name="T2" fmla="*/ 13 w 576"/>
                        <a:gd name="T3" fmla="*/ 1 h 640"/>
                        <a:gd name="T4" fmla="*/ 9 w 576"/>
                        <a:gd name="T5" fmla="*/ 3 h 640"/>
                        <a:gd name="T6" fmla="*/ 3 w 576"/>
                        <a:gd name="T7" fmla="*/ 14 h 640"/>
                        <a:gd name="T8" fmla="*/ 0 w 576"/>
                        <a:gd name="T9" fmla="*/ 1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anose="020B0503020204020204" charset="-122"/>
                        <a:cs typeface="Times New Roman" panose="02020603050405020304" pitchFamily="18" charset="0"/>
                      </a:endParaRPr>
                    </a:p>
                  </p:txBody>
                </p:sp>
                <p:sp>
                  <p:nvSpPr>
                    <p:cNvPr id="176" name="Freeform 26"/>
                    <p:cNvSpPr/>
                    <p:nvPr/>
                  </p:nvSpPr>
                  <p:spPr bwMode="auto">
                    <a:xfrm>
                      <a:off x="2448" y="1248"/>
                      <a:ext cx="288" cy="336"/>
                    </a:xfrm>
                    <a:custGeom>
                      <a:avLst/>
                      <a:gdLst>
                        <a:gd name="T0" fmla="*/ 9 w 576"/>
                        <a:gd name="T1" fmla="*/ 1 h 640"/>
                        <a:gd name="T2" fmla="*/ 9 w 576"/>
                        <a:gd name="T3" fmla="*/ 1 h 640"/>
                        <a:gd name="T4" fmla="*/ 6 w 576"/>
                        <a:gd name="T5" fmla="*/ 2 h 640"/>
                        <a:gd name="T6" fmla="*/ 3 w 576"/>
                        <a:gd name="T7" fmla="*/ 12 h 640"/>
                        <a:gd name="T8" fmla="*/ 0 w 576"/>
                        <a:gd name="T9" fmla="*/ 13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anose="020B0503020204020204" charset="-122"/>
                        <a:cs typeface="Times New Roman" panose="02020603050405020304" pitchFamily="18" charset="0"/>
                      </a:endParaRPr>
                    </a:p>
                  </p:txBody>
                </p:sp>
              </p:grpSp>
              <p:sp>
                <p:nvSpPr>
                  <p:cNvPr id="129" name="Line 27"/>
                  <p:cNvSpPr>
                    <a:spLocks noChangeShapeType="1"/>
                  </p:cNvSpPr>
                  <p:nvPr/>
                </p:nvSpPr>
                <p:spPr bwMode="auto">
                  <a:xfrm>
                    <a:off x="2496" y="2256"/>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Line 28"/>
                  <p:cNvSpPr>
                    <a:spLocks noChangeShapeType="1"/>
                  </p:cNvSpPr>
                  <p:nvPr/>
                </p:nvSpPr>
                <p:spPr bwMode="auto">
                  <a:xfrm>
                    <a:off x="2928" y="2592"/>
                    <a:ext cx="624"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1" name="Group 29"/>
                  <p:cNvGrpSpPr/>
                  <p:nvPr/>
                </p:nvGrpSpPr>
                <p:grpSpPr bwMode="auto">
                  <a:xfrm>
                    <a:off x="3168" y="2208"/>
                    <a:ext cx="720" cy="384"/>
                    <a:chOff x="1200" y="3696"/>
                    <a:chExt cx="720" cy="384"/>
                  </a:xfrm>
                </p:grpSpPr>
                <p:grpSp>
                  <p:nvGrpSpPr>
                    <p:cNvPr id="151" name="Group 30"/>
                    <p:cNvGrpSpPr/>
                    <p:nvPr/>
                  </p:nvGrpSpPr>
                  <p:grpSpPr bwMode="auto">
                    <a:xfrm>
                      <a:off x="1200" y="4032"/>
                      <a:ext cx="720" cy="48"/>
                      <a:chOff x="1200" y="4032"/>
                      <a:chExt cx="720" cy="48"/>
                    </a:xfrm>
                  </p:grpSpPr>
                  <p:sp>
                    <p:nvSpPr>
                      <p:cNvPr id="173" name="Line 31"/>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Oval 32"/>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152" name="Group 33"/>
                    <p:cNvGrpSpPr/>
                    <p:nvPr/>
                  </p:nvGrpSpPr>
                  <p:grpSpPr bwMode="auto">
                    <a:xfrm>
                      <a:off x="1200" y="3984"/>
                      <a:ext cx="720" cy="48"/>
                      <a:chOff x="1200" y="4032"/>
                      <a:chExt cx="720" cy="48"/>
                    </a:xfrm>
                  </p:grpSpPr>
                  <p:sp>
                    <p:nvSpPr>
                      <p:cNvPr id="171" name="Line 34"/>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 name="Oval 35"/>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153" name="Group 36"/>
                    <p:cNvGrpSpPr/>
                    <p:nvPr/>
                  </p:nvGrpSpPr>
                  <p:grpSpPr bwMode="auto">
                    <a:xfrm>
                      <a:off x="1200" y="3936"/>
                      <a:ext cx="720" cy="48"/>
                      <a:chOff x="1200" y="4032"/>
                      <a:chExt cx="720" cy="48"/>
                    </a:xfrm>
                  </p:grpSpPr>
                  <p:sp>
                    <p:nvSpPr>
                      <p:cNvPr id="169" name="Line 37"/>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Oval 38"/>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154" name="Group 39"/>
                    <p:cNvGrpSpPr/>
                    <p:nvPr/>
                  </p:nvGrpSpPr>
                  <p:grpSpPr bwMode="auto">
                    <a:xfrm>
                      <a:off x="1200" y="3888"/>
                      <a:ext cx="720" cy="48"/>
                      <a:chOff x="1200" y="4032"/>
                      <a:chExt cx="720" cy="48"/>
                    </a:xfrm>
                  </p:grpSpPr>
                  <p:sp>
                    <p:nvSpPr>
                      <p:cNvPr id="167" name="Line 40"/>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Oval 41"/>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155" name="Group 42"/>
                    <p:cNvGrpSpPr/>
                    <p:nvPr/>
                  </p:nvGrpSpPr>
                  <p:grpSpPr bwMode="auto">
                    <a:xfrm>
                      <a:off x="1200" y="3840"/>
                      <a:ext cx="720" cy="48"/>
                      <a:chOff x="1200" y="4032"/>
                      <a:chExt cx="720" cy="48"/>
                    </a:xfrm>
                  </p:grpSpPr>
                  <p:sp>
                    <p:nvSpPr>
                      <p:cNvPr id="165" name="Line 43"/>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Oval 44"/>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156" name="Group 45"/>
                    <p:cNvGrpSpPr/>
                    <p:nvPr/>
                  </p:nvGrpSpPr>
                  <p:grpSpPr bwMode="auto">
                    <a:xfrm>
                      <a:off x="1200" y="3792"/>
                      <a:ext cx="720" cy="48"/>
                      <a:chOff x="1200" y="4032"/>
                      <a:chExt cx="720" cy="48"/>
                    </a:xfrm>
                  </p:grpSpPr>
                  <p:sp>
                    <p:nvSpPr>
                      <p:cNvPr id="163" name="Line 46"/>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Oval 47"/>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157" name="Group 48"/>
                    <p:cNvGrpSpPr/>
                    <p:nvPr/>
                  </p:nvGrpSpPr>
                  <p:grpSpPr bwMode="auto">
                    <a:xfrm>
                      <a:off x="1200" y="3744"/>
                      <a:ext cx="720" cy="48"/>
                      <a:chOff x="1200" y="4032"/>
                      <a:chExt cx="720" cy="48"/>
                    </a:xfrm>
                  </p:grpSpPr>
                  <p:sp>
                    <p:nvSpPr>
                      <p:cNvPr id="161" name="Line 49"/>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Oval 50"/>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nvGrpSpPr>
                    <p:cNvPr id="158" name="Group 51"/>
                    <p:cNvGrpSpPr/>
                    <p:nvPr/>
                  </p:nvGrpSpPr>
                  <p:grpSpPr bwMode="auto">
                    <a:xfrm>
                      <a:off x="1200" y="3696"/>
                      <a:ext cx="720" cy="48"/>
                      <a:chOff x="1200" y="4032"/>
                      <a:chExt cx="720" cy="48"/>
                    </a:xfrm>
                  </p:grpSpPr>
                  <p:sp>
                    <p:nvSpPr>
                      <p:cNvPr id="159" name="Line 52"/>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Oval 53"/>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grpSp>
              <p:sp>
                <p:nvSpPr>
                  <p:cNvPr id="132" name="Oval 54"/>
                  <p:cNvSpPr>
                    <a:spLocks noChangeArrowheads="1"/>
                  </p:cNvSpPr>
                  <p:nvPr/>
                </p:nvSpPr>
                <p:spPr bwMode="auto">
                  <a:xfrm>
                    <a:off x="2136" y="243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33" name="Oval 55"/>
                  <p:cNvSpPr>
                    <a:spLocks noChangeArrowheads="1"/>
                  </p:cNvSpPr>
                  <p:nvPr/>
                </p:nvSpPr>
                <p:spPr bwMode="auto">
                  <a:xfrm>
                    <a:off x="2184" y="238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34" name="Oval 56"/>
                  <p:cNvSpPr>
                    <a:spLocks noChangeArrowheads="1"/>
                  </p:cNvSpPr>
                  <p:nvPr/>
                </p:nvSpPr>
                <p:spPr bwMode="auto">
                  <a:xfrm>
                    <a:off x="2232" y="233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35" name="Oval 57"/>
                  <p:cNvSpPr>
                    <a:spLocks noChangeArrowheads="1"/>
                  </p:cNvSpPr>
                  <p:nvPr/>
                </p:nvSpPr>
                <p:spPr bwMode="auto">
                  <a:xfrm>
                    <a:off x="2280" y="229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36" name="Oval 58"/>
                  <p:cNvSpPr>
                    <a:spLocks noChangeArrowheads="1"/>
                  </p:cNvSpPr>
                  <p:nvPr/>
                </p:nvSpPr>
                <p:spPr bwMode="auto">
                  <a:xfrm>
                    <a:off x="2328" y="225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37" name="Oval 59"/>
                  <p:cNvSpPr>
                    <a:spLocks noChangeArrowheads="1"/>
                  </p:cNvSpPr>
                  <p:nvPr/>
                </p:nvSpPr>
                <p:spPr bwMode="auto">
                  <a:xfrm>
                    <a:off x="2719" y="243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38" name="Oval 60"/>
                  <p:cNvSpPr>
                    <a:spLocks noChangeArrowheads="1"/>
                  </p:cNvSpPr>
                  <p:nvPr/>
                </p:nvSpPr>
                <p:spPr bwMode="auto">
                  <a:xfrm>
                    <a:off x="2664" y="237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39" name="Oval 61"/>
                  <p:cNvSpPr>
                    <a:spLocks noChangeArrowheads="1"/>
                  </p:cNvSpPr>
                  <p:nvPr/>
                </p:nvSpPr>
                <p:spPr bwMode="auto">
                  <a:xfrm>
                    <a:off x="2616" y="232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0" name="Oval 62"/>
                  <p:cNvSpPr>
                    <a:spLocks noChangeArrowheads="1"/>
                  </p:cNvSpPr>
                  <p:nvPr/>
                </p:nvSpPr>
                <p:spPr bwMode="auto">
                  <a:xfrm>
                    <a:off x="2568" y="228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1" name="Oval 63"/>
                  <p:cNvSpPr>
                    <a:spLocks noChangeArrowheads="1"/>
                  </p:cNvSpPr>
                  <p:nvPr/>
                </p:nvSpPr>
                <p:spPr bwMode="auto">
                  <a:xfrm>
                    <a:off x="2503" y="224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2" name="Oval 64"/>
                  <p:cNvSpPr>
                    <a:spLocks noChangeArrowheads="1"/>
                  </p:cNvSpPr>
                  <p:nvPr/>
                </p:nvSpPr>
                <p:spPr bwMode="auto">
                  <a:xfrm>
                    <a:off x="2767" y="248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3" name="Oval 65"/>
                  <p:cNvSpPr>
                    <a:spLocks noChangeArrowheads="1"/>
                  </p:cNvSpPr>
                  <p:nvPr/>
                </p:nvSpPr>
                <p:spPr bwMode="auto">
                  <a:xfrm>
                    <a:off x="2815" y="252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4" name="Oval 66"/>
                  <p:cNvSpPr>
                    <a:spLocks noChangeArrowheads="1"/>
                  </p:cNvSpPr>
                  <p:nvPr/>
                </p:nvSpPr>
                <p:spPr bwMode="auto">
                  <a:xfrm>
                    <a:off x="2880" y="255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5" name="Oval 67"/>
                  <p:cNvSpPr>
                    <a:spLocks noChangeArrowheads="1"/>
                  </p:cNvSpPr>
                  <p:nvPr/>
                </p:nvSpPr>
                <p:spPr bwMode="auto">
                  <a:xfrm>
                    <a:off x="2935" y="256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6" name="Oval 68"/>
                  <p:cNvSpPr>
                    <a:spLocks noChangeArrowheads="1"/>
                  </p:cNvSpPr>
                  <p:nvPr/>
                </p:nvSpPr>
                <p:spPr bwMode="auto">
                  <a:xfrm>
                    <a:off x="2443" y="22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7" name="Oval 69"/>
                  <p:cNvSpPr>
                    <a:spLocks noChangeArrowheads="1"/>
                  </p:cNvSpPr>
                  <p:nvPr/>
                </p:nvSpPr>
                <p:spPr bwMode="auto">
                  <a:xfrm>
                    <a:off x="2395" y="22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8" name="Oval 70"/>
                  <p:cNvSpPr>
                    <a:spLocks noChangeArrowheads="1"/>
                  </p:cNvSpPr>
                  <p:nvPr/>
                </p:nvSpPr>
                <p:spPr bwMode="auto">
                  <a:xfrm>
                    <a:off x="2088" y="248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49" name="Oval 71"/>
                  <p:cNvSpPr>
                    <a:spLocks noChangeArrowheads="1"/>
                  </p:cNvSpPr>
                  <p:nvPr/>
                </p:nvSpPr>
                <p:spPr bwMode="auto">
                  <a:xfrm>
                    <a:off x="2040" y="253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50" name="Oval 72"/>
                  <p:cNvSpPr>
                    <a:spLocks noChangeArrowheads="1"/>
                  </p:cNvSpPr>
                  <p:nvPr/>
                </p:nvSpPr>
                <p:spPr bwMode="auto">
                  <a:xfrm>
                    <a:off x="1968" y="254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sp>
              <p:nvSpPr>
                <p:cNvPr id="127" name="Line 73"/>
                <p:cNvSpPr>
                  <a:spLocks noChangeShapeType="1"/>
                </p:cNvSpPr>
                <p:nvPr/>
              </p:nvSpPr>
              <p:spPr bwMode="auto">
                <a:xfrm>
                  <a:off x="1200" y="2598"/>
                  <a:ext cx="0" cy="1508"/>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1" name="Text Box 74"/>
              <p:cNvSpPr txBox="1">
                <a:spLocks noChangeArrowheads="1"/>
              </p:cNvSpPr>
              <p:nvPr/>
            </p:nvSpPr>
            <p:spPr bwMode="auto">
              <a:xfrm>
                <a:off x="2158" y="935"/>
                <a:ext cx="698"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ctr" eaLnBrk="1" hangingPunct="1"/>
                <a:r>
                  <a:rPr kumimoji="1" lang="zh-CN" altLang="en-US" sz="2400" dirty="0">
                    <a:solidFill>
                      <a:schemeClr val="tx1"/>
                    </a:solidFill>
                    <a:ea typeface="微软雅黑" panose="020B0503020204020204" charset="-122"/>
                  </a:rPr>
                  <a:t>半导体</a:t>
                </a:r>
              </a:p>
            </p:txBody>
          </p:sp>
          <p:sp>
            <p:nvSpPr>
              <p:cNvPr id="112" name="Line 75"/>
              <p:cNvSpPr>
                <a:spLocks noChangeShapeType="1"/>
              </p:cNvSpPr>
              <p:nvPr/>
            </p:nvSpPr>
            <p:spPr bwMode="auto">
              <a:xfrm>
                <a:off x="2716" y="1542"/>
                <a:ext cx="0" cy="41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 name="Group 77"/>
            <p:cNvGrpSpPr/>
            <p:nvPr/>
          </p:nvGrpSpPr>
          <p:grpSpPr bwMode="auto">
            <a:xfrm>
              <a:off x="2736" y="1776"/>
              <a:ext cx="2102" cy="486"/>
              <a:chOff x="2736" y="1776"/>
              <a:chExt cx="2102" cy="486"/>
            </a:xfrm>
          </p:grpSpPr>
          <p:sp>
            <p:nvSpPr>
              <p:cNvPr id="107" name="Text Box 78"/>
              <p:cNvSpPr txBox="1">
                <a:spLocks noChangeArrowheads="1"/>
              </p:cNvSpPr>
              <p:nvPr/>
            </p:nvSpPr>
            <p:spPr bwMode="auto">
              <a:xfrm>
                <a:off x="2879" y="1968"/>
                <a:ext cx="1959" cy="294"/>
              </a:xfrm>
              <a:prstGeom prst="rect">
                <a:avLst/>
              </a:prstGeom>
              <a:solidFill>
                <a:schemeClr val="tx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ctr" eaLnBrk="1" hangingPunct="1"/>
                <a:r>
                  <a:rPr kumimoji="1" lang="zh-CN" altLang="en-US" sz="2400">
                    <a:solidFill>
                      <a:schemeClr val="bg1"/>
                    </a:solidFill>
                    <a:ea typeface="微软雅黑" panose="020B0503020204020204" charset="-122"/>
                    <a:cs typeface="Times New Roman" panose="02020603050405020304" pitchFamily="18" charset="0"/>
                  </a:rPr>
                  <a:t>禁带宽度 </a:t>
                </a:r>
                <a:r>
                  <a:rPr kumimoji="1" lang="en-US" altLang="zh-CN" sz="2400" i="1">
                    <a:solidFill>
                      <a:schemeClr val="bg1"/>
                    </a:solidFill>
                    <a:ea typeface="微软雅黑" panose="020B0503020204020204" charset="-122"/>
                    <a:cs typeface="Times New Roman" panose="02020603050405020304" pitchFamily="18" charset="0"/>
                  </a:rPr>
                  <a:t>E</a:t>
                </a:r>
                <a:r>
                  <a:rPr kumimoji="1" lang="en-US" altLang="zh-CN" sz="2400" i="1" baseline="-25000">
                    <a:solidFill>
                      <a:schemeClr val="bg1"/>
                    </a:solidFill>
                    <a:ea typeface="微软雅黑" panose="020B0503020204020204" charset="-122"/>
                    <a:cs typeface="Times New Roman" panose="02020603050405020304" pitchFamily="18" charset="0"/>
                  </a:rPr>
                  <a:t>g</a:t>
                </a:r>
                <a:r>
                  <a:rPr kumimoji="1" lang="en-US" altLang="zh-CN" sz="2400">
                    <a:solidFill>
                      <a:schemeClr val="bg1"/>
                    </a:solidFill>
                    <a:ea typeface="微软雅黑" panose="020B0503020204020204" charset="-122"/>
                    <a:cs typeface="Times New Roman" panose="02020603050405020304" pitchFamily="18" charset="0"/>
                  </a:rPr>
                  <a:t>&lt;2eV    </a:t>
                </a:r>
              </a:p>
            </p:txBody>
          </p:sp>
          <p:sp>
            <p:nvSpPr>
              <p:cNvPr id="108" name="Line 79"/>
              <p:cNvSpPr>
                <a:spLocks noChangeShapeType="1"/>
              </p:cNvSpPr>
              <p:nvPr/>
            </p:nvSpPr>
            <p:spPr bwMode="auto">
              <a:xfrm>
                <a:off x="2736" y="1776"/>
                <a:ext cx="344" cy="224"/>
              </a:xfrm>
              <a:prstGeom prst="line">
                <a:avLst/>
              </a:prstGeom>
              <a:noFill/>
              <a:ln w="9525">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 name="Text Box 80"/>
            <p:cNvSpPr txBox="1">
              <a:spLocks noChangeArrowheads="1"/>
            </p:cNvSpPr>
            <p:nvPr/>
          </p:nvSpPr>
          <p:spPr bwMode="auto">
            <a:xfrm>
              <a:off x="2016" y="148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en-US" altLang="zh-CN" sz="2400" b="0" i="1">
                  <a:solidFill>
                    <a:schemeClr val="tx1"/>
                  </a:solidFill>
                  <a:ea typeface="微软雅黑" panose="020B0503020204020204" charset="-122"/>
                  <a:cs typeface="Times New Roman" panose="02020603050405020304" pitchFamily="18" charset="0"/>
                </a:rPr>
                <a:t>k</a:t>
              </a:r>
            </a:p>
          </p:txBody>
        </p:sp>
        <p:sp>
          <p:nvSpPr>
            <p:cNvPr id="106" name="Text Box 81"/>
            <p:cNvSpPr txBox="1">
              <a:spLocks noChangeArrowheads="1"/>
            </p:cNvSpPr>
            <p:nvPr/>
          </p:nvSpPr>
          <p:spPr bwMode="auto">
            <a:xfrm>
              <a:off x="1152" y="912"/>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en-US" altLang="zh-CN" sz="2400" b="0" i="1">
                  <a:solidFill>
                    <a:schemeClr val="tx1"/>
                  </a:solidFill>
                  <a:ea typeface="微软雅黑" panose="020B0503020204020204" charset="-122"/>
                  <a:cs typeface="Times New Roman" panose="02020603050405020304" pitchFamily="18" charset="0"/>
                </a:rPr>
                <a:t>E</a:t>
              </a:r>
            </a:p>
          </p:txBody>
        </p:sp>
      </p:grpSp>
      <p:sp>
        <p:nvSpPr>
          <p:cNvPr id="179" name="Text Box 77"/>
          <p:cNvSpPr txBox="1">
            <a:spLocks noChangeArrowheads="1"/>
          </p:cNvSpPr>
          <p:nvPr/>
        </p:nvSpPr>
        <p:spPr bwMode="auto">
          <a:xfrm>
            <a:off x="4157663" y="4099030"/>
            <a:ext cx="482980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400" dirty="0">
                <a:solidFill>
                  <a:srgbClr val="993300"/>
                </a:solidFill>
                <a:latin typeface="Times New Roman" panose="02020603050405020304" pitchFamily="18" charset="0"/>
                <a:ea typeface="微软雅黑" panose="020B0503020204020204" charset="-122"/>
              </a:rPr>
              <a:t>最高的满带的电子容易被激发到上面的空带，从而使两个带皆变成未满带，产生一定的导电性</a:t>
            </a:r>
          </a:p>
        </p:txBody>
      </p:sp>
    </p:spTree>
    <p:extLst>
      <p:ext uri="{BB962C8B-B14F-4D97-AF65-F5344CB8AC3E}">
        <p14:creationId xmlns:p14="http://schemas.microsoft.com/office/powerpoint/2010/main" val="364269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slide(fromTop)">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7818" y="2145719"/>
            <a:ext cx="4658410" cy="3508375"/>
          </a:xfrm>
          <a:prstGeom prst="rect">
            <a:avLst/>
          </a:prstGeom>
        </p:spPr>
      </p:pic>
      <p:sp>
        <p:nvSpPr>
          <p:cNvPr id="61444" name="Rectangle 2"/>
          <p:cNvSpPr>
            <a:spLocks noGrp="1" noRot="1" noChangeArrowheads="1"/>
          </p:cNvSpPr>
          <p:nvPr>
            <p:ph type="title" idx="4294967295"/>
          </p:nvPr>
        </p:nvSpPr>
        <p:spPr bwMode="auto">
          <a:xfrm>
            <a:off x="2174136" y="7200"/>
            <a:ext cx="5976664"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r>
              <a:rPr kumimoji="1" lang="zh-CN" altLang="en-US" sz="3600" b="1" dirty="0">
                <a:solidFill>
                  <a:srgbClr val="660066"/>
                </a:solidFill>
                <a:latin typeface="Times New Roman" panose="02020603050405020304" pitchFamily="18" charset="0"/>
                <a:ea typeface="微软雅黑" panose="020B0503020204020204" charset="-122"/>
                <a:cs typeface="+mn-cs"/>
              </a:rPr>
              <a:t>近满带和“空穴”的概念</a:t>
            </a:r>
          </a:p>
        </p:txBody>
      </p:sp>
      <p:sp>
        <p:nvSpPr>
          <p:cNvPr id="61445" name="Rectangle 6"/>
          <p:cNvSpPr>
            <a:spLocks noRot="1" noChangeArrowheads="1"/>
          </p:cNvSpPr>
          <p:nvPr/>
        </p:nvSpPr>
        <p:spPr bwMode="auto">
          <a:xfrm>
            <a:off x="4348162" y="5683222"/>
            <a:ext cx="4643438"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20000"/>
              </a:spcBef>
              <a:buClr>
                <a:schemeClr val="folHlink"/>
              </a:buClr>
              <a:buFont typeface="Wingdings" panose="05000000000000000000" pitchFamily="2" charset="2"/>
              <a:buNone/>
            </a:pPr>
            <a:r>
              <a:rPr lang="zh-CN" altLang="en-US" sz="2400" dirty="0">
                <a:solidFill>
                  <a:srgbClr val="C00000"/>
                </a:solidFill>
                <a:ea typeface="微软雅黑" panose="020B0503020204020204" charset="-122"/>
                <a:cs typeface="Times New Roman" panose="02020603050405020304" pitchFamily="18" charset="0"/>
              </a:rPr>
              <a:t>满带上只有一个状态</a:t>
            </a:r>
            <a:r>
              <a:rPr lang="en-US" altLang="zh-CN" sz="2400" i="1" dirty="0">
                <a:solidFill>
                  <a:srgbClr val="C00000"/>
                </a:solidFill>
                <a:ea typeface="微软雅黑" panose="020B0503020204020204" charset="-122"/>
                <a:cs typeface="Times New Roman" panose="02020603050405020304" pitchFamily="18" charset="0"/>
              </a:rPr>
              <a:t>k</a:t>
            </a:r>
            <a:r>
              <a:rPr lang="en-US" altLang="zh-CN" sz="2400" baseline="-25000" dirty="0">
                <a:solidFill>
                  <a:srgbClr val="C00000"/>
                </a:solidFill>
                <a:ea typeface="微软雅黑" panose="020B0503020204020204" charset="-122"/>
                <a:cs typeface="Times New Roman" panose="02020603050405020304" pitchFamily="18" charset="0"/>
              </a:rPr>
              <a:t>1</a:t>
            </a:r>
            <a:r>
              <a:rPr lang="zh-CN" altLang="en-US" sz="2400" dirty="0">
                <a:solidFill>
                  <a:srgbClr val="C00000"/>
                </a:solidFill>
                <a:ea typeface="微软雅黑" panose="020B0503020204020204" charset="-122"/>
                <a:cs typeface="Times New Roman" panose="02020603050405020304" pitchFamily="18" charset="0"/>
              </a:rPr>
              <a:t>没有电子</a:t>
            </a:r>
            <a:endParaRPr lang="zh-CN" altLang="en-US" sz="2400" baseline="-25000" dirty="0">
              <a:solidFill>
                <a:srgbClr val="C00000"/>
              </a:solidFill>
              <a:ea typeface="微软雅黑" panose="020B0503020204020204" charset="-122"/>
              <a:cs typeface="Times New Roman" panose="02020603050405020304" pitchFamily="18" charset="0"/>
            </a:endParaRPr>
          </a:p>
        </p:txBody>
      </p:sp>
      <p:sp>
        <p:nvSpPr>
          <p:cNvPr id="61459" name="Text Box 19"/>
          <p:cNvSpPr txBox="1">
            <a:spLocks noChangeArrowheads="1"/>
          </p:cNvSpPr>
          <p:nvPr/>
        </p:nvSpPr>
        <p:spPr bwMode="auto">
          <a:xfrm>
            <a:off x="524462" y="986207"/>
            <a:ext cx="8135938"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rgbClr val="663300"/>
                </a:solidFill>
                <a:ea typeface="微软雅黑" panose="020B0503020204020204" charset="-122"/>
              </a:rPr>
              <a:t>满带中缺少了电子，称作近满带，会产生一定的导电性，</a:t>
            </a:r>
          </a:p>
          <a:p>
            <a:pPr eaLnBrk="1" hangingPunct="1"/>
            <a:r>
              <a:rPr lang="zh-CN" altLang="en-US" sz="2400" dirty="0">
                <a:solidFill>
                  <a:srgbClr val="663300"/>
                </a:solidFill>
                <a:ea typeface="微软雅黑" panose="020B0503020204020204" charset="-122"/>
              </a:rPr>
              <a:t>但这种导电性和部分填充带的导电性不同</a:t>
            </a:r>
          </a:p>
        </p:txBody>
      </p:sp>
      <p:sp>
        <p:nvSpPr>
          <p:cNvPr id="61460" name="Text Box 20"/>
          <p:cNvSpPr txBox="1">
            <a:spLocks noChangeArrowheads="1"/>
          </p:cNvSpPr>
          <p:nvPr/>
        </p:nvSpPr>
        <p:spPr bwMode="auto">
          <a:xfrm>
            <a:off x="251520" y="1945708"/>
            <a:ext cx="51126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just" eaLnBrk="1" hangingPunct="1"/>
            <a:r>
              <a:rPr lang="zh-CN" altLang="en-US" sz="2400" dirty="0">
                <a:solidFill>
                  <a:schemeClr val="tx1"/>
                </a:solidFill>
                <a:ea typeface="微软雅黑" panose="020B0503020204020204" charset="-122"/>
                <a:cs typeface="Times New Roman" panose="02020603050405020304" pitchFamily="18" charset="0"/>
              </a:rPr>
              <a:t>     假想在</a:t>
            </a:r>
            <a:r>
              <a:rPr lang="en-US" altLang="zh-CN" sz="2400" i="1" dirty="0">
                <a:solidFill>
                  <a:schemeClr val="tx1"/>
                </a:solidFill>
                <a:ea typeface="微软雅黑" panose="020B0503020204020204" charset="-122"/>
                <a:cs typeface="Times New Roman" panose="02020603050405020304" pitchFamily="18" charset="0"/>
              </a:rPr>
              <a:t>k</a:t>
            </a:r>
            <a:r>
              <a:rPr lang="en-US" altLang="zh-CN" sz="2400" baseline="-25000" dirty="0">
                <a:solidFill>
                  <a:schemeClr val="tx1"/>
                </a:solidFill>
                <a:ea typeface="微软雅黑" panose="020B0503020204020204" charset="-122"/>
                <a:cs typeface="Times New Roman" panose="02020603050405020304" pitchFamily="18" charset="0"/>
              </a:rPr>
              <a:t>1</a:t>
            </a:r>
            <a:r>
              <a:rPr lang="zh-CN" altLang="en-US" sz="2400" dirty="0">
                <a:solidFill>
                  <a:schemeClr val="tx1"/>
                </a:solidFill>
                <a:ea typeface="微软雅黑" panose="020B0503020204020204" charset="-122"/>
                <a:cs typeface="Times New Roman" panose="02020603050405020304" pitchFamily="18" charset="0"/>
              </a:rPr>
              <a:t>放入一个电子电流为：</a:t>
            </a:r>
          </a:p>
        </p:txBody>
      </p:sp>
      <p:graphicFrame>
        <p:nvGraphicFramePr>
          <p:cNvPr id="61461" name="Object 7"/>
          <p:cNvGraphicFramePr>
            <a:graphicFrameLocks noChangeAspect="1"/>
          </p:cNvGraphicFramePr>
          <p:nvPr>
            <p:extLst>
              <p:ext uri="{D42A27DB-BD31-4B8C-83A1-F6EECF244321}">
                <p14:modId xmlns:p14="http://schemas.microsoft.com/office/powerpoint/2010/main" val="13737543"/>
              </p:ext>
            </p:extLst>
          </p:nvPr>
        </p:nvGraphicFramePr>
        <p:xfrm>
          <a:off x="1917700" y="2447925"/>
          <a:ext cx="2271713" cy="600075"/>
        </p:xfrm>
        <a:graphic>
          <a:graphicData uri="http://schemas.openxmlformats.org/presentationml/2006/ole">
            <mc:AlternateContent xmlns:mc="http://schemas.openxmlformats.org/markup-compatibility/2006">
              <mc:Choice xmlns:v="urn:schemas-microsoft-com:vml" Requires="v">
                <p:oleObj spid="_x0000_s61628" name="Equation" r:id="rId5" imgW="952200" imgH="228600" progId="Equation.DSMT4">
                  <p:embed/>
                </p:oleObj>
              </mc:Choice>
              <mc:Fallback>
                <p:oleObj name="Equation" r:id="rId5" imgW="952200" imgH="228600" progId="Equation.DSMT4">
                  <p:embed/>
                  <p:pic>
                    <p:nvPicPr>
                      <p:cNvPr id="0" name="Object 7"/>
                      <p:cNvPicPr>
                        <a:picLocks noChangeAspect="1" noChangeArrowheads="1"/>
                      </p:cNvPicPr>
                      <p:nvPr/>
                    </p:nvPicPr>
                    <p:blipFill>
                      <a:blip r:embed="rId6"/>
                      <a:srcRect/>
                      <a:stretch>
                        <a:fillRect/>
                      </a:stretch>
                    </p:blipFill>
                    <p:spPr bwMode="auto">
                      <a:xfrm>
                        <a:off x="1917700" y="2447925"/>
                        <a:ext cx="2271713"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2" name="Text Box 22"/>
          <p:cNvSpPr txBox="1">
            <a:spLocks noChangeArrowheads="1"/>
          </p:cNvSpPr>
          <p:nvPr/>
        </p:nvSpPr>
        <p:spPr bwMode="auto">
          <a:xfrm>
            <a:off x="611560" y="3367676"/>
            <a:ext cx="2800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cs typeface="Times New Roman" panose="02020603050405020304" pitchFamily="18" charset="0"/>
                <a:sym typeface="Symbol" panose="05050102010706020507" pitchFamily="18" charset="2"/>
              </a:rPr>
              <a:t>由于全满带电流为</a:t>
            </a:r>
            <a:r>
              <a:rPr lang="en-US" altLang="zh-CN" sz="2400" dirty="0">
                <a:solidFill>
                  <a:schemeClr val="tx1"/>
                </a:solidFill>
                <a:ea typeface="微软雅黑" panose="020B0503020204020204" charset="-122"/>
                <a:cs typeface="Times New Roman" panose="02020603050405020304" pitchFamily="18" charset="0"/>
                <a:sym typeface="Symbol" panose="05050102010706020507" pitchFamily="18" charset="2"/>
              </a:rPr>
              <a:t>0</a:t>
            </a:r>
            <a:endParaRPr lang="zh-CN" altLang="en-US" sz="2400" dirty="0">
              <a:solidFill>
                <a:schemeClr val="tx1"/>
              </a:solidFill>
              <a:ea typeface="微软雅黑" panose="020B0503020204020204" charset="-122"/>
              <a:cs typeface="Times New Roman" panose="02020603050405020304" pitchFamily="18" charset="0"/>
              <a:sym typeface="Symbol" panose="05050102010706020507" pitchFamily="18" charset="2"/>
            </a:endParaRPr>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p>
            <a:fld id="{BD8223D9-D9DA-4C0B-9616-36644EEDABA8}" type="slidenum">
              <a:rPr lang="zh-CN" altLang="en-US" smtClean="0"/>
              <a:pPr/>
              <a:t>53</a:t>
            </a:fld>
            <a:endParaRPr lang="zh-CN" altLang="en-US"/>
          </a:p>
        </p:txBody>
      </p:sp>
      <p:sp>
        <p:nvSpPr>
          <p:cNvPr id="13"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61463" name="Rectangle 4"/>
          <p:cNvSpPr>
            <a:spLocks noRot="1" noChangeArrowheads="1"/>
          </p:cNvSpPr>
          <p:nvPr/>
        </p:nvSpPr>
        <p:spPr bwMode="auto">
          <a:xfrm>
            <a:off x="251520" y="4025500"/>
            <a:ext cx="3975044" cy="97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indent="0" algn="just" eaLnBrk="1" hangingPunct="1">
              <a:buClr>
                <a:schemeClr val="tx1"/>
              </a:buClr>
              <a:buSzPct val="70000"/>
              <a:buFont typeface="Wingdings" panose="05000000000000000000" pitchFamily="2" charset="2"/>
              <a:buNone/>
            </a:pPr>
            <a:r>
              <a:rPr lang="zh-CN" altLang="en-US" sz="2400" dirty="0">
                <a:solidFill>
                  <a:schemeClr val="tx1"/>
                </a:solidFill>
                <a:ea typeface="微软雅黑" panose="020B0503020204020204" charset="-122"/>
                <a:sym typeface="Symbol" panose="05050102010706020507" pitchFamily="18" charset="2"/>
              </a:rPr>
              <a:t>如同有一个粒子导电速度是电子的速度</a:t>
            </a:r>
            <a:r>
              <a:rPr lang="zh-CN" altLang="en-US" sz="2400" dirty="0">
                <a:ea typeface="微软雅黑" panose="020B0503020204020204" charset="-122"/>
                <a:sym typeface="Symbol" panose="05050102010706020507" pitchFamily="18" charset="2"/>
              </a:rPr>
              <a:t>，</a:t>
            </a:r>
            <a:r>
              <a:rPr lang="zh-CN" altLang="en-US" sz="2400" dirty="0">
                <a:solidFill>
                  <a:srgbClr val="CC0000"/>
                </a:solidFill>
                <a:ea typeface="微软雅黑" panose="020B0503020204020204" charset="-122"/>
                <a:sym typeface="Symbol" panose="05050102010706020507" pitchFamily="18" charset="2"/>
              </a:rPr>
              <a:t>电荷为正</a:t>
            </a:r>
          </a:p>
          <a:p>
            <a:pPr lvl="2" algn="just" eaLnBrk="1" hangingPunct="1">
              <a:buClr>
                <a:schemeClr val="accent2"/>
              </a:buClr>
            </a:pPr>
            <a:endParaRPr lang="zh-CN" altLang="en-US" sz="2400" dirty="0">
              <a:ea typeface="微软雅黑" panose="020B0503020204020204" charset="-122"/>
              <a:sym typeface="Symbol" panose="05050102010706020507" pitchFamily="18" charset="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84" name="Object 5"/>
          <p:cNvGraphicFramePr>
            <a:graphicFrameLocks noChangeAspect="1"/>
          </p:cNvGraphicFramePr>
          <p:nvPr>
            <p:extLst>
              <p:ext uri="{D42A27DB-BD31-4B8C-83A1-F6EECF244321}">
                <p14:modId xmlns:p14="http://schemas.microsoft.com/office/powerpoint/2010/main" val="545299229"/>
              </p:ext>
            </p:extLst>
          </p:nvPr>
        </p:nvGraphicFramePr>
        <p:xfrm>
          <a:off x="1322140" y="2060278"/>
          <a:ext cx="2698750" cy="1139825"/>
        </p:xfrm>
        <a:graphic>
          <a:graphicData uri="http://schemas.openxmlformats.org/presentationml/2006/ole">
            <mc:AlternateContent xmlns:mc="http://schemas.openxmlformats.org/markup-compatibility/2006">
              <mc:Choice xmlns:v="urn:schemas-microsoft-com:vml" Requires="v">
                <p:oleObj spid="_x0000_s62810" name="公式" r:id="rId4" imgW="1143000" imgH="482600" progId="Equation.3">
                  <p:embed/>
                </p:oleObj>
              </mc:Choice>
              <mc:Fallback>
                <p:oleObj name="公式" r:id="rId4" imgW="1143000" imgH="482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140" y="2060278"/>
                        <a:ext cx="2698750" cy="1139825"/>
                      </a:xfrm>
                      <a:prstGeom prst="rect">
                        <a:avLst/>
                      </a:prstGeom>
                      <a:noFill/>
                      <a:ln>
                        <a:noFill/>
                      </a:ln>
                      <a:effectLst/>
                      <a:extLst>
                        <a:ext uri="{909E8E84-426E-40DD-AFC4-6F175D3DCCD1}">
                          <a14:hiddenFill xmlns:a14="http://schemas.microsoft.com/office/drawing/2010/main">
                            <a:solidFill>
                              <a:srgbClr val="3366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85" name="Rectangle 21"/>
          <p:cNvSpPr>
            <a:spLocks noChangeArrowheads="1"/>
          </p:cNvSpPr>
          <p:nvPr/>
        </p:nvSpPr>
        <p:spPr bwMode="auto">
          <a:xfrm>
            <a:off x="1787277" y="1988840"/>
            <a:ext cx="1800225" cy="1223963"/>
          </a:xfrm>
          <a:prstGeom prst="rect">
            <a:avLst/>
          </a:prstGeom>
          <a:noFill/>
          <a:ln w="5715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62486" name="Text Box 22"/>
          <p:cNvSpPr txBox="1">
            <a:spLocks noChangeArrowheads="1"/>
          </p:cNvSpPr>
          <p:nvPr/>
        </p:nvSpPr>
        <p:spPr bwMode="auto">
          <a:xfrm>
            <a:off x="1545906" y="3255367"/>
            <a:ext cx="2031325" cy="46166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rgbClr val="CC0000"/>
                </a:solidFill>
                <a:ea typeface="微软雅黑" panose="020B0503020204020204" charset="-122"/>
              </a:rPr>
              <a:t>电子有效质量</a:t>
            </a:r>
          </a:p>
        </p:txBody>
      </p:sp>
      <p:sp>
        <p:nvSpPr>
          <p:cNvPr id="62487" name="Text Box 23"/>
          <p:cNvSpPr txBox="1">
            <a:spLocks noChangeArrowheads="1"/>
          </p:cNvSpPr>
          <p:nvPr/>
        </p:nvSpPr>
        <p:spPr bwMode="auto">
          <a:xfrm>
            <a:off x="617726" y="3871579"/>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rPr>
              <a:t>空穴有效质量：</a:t>
            </a:r>
          </a:p>
        </p:txBody>
      </p:sp>
      <p:graphicFrame>
        <p:nvGraphicFramePr>
          <p:cNvPr id="62488" name="Object 5"/>
          <p:cNvGraphicFramePr>
            <a:graphicFrameLocks noChangeAspect="1"/>
          </p:cNvGraphicFramePr>
          <p:nvPr>
            <p:extLst>
              <p:ext uri="{D42A27DB-BD31-4B8C-83A1-F6EECF244321}">
                <p14:modId xmlns:p14="http://schemas.microsoft.com/office/powerpoint/2010/main" val="2816857886"/>
              </p:ext>
            </p:extLst>
          </p:nvPr>
        </p:nvGraphicFramePr>
        <p:xfrm>
          <a:off x="1370911" y="4349950"/>
          <a:ext cx="1858962" cy="1139825"/>
        </p:xfrm>
        <a:graphic>
          <a:graphicData uri="http://schemas.openxmlformats.org/presentationml/2006/ole">
            <mc:AlternateContent xmlns:mc="http://schemas.openxmlformats.org/markup-compatibility/2006">
              <mc:Choice xmlns:v="urn:schemas-microsoft-com:vml" Requires="v">
                <p:oleObj spid="_x0000_s62811" name="公式" r:id="rId6" imgW="786765" imgH="482600" progId="Equation.3">
                  <p:embed/>
                </p:oleObj>
              </mc:Choice>
              <mc:Fallback>
                <p:oleObj name="公式" r:id="rId6" imgW="786765" imgH="482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0911" y="4349950"/>
                        <a:ext cx="1858962" cy="1139825"/>
                      </a:xfrm>
                      <a:prstGeom prst="rect">
                        <a:avLst/>
                      </a:prstGeom>
                      <a:noFill/>
                      <a:ln>
                        <a:noFill/>
                      </a:ln>
                      <a:effectLst/>
                      <a:extLst>
                        <a:ext uri="{909E8E84-426E-40DD-AFC4-6F175D3DCCD1}">
                          <a14:hiddenFill xmlns:a14="http://schemas.microsoft.com/office/drawing/2010/main">
                            <a:solidFill>
                              <a:srgbClr val="3366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89" name="Text Box 25"/>
          <p:cNvSpPr txBox="1">
            <a:spLocks noChangeArrowheads="1"/>
          </p:cNvSpPr>
          <p:nvPr/>
        </p:nvSpPr>
        <p:spPr bwMode="auto">
          <a:xfrm>
            <a:off x="1133034" y="5543189"/>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rPr>
              <a:t>在能带顶部为正值</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54</a:t>
            </a:fld>
            <a:endParaRPr lang="zh-CN" altLang="en-US"/>
          </a:p>
        </p:txBody>
      </p:sp>
      <p:sp>
        <p:nvSpPr>
          <p:cNvPr id="17" name="Rectangle 2"/>
          <p:cNvSpPr txBox="1">
            <a:spLocks noRot="1" noChangeArrowheads="1"/>
          </p:cNvSpPr>
          <p:nvPr/>
        </p:nvSpPr>
        <p:spPr bwMode="auto">
          <a:xfrm>
            <a:off x="2174136" y="7200"/>
            <a:ext cx="597666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just" eaLnBrk="1" hangingPunct="1"/>
            <a:r>
              <a:rPr kumimoji="1" lang="zh-CN" altLang="en-US" sz="3600" b="1" dirty="0">
                <a:solidFill>
                  <a:srgbClr val="660066"/>
                </a:solidFill>
                <a:latin typeface="Times New Roman" panose="02020603050405020304" pitchFamily="18" charset="0"/>
                <a:ea typeface="微软雅黑" panose="020B0503020204020204" charset="-122"/>
                <a:cs typeface="+mn-cs"/>
              </a:rPr>
              <a:t>近满带和“空穴”的概念</a:t>
            </a:r>
          </a:p>
        </p:txBody>
      </p:sp>
      <p:sp>
        <p:nvSpPr>
          <p:cNvPr id="18" name="Text Box 19"/>
          <p:cNvSpPr txBox="1">
            <a:spLocks noChangeArrowheads="1"/>
          </p:cNvSpPr>
          <p:nvPr/>
        </p:nvSpPr>
        <p:spPr bwMode="auto">
          <a:xfrm>
            <a:off x="524462" y="986207"/>
            <a:ext cx="8135938"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rgbClr val="663300"/>
                </a:solidFill>
                <a:ea typeface="微软雅黑" panose="020B0503020204020204" charset="-122"/>
              </a:rPr>
              <a:t>满带中缺少了电子，称作近满带，会产生一定的导电性，</a:t>
            </a:r>
          </a:p>
          <a:p>
            <a:pPr eaLnBrk="1" hangingPunct="1"/>
            <a:r>
              <a:rPr lang="zh-CN" altLang="en-US" sz="2400" dirty="0">
                <a:solidFill>
                  <a:srgbClr val="663300"/>
                </a:solidFill>
                <a:ea typeface="微软雅黑" panose="020B0503020204020204" charset="-122"/>
              </a:rPr>
              <a:t>但这种导电性和部分填充带的导电性不同</a:t>
            </a:r>
          </a:p>
        </p:txBody>
      </p:sp>
      <p:sp>
        <p:nvSpPr>
          <p:cNvPr id="19" name="Rectangle 37"/>
          <p:cNvSpPr>
            <a:spLocks noChangeArrowheads="1"/>
          </p:cNvSpPr>
          <p:nvPr/>
        </p:nvSpPr>
        <p:spPr bwMode="auto">
          <a:xfrm flipV="1">
            <a:off x="106363"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7818" y="2145719"/>
            <a:ext cx="4658410" cy="3508375"/>
          </a:xfrm>
          <a:prstGeom prst="rect">
            <a:avLst/>
          </a:prstGeom>
        </p:spPr>
      </p:pic>
      <p:sp>
        <p:nvSpPr>
          <p:cNvPr id="21" name="Rectangle 6"/>
          <p:cNvSpPr>
            <a:spLocks noRot="1" noChangeArrowheads="1"/>
          </p:cNvSpPr>
          <p:nvPr/>
        </p:nvSpPr>
        <p:spPr bwMode="auto">
          <a:xfrm>
            <a:off x="4348162" y="5683222"/>
            <a:ext cx="4643438"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20000"/>
              </a:spcBef>
              <a:buClr>
                <a:schemeClr val="folHlink"/>
              </a:buClr>
              <a:buFont typeface="Wingdings" panose="05000000000000000000" pitchFamily="2" charset="2"/>
              <a:buNone/>
            </a:pPr>
            <a:r>
              <a:rPr lang="zh-CN" altLang="en-US" sz="2400" dirty="0">
                <a:solidFill>
                  <a:srgbClr val="C00000"/>
                </a:solidFill>
                <a:ea typeface="微软雅黑" panose="020B0503020204020204" charset="-122"/>
                <a:cs typeface="Times New Roman" panose="02020603050405020304" pitchFamily="18" charset="0"/>
              </a:rPr>
              <a:t>满带上只有一个状态</a:t>
            </a:r>
            <a:r>
              <a:rPr lang="en-US" altLang="zh-CN" sz="2400" i="1" dirty="0">
                <a:solidFill>
                  <a:srgbClr val="C00000"/>
                </a:solidFill>
                <a:ea typeface="微软雅黑" panose="020B0503020204020204" charset="-122"/>
                <a:cs typeface="Times New Roman" panose="02020603050405020304" pitchFamily="18" charset="0"/>
              </a:rPr>
              <a:t>k</a:t>
            </a:r>
            <a:r>
              <a:rPr lang="en-US" altLang="zh-CN" sz="2400" baseline="-25000" dirty="0">
                <a:solidFill>
                  <a:srgbClr val="C00000"/>
                </a:solidFill>
                <a:ea typeface="微软雅黑" panose="020B0503020204020204" charset="-122"/>
                <a:cs typeface="Times New Roman" panose="02020603050405020304" pitchFamily="18" charset="0"/>
              </a:rPr>
              <a:t>1</a:t>
            </a:r>
            <a:r>
              <a:rPr lang="zh-CN" altLang="en-US" sz="2400" dirty="0">
                <a:solidFill>
                  <a:srgbClr val="C00000"/>
                </a:solidFill>
                <a:ea typeface="微软雅黑" panose="020B0503020204020204" charset="-122"/>
                <a:cs typeface="Times New Roman" panose="02020603050405020304" pitchFamily="18" charset="0"/>
              </a:rPr>
              <a:t>没有电子</a:t>
            </a:r>
            <a:endParaRPr lang="zh-CN" altLang="en-US" sz="2400" baseline="-25000" dirty="0">
              <a:solidFill>
                <a:srgbClr val="C00000"/>
              </a:solidFill>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6"/>
          <p:cNvSpPr>
            <a:spLocks noRot="1" noChangeArrowheads="1"/>
          </p:cNvSpPr>
          <p:nvPr/>
        </p:nvSpPr>
        <p:spPr bwMode="auto">
          <a:xfrm>
            <a:off x="3140469" y="5698706"/>
            <a:ext cx="4643438"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20000"/>
              </a:spcBef>
              <a:buClr>
                <a:srgbClr val="B2B2B2"/>
              </a:buClr>
              <a:buFont typeface="Wingdings" panose="05000000000000000000" pitchFamily="2" charset="2"/>
              <a:buNone/>
            </a:pPr>
            <a:r>
              <a:rPr lang="zh-CN" altLang="en-US" sz="2400" dirty="0">
                <a:solidFill>
                  <a:srgbClr val="660066"/>
                </a:solidFill>
                <a:ea typeface="微软雅黑" panose="020B0503020204020204" charset="-122"/>
                <a:cs typeface="Times New Roman" panose="02020603050405020304" pitchFamily="18" charset="0"/>
              </a:rPr>
              <a:t>满带上只有一个状态</a:t>
            </a:r>
            <a:r>
              <a:rPr lang="en-US" altLang="zh-CN" sz="2400" i="1" dirty="0">
                <a:solidFill>
                  <a:srgbClr val="660066"/>
                </a:solidFill>
                <a:ea typeface="微软雅黑" panose="020B0503020204020204" charset="-122"/>
                <a:cs typeface="Times New Roman" panose="02020603050405020304" pitchFamily="18" charset="0"/>
              </a:rPr>
              <a:t>k</a:t>
            </a:r>
            <a:r>
              <a:rPr lang="en-US" altLang="zh-CN" sz="2400" baseline="-25000" dirty="0">
                <a:solidFill>
                  <a:srgbClr val="660066"/>
                </a:solidFill>
                <a:ea typeface="微软雅黑" panose="020B0503020204020204" charset="-122"/>
                <a:cs typeface="Times New Roman" panose="02020603050405020304" pitchFamily="18" charset="0"/>
              </a:rPr>
              <a:t>1</a:t>
            </a:r>
            <a:r>
              <a:rPr lang="zh-CN" altLang="en-US" sz="2400" dirty="0">
                <a:solidFill>
                  <a:srgbClr val="660066"/>
                </a:solidFill>
                <a:ea typeface="微软雅黑" panose="020B0503020204020204" charset="-122"/>
                <a:cs typeface="Times New Roman" panose="02020603050405020304" pitchFamily="18" charset="0"/>
              </a:rPr>
              <a:t>没有电子</a:t>
            </a:r>
            <a:endParaRPr lang="zh-CN" altLang="en-US" sz="2400" baseline="-25000" dirty="0">
              <a:solidFill>
                <a:srgbClr val="660066"/>
              </a:solidFill>
              <a:ea typeface="微软雅黑" panose="020B0503020204020204" charset="-122"/>
              <a:cs typeface="Times New Roman" panose="02020603050405020304" pitchFamily="18" charset="0"/>
            </a:endParaRPr>
          </a:p>
        </p:txBody>
      </p:sp>
      <p:sp>
        <p:nvSpPr>
          <p:cNvPr id="62468" name="Rectangle 2"/>
          <p:cNvSpPr>
            <a:spLocks noGrp="1" noRot="1" noChangeArrowheads="1"/>
          </p:cNvSpPr>
          <p:nvPr>
            <p:ph type="title" idx="4294967295"/>
          </p:nvPr>
        </p:nvSpPr>
        <p:spPr bwMode="auto">
          <a:xfrm>
            <a:off x="1403648" y="70616"/>
            <a:ext cx="6609928" cy="1143000"/>
          </a:xfrm>
          <a:prstGeom prst="rect">
            <a:avLst/>
          </a:prstGeom>
          <a:solidFill>
            <a:schemeClr val="bg1"/>
          </a:solidFill>
        </p:spPr>
        <p:txBody>
          <a:bodyPr anchor="ctr"/>
          <a:lstStyle/>
          <a:p>
            <a:pPr algn="l" eaLnBrk="1" hangingPunct="1">
              <a:buClrTx/>
              <a:buSzTx/>
              <a:buFontTx/>
            </a:pPr>
            <a:r>
              <a:rPr kumimoji="1" lang="zh-CN" altLang="en-US" sz="3600" b="1" dirty="0">
                <a:solidFill>
                  <a:srgbClr val="660066"/>
                </a:solidFill>
                <a:latin typeface="Times New Roman" panose="02020603050405020304" pitchFamily="18" charset="0"/>
                <a:ea typeface="微软雅黑" panose="020B0503020204020204" charset="-122"/>
                <a:cs typeface="+mn-cs"/>
              </a:rPr>
              <a:t>在外电场下空穴在 </a:t>
            </a:r>
            <a:r>
              <a:rPr kumimoji="1" lang="zh-CN" altLang="en-US" sz="3600" b="1" i="1" dirty="0">
                <a:solidFill>
                  <a:srgbClr val="660066"/>
                </a:solidFill>
                <a:latin typeface="Times New Roman" panose="02020603050405020304" pitchFamily="18" charset="0"/>
                <a:ea typeface="微软雅黑" panose="020B0503020204020204" charset="-122"/>
                <a:cs typeface="+mn-cs"/>
              </a:rPr>
              <a:t>k </a:t>
            </a:r>
            <a:r>
              <a:rPr kumimoji="1" lang="zh-CN" altLang="en-US" sz="3600" b="1" dirty="0">
                <a:solidFill>
                  <a:srgbClr val="660066"/>
                </a:solidFill>
                <a:latin typeface="Times New Roman" panose="02020603050405020304" pitchFamily="18" charset="0"/>
                <a:ea typeface="微软雅黑" panose="020B0503020204020204" charset="-122"/>
                <a:cs typeface="+mn-cs"/>
              </a:rPr>
              <a:t>空间的运动</a:t>
            </a:r>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5736" y="1213616"/>
            <a:ext cx="6048672" cy="4555419"/>
          </a:xfrm>
          <a:prstGeom prst="rect">
            <a:avLst/>
          </a:prstGeom>
          <a:solidFill>
            <a:srgbClr val="C00000"/>
          </a:solidFill>
        </p:spPr>
      </p:pic>
      <p:graphicFrame>
        <p:nvGraphicFramePr>
          <p:cNvPr id="13" name="Object 5"/>
          <p:cNvGraphicFramePr>
            <a:graphicFrameLocks noChangeAspect="1"/>
          </p:cNvGraphicFramePr>
          <p:nvPr>
            <p:extLst>
              <p:ext uri="{D42A27DB-BD31-4B8C-83A1-F6EECF244321}">
                <p14:modId xmlns:p14="http://schemas.microsoft.com/office/powerpoint/2010/main" val="3673543589"/>
              </p:ext>
            </p:extLst>
          </p:nvPr>
        </p:nvGraphicFramePr>
        <p:xfrm>
          <a:off x="573088" y="1196975"/>
          <a:ext cx="2198687" cy="1792288"/>
        </p:xfrm>
        <a:graphic>
          <a:graphicData uri="http://schemas.openxmlformats.org/presentationml/2006/ole">
            <mc:AlternateContent xmlns:mc="http://schemas.openxmlformats.org/markup-compatibility/2006">
              <mc:Choice xmlns:v="urn:schemas-microsoft-com:vml" Requires="v">
                <p:oleObj spid="_x0000_s176636" name="Equation" r:id="rId5" imgW="19812000" imgH="15240000" progId="Equation.DSMT4">
                  <p:embed/>
                </p:oleObj>
              </mc:Choice>
              <mc:Fallback>
                <p:oleObj name="Equation" r:id="rId5" imgW="19812000" imgH="15240000" progId="Equation.DSMT4">
                  <p:embed/>
                  <p:pic>
                    <p:nvPicPr>
                      <p:cNvPr id="0" name="图片 176253"/>
                      <p:cNvPicPr>
                        <a:picLocks noChangeAspect="1" noChangeArrowheads="1"/>
                      </p:cNvPicPr>
                      <p:nvPr/>
                    </p:nvPicPr>
                    <p:blipFill>
                      <a:blip r:embed="rId6"/>
                      <a:srcRect/>
                      <a:stretch>
                        <a:fillRect/>
                      </a:stretch>
                    </p:blipFill>
                    <p:spPr bwMode="auto">
                      <a:xfrm>
                        <a:off x="573088" y="1196975"/>
                        <a:ext cx="2198687" cy="1792288"/>
                      </a:xfrm>
                      <a:prstGeom prst="rect">
                        <a:avLst/>
                      </a:prstGeom>
                      <a:solidFill>
                        <a:srgbClr val="FFCCFF"/>
                      </a:solidFill>
                      <a:ln w="57150">
                        <a:solidFill>
                          <a:srgbClr val="FF0000"/>
                        </a:solidFill>
                      </a:ln>
                      <a:effectLst/>
                    </p:spPr>
                  </p:pic>
                </p:oleObj>
              </mc:Fallback>
            </mc:AlternateContent>
          </a:graphicData>
        </a:graphic>
      </p:graphicFrame>
      <p:cxnSp>
        <p:nvCxnSpPr>
          <p:cNvPr id="14" name="直接箭头连接符 13"/>
          <p:cNvCxnSpPr/>
          <p:nvPr/>
        </p:nvCxnSpPr>
        <p:spPr>
          <a:xfrm rot="10800000">
            <a:off x="7140965" y="1852598"/>
            <a:ext cx="785818" cy="158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5" name="Object 2"/>
          <p:cNvGraphicFramePr>
            <a:graphicFrameLocks noChangeAspect="1"/>
          </p:cNvGraphicFramePr>
          <p:nvPr/>
        </p:nvGraphicFramePr>
        <p:xfrm>
          <a:off x="7421957" y="1281094"/>
          <a:ext cx="361950" cy="433388"/>
        </p:xfrm>
        <a:graphic>
          <a:graphicData uri="http://schemas.openxmlformats.org/presentationml/2006/ole">
            <mc:AlternateContent xmlns:mc="http://schemas.openxmlformats.org/markup-compatibility/2006">
              <mc:Choice xmlns:v="urn:schemas-microsoft-com:vml" Requires="v">
                <p:oleObj spid="_x0000_s176637" name="Equation" r:id="rId7" imgW="152400" imgH="165100" progId="Equation.3">
                  <p:embed/>
                </p:oleObj>
              </mc:Choice>
              <mc:Fallback>
                <p:oleObj name="Equation" r:id="rId7" imgW="152400" imgH="165100" progId="Equation.3">
                  <p:embed/>
                  <p:pic>
                    <p:nvPicPr>
                      <p:cNvPr id="0" name="图片 1762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1957" y="1281094"/>
                        <a:ext cx="361950"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直接箭头连接符 15"/>
          <p:cNvCxnSpPr/>
          <p:nvPr/>
        </p:nvCxnSpPr>
        <p:spPr>
          <a:xfrm flipV="1">
            <a:off x="7283841" y="2709854"/>
            <a:ext cx="714348" cy="1588"/>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Object 2"/>
          <p:cNvGraphicFramePr>
            <a:graphicFrameLocks noChangeAspect="1"/>
          </p:cNvGraphicFramePr>
          <p:nvPr/>
        </p:nvGraphicFramePr>
        <p:xfrm>
          <a:off x="7423519" y="2038353"/>
          <a:ext cx="512763" cy="633412"/>
        </p:xfrm>
        <a:graphic>
          <a:graphicData uri="http://schemas.openxmlformats.org/presentationml/2006/ole">
            <mc:AlternateContent xmlns:mc="http://schemas.openxmlformats.org/markup-compatibility/2006">
              <mc:Choice xmlns:v="urn:schemas-microsoft-com:vml" Requires="v">
                <p:oleObj spid="_x0000_s176638" name="Equation" r:id="rId9" imgW="215900" imgH="241300" progId="Equation.3">
                  <p:embed/>
                </p:oleObj>
              </mc:Choice>
              <mc:Fallback>
                <p:oleObj name="Equation" r:id="rId9" imgW="215900" imgH="241300" progId="Equation.3">
                  <p:embed/>
                  <p:pic>
                    <p:nvPicPr>
                      <p:cNvPr id="0" name="图片 1762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3519" y="2038353"/>
                        <a:ext cx="512763" cy="633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直接箭头连接符 17"/>
          <p:cNvCxnSpPr/>
          <p:nvPr/>
        </p:nvCxnSpPr>
        <p:spPr>
          <a:xfrm rot="10800000">
            <a:off x="7242566" y="3643436"/>
            <a:ext cx="785818" cy="1588"/>
          </a:xfrm>
          <a:prstGeom prst="straightConnector1">
            <a:avLst/>
          </a:prstGeom>
          <a:ln w="508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9" name="Object 2"/>
          <p:cNvGraphicFramePr>
            <a:graphicFrameLocks noChangeAspect="1"/>
          </p:cNvGraphicFramePr>
          <p:nvPr/>
        </p:nvGraphicFramePr>
        <p:xfrm>
          <a:off x="7483844" y="2989376"/>
          <a:ext cx="452438" cy="600075"/>
        </p:xfrm>
        <a:graphic>
          <a:graphicData uri="http://schemas.openxmlformats.org/presentationml/2006/ole">
            <mc:AlternateContent xmlns:mc="http://schemas.openxmlformats.org/markup-compatibility/2006">
              <mc:Choice xmlns:v="urn:schemas-microsoft-com:vml" Requires="v">
                <p:oleObj spid="_x0000_s176639" name="Equation" r:id="rId11" imgW="190500" imgH="228600" progId="Equation.3">
                  <p:embed/>
                </p:oleObj>
              </mc:Choice>
              <mc:Fallback>
                <p:oleObj name="Equation" r:id="rId11" imgW="190500" imgH="228600" progId="Equation.3">
                  <p:embed/>
                  <p:pic>
                    <p:nvPicPr>
                      <p:cNvPr id="0" name="图片 1762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3844" y="2989376"/>
                        <a:ext cx="452438" cy="600075"/>
                      </a:xfrm>
                      <a:prstGeom prst="rect">
                        <a:avLst/>
                      </a:prstGeom>
                      <a:noFill/>
                    </p:spPr>
                  </p:pic>
                </p:oleObj>
              </mc:Fallback>
            </mc:AlternateContent>
          </a:graphicData>
        </a:graphic>
      </p:graphicFrame>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55</a:t>
            </a:fld>
            <a:endParaRPr lang="zh-CN" altLang="en-US"/>
          </a:p>
        </p:txBody>
      </p:sp>
      <p:sp>
        <p:nvSpPr>
          <p:cNvPr id="20" name="Rectangle 37"/>
          <p:cNvSpPr>
            <a:spLocks noChangeArrowheads="1"/>
          </p:cNvSpPr>
          <p:nvPr/>
        </p:nvSpPr>
        <p:spPr bwMode="auto">
          <a:xfrm flipV="1">
            <a:off x="106363" y="908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Rot="1" noChangeArrowheads="1"/>
          </p:cNvSpPr>
          <p:nvPr/>
        </p:nvSpPr>
        <p:spPr bwMode="auto">
          <a:xfrm>
            <a:off x="1763688" y="25410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zh-CN" altLang="en-US" sz="3600" dirty="0">
                <a:solidFill>
                  <a:srgbClr val="660066"/>
                </a:solidFill>
                <a:ea typeface="微软雅黑" panose="020B0503020204020204" charset="-122"/>
                <a:cs typeface="+mj-cs"/>
              </a:rPr>
              <a:t>近满带和“空穴”的概念</a:t>
            </a:r>
          </a:p>
        </p:txBody>
      </p:sp>
      <p:sp>
        <p:nvSpPr>
          <p:cNvPr id="64516" name="Text Box 4"/>
          <p:cNvSpPr txBox="1">
            <a:spLocks noChangeArrowheads="1"/>
          </p:cNvSpPr>
          <p:nvPr/>
        </p:nvSpPr>
        <p:spPr bwMode="auto">
          <a:xfrm>
            <a:off x="608734" y="1340768"/>
            <a:ext cx="825100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just" eaLnBrk="1" hangingPunct="1"/>
            <a:r>
              <a:rPr lang="zh-CN" altLang="en-US" sz="2600" dirty="0">
                <a:solidFill>
                  <a:schemeClr val="tx1"/>
                </a:solidFill>
                <a:ea typeface="微软雅黑" panose="020B0503020204020204" charset="-122"/>
                <a:cs typeface="Times New Roman" panose="02020603050405020304" pitchFamily="18" charset="0"/>
              </a:rPr>
              <a:t>当近满带顶附近有空状态</a:t>
            </a:r>
            <a:r>
              <a:rPr lang="en-US" altLang="zh-CN" sz="2600" i="1" dirty="0">
                <a:solidFill>
                  <a:schemeClr val="tx1"/>
                </a:solidFill>
                <a:ea typeface="微软雅黑" panose="020B0503020204020204" charset="-122"/>
                <a:cs typeface="Times New Roman" panose="02020603050405020304" pitchFamily="18" charset="0"/>
              </a:rPr>
              <a:t>k </a:t>
            </a:r>
            <a:r>
              <a:rPr lang="zh-CN" altLang="en-US" sz="2600" dirty="0">
                <a:solidFill>
                  <a:schemeClr val="tx1"/>
                </a:solidFill>
                <a:ea typeface="微软雅黑" panose="020B0503020204020204" charset="-122"/>
                <a:cs typeface="Times New Roman" panose="02020603050405020304" pitchFamily="18" charset="0"/>
              </a:rPr>
              <a:t>时，整个能带中的电流，</a:t>
            </a:r>
            <a:endParaRPr lang="en-US" altLang="zh-CN" sz="2600" dirty="0">
              <a:solidFill>
                <a:schemeClr val="tx1"/>
              </a:solidFill>
              <a:ea typeface="微软雅黑" panose="020B0503020204020204" charset="-122"/>
              <a:cs typeface="Times New Roman" panose="02020603050405020304" pitchFamily="18" charset="0"/>
            </a:endParaRPr>
          </a:p>
          <a:p>
            <a:pPr algn="just" eaLnBrk="1" hangingPunct="1"/>
            <a:r>
              <a:rPr lang="zh-CN" altLang="en-US" sz="2600" dirty="0">
                <a:solidFill>
                  <a:schemeClr val="tx1"/>
                </a:solidFill>
                <a:ea typeface="微软雅黑" panose="020B0503020204020204" charset="-122"/>
                <a:cs typeface="Times New Roman" panose="02020603050405020304" pitchFamily="18" charset="0"/>
              </a:rPr>
              <a:t>以及电流在外场作用下的变化，完全如同存在一个带正电荷</a:t>
            </a:r>
            <a:r>
              <a:rPr lang="en-US" altLang="zh-CN" sz="2600" i="1" dirty="0">
                <a:solidFill>
                  <a:schemeClr val="tx1"/>
                </a:solidFill>
                <a:ea typeface="微软雅黑" panose="020B0503020204020204" charset="-122"/>
                <a:cs typeface="Times New Roman" panose="02020603050405020304" pitchFamily="18" charset="0"/>
              </a:rPr>
              <a:t>q </a:t>
            </a:r>
            <a:r>
              <a:rPr lang="zh-CN" altLang="en-US" sz="2600" dirty="0">
                <a:solidFill>
                  <a:schemeClr val="tx1"/>
                </a:solidFill>
                <a:ea typeface="微软雅黑" panose="020B0503020204020204" charset="-122"/>
                <a:cs typeface="Times New Roman" panose="02020603050405020304" pitchFamily="18" charset="0"/>
              </a:rPr>
              <a:t>和具有正质量</a:t>
            </a:r>
            <a:r>
              <a:rPr lang="en-US" altLang="zh-CN" sz="2600" i="1" dirty="0">
                <a:solidFill>
                  <a:schemeClr val="tx1"/>
                </a:solidFill>
                <a:ea typeface="微软雅黑" panose="020B0503020204020204" charset="-122"/>
                <a:cs typeface="Times New Roman" panose="02020603050405020304" pitchFamily="18" charset="0"/>
              </a:rPr>
              <a:t>m</a:t>
            </a:r>
            <a:r>
              <a:rPr lang="en-US" altLang="zh-CN" sz="2600" dirty="0">
                <a:solidFill>
                  <a:schemeClr val="tx1"/>
                </a:solidFill>
                <a:ea typeface="微软雅黑" panose="020B0503020204020204" charset="-122"/>
                <a:cs typeface="Times New Roman" panose="02020603050405020304" pitchFamily="18" charset="0"/>
              </a:rPr>
              <a:t>*</a:t>
            </a:r>
            <a:r>
              <a:rPr lang="zh-CN" altLang="en-US" sz="2600" dirty="0">
                <a:solidFill>
                  <a:schemeClr val="tx1"/>
                </a:solidFill>
                <a:ea typeface="微软雅黑" panose="020B0503020204020204" charset="-122"/>
                <a:cs typeface="Times New Roman" panose="02020603050405020304" pitchFamily="18" charset="0"/>
              </a:rPr>
              <a:t>、速度为</a:t>
            </a:r>
            <a:r>
              <a:rPr lang="en-US" altLang="zh-CN" sz="2600" i="1" dirty="0">
                <a:solidFill>
                  <a:schemeClr val="tx1"/>
                </a:solidFill>
                <a:ea typeface="微软雅黑" panose="020B0503020204020204" charset="-122"/>
                <a:cs typeface="Times New Roman" panose="02020603050405020304" pitchFamily="18" charset="0"/>
              </a:rPr>
              <a:t>v </a:t>
            </a:r>
            <a:r>
              <a:rPr lang="en-US" altLang="zh-CN" sz="2600" dirty="0">
                <a:solidFill>
                  <a:schemeClr val="tx1"/>
                </a:solidFill>
                <a:ea typeface="微软雅黑" panose="020B0503020204020204" charset="-122"/>
                <a:cs typeface="Times New Roman" panose="02020603050405020304" pitchFamily="18" charset="0"/>
              </a:rPr>
              <a:t>(</a:t>
            </a:r>
            <a:r>
              <a:rPr lang="en-US" altLang="zh-CN" sz="2600" i="1" dirty="0">
                <a:solidFill>
                  <a:schemeClr val="tx1"/>
                </a:solidFill>
                <a:ea typeface="微软雅黑" panose="020B0503020204020204" charset="-122"/>
                <a:cs typeface="Times New Roman" panose="02020603050405020304" pitchFamily="18" charset="0"/>
              </a:rPr>
              <a:t>k</a:t>
            </a:r>
            <a:r>
              <a:rPr lang="en-US" altLang="zh-CN" sz="2600" dirty="0">
                <a:solidFill>
                  <a:schemeClr val="tx1"/>
                </a:solidFill>
                <a:ea typeface="微软雅黑" panose="020B0503020204020204" charset="-122"/>
                <a:cs typeface="Times New Roman" panose="02020603050405020304" pitchFamily="18" charset="0"/>
              </a:rPr>
              <a:t>)</a:t>
            </a:r>
            <a:r>
              <a:rPr lang="zh-CN" altLang="en-US" sz="2600" dirty="0">
                <a:solidFill>
                  <a:schemeClr val="tx1"/>
                </a:solidFill>
                <a:ea typeface="微软雅黑" panose="020B0503020204020204" charset="-122"/>
                <a:cs typeface="Times New Roman" panose="02020603050405020304" pitchFamily="18" charset="0"/>
              </a:rPr>
              <a:t>的粒子的情况一样</a:t>
            </a:r>
          </a:p>
        </p:txBody>
      </p:sp>
      <p:sp>
        <p:nvSpPr>
          <p:cNvPr id="64517" name="Text Box 5"/>
          <p:cNvSpPr txBox="1">
            <a:spLocks noChangeArrowheads="1"/>
          </p:cNvSpPr>
          <p:nvPr/>
        </p:nvSpPr>
        <p:spPr bwMode="auto">
          <a:xfrm>
            <a:off x="539750" y="3285461"/>
            <a:ext cx="7853432" cy="1491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just" eaLnBrk="1" hangingPunct="1">
              <a:lnSpc>
                <a:spcPct val="120000"/>
              </a:lnSpc>
            </a:pPr>
            <a:r>
              <a:rPr lang="zh-CN" altLang="en-US" sz="2600" dirty="0">
                <a:solidFill>
                  <a:schemeClr val="tx1"/>
                </a:solidFill>
                <a:ea typeface="微软雅黑" panose="020B0503020204020204" charset="-122"/>
              </a:rPr>
              <a:t>空穴概念的引入使得满带顶附近缺少一些电子的问题</a:t>
            </a:r>
          </a:p>
          <a:p>
            <a:pPr algn="just" eaLnBrk="1" hangingPunct="1">
              <a:lnSpc>
                <a:spcPct val="120000"/>
              </a:lnSpc>
            </a:pPr>
            <a:r>
              <a:rPr lang="zh-CN" altLang="en-US" sz="2600" dirty="0">
                <a:solidFill>
                  <a:schemeClr val="tx1"/>
                </a:solidFill>
                <a:ea typeface="微软雅黑" panose="020B0503020204020204" charset="-122"/>
              </a:rPr>
              <a:t>和导带底有少数电子的问题十分相似，这两中情况下</a:t>
            </a:r>
          </a:p>
          <a:p>
            <a:pPr algn="just" eaLnBrk="1" hangingPunct="1">
              <a:lnSpc>
                <a:spcPct val="120000"/>
              </a:lnSpc>
            </a:pPr>
            <a:r>
              <a:rPr lang="zh-CN" altLang="en-US" sz="2600" dirty="0">
                <a:solidFill>
                  <a:schemeClr val="tx1"/>
                </a:solidFill>
                <a:ea typeface="微软雅黑" panose="020B0503020204020204" charset="-122"/>
              </a:rPr>
              <a:t>产生的导电性分别称为</a:t>
            </a:r>
            <a:r>
              <a:rPr lang="zh-CN" altLang="en-US" sz="2600" dirty="0">
                <a:solidFill>
                  <a:srgbClr val="C00000"/>
                </a:solidFill>
                <a:ea typeface="微软雅黑" panose="020B0503020204020204" charset="-122"/>
              </a:rPr>
              <a:t>空穴导电性</a:t>
            </a:r>
            <a:r>
              <a:rPr lang="zh-CN" altLang="en-US" sz="2600" dirty="0">
                <a:solidFill>
                  <a:schemeClr val="tx1"/>
                </a:solidFill>
                <a:ea typeface="微软雅黑" panose="020B0503020204020204" charset="-122"/>
              </a:rPr>
              <a:t>和</a:t>
            </a:r>
            <a:r>
              <a:rPr lang="zh-CN" altLang="en-US" sz="2600" dirty="0">
                <a:solidFill>
                  <a:srgbClr val="C00000"/>
                </a:solidFill>
                <a:ea typeface="微软雅黑" panose="020B0503020204020204" charset="-122"/>
              </a:rPr>
              <a:t>电子导电性</a:t>
            </a:r>
          </a:p>
        </p:txBody>
      </p:sp>
      <p:sp>
        <p:nvSpPr>
          <p:cNvPr id="64518" name="Text Box 6"/>
          <p:cNvSpPr txBox="1">
            <a:spLocks noChangeArrowheads="1"/>
          </p:cNvSpPr>
          <p:nvPr/>
        </p:nvSpPr>
        <p:spPr bwMode="auto">
          <a:xfrm>
            <a:off x="2540297" y="5074339"/>
            <a:ext cx="385233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just" eaLnBrk="1" hangingPunct="1"/>
            <a:r>
              <a:rPr lang="zh-CN" altLang="en-US" sz="2600" dirty="0">
                <a:solidFill>
                  <a:srgbClr val="0000FF"/>
                </a:solidFill>
                <a:ea typeface="微软雅黑" panose="020B0503020204020204" charset="-122"/>
              </a:rPr>
              <a:t>电子和空穴统称为载流子</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56</a:t>
            </a:fld>
            <a:endParaRPr lang="zh-CN" altLang="en-US"/>
          </a:p>
        </p:txBody>
      </p:sp>
      <p:sp>
        <p:nvSpPr>
          <p:cNvPr id="9" name="Rectangle 37"/>
          <p:cNvSpPr>
            <a:spLocks noChangeArrowheads="1"/>
          </p:cNvSpPr>
          <p:nvPr/>
        </p:nvSpPr>
        <p:spPr bwMode="auto">
          <a:xfrm flipV="1">
            <a:off x="106361" y="115388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77326" y="2980685"/>
            <a:ext cx="4105101"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0470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2411760" y="489903"/>
            <a:ext cx="504056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自由电子的输运问题</a:t>
            </a:r>
          </a:p>
        </p:txBody>
      </p:sp>
      <p:sp>
        <p:nvSpPr>
          <p:cNvPr id="92163" name="Text Box 3"/>
          <p:cNvSpPr txBox="1">
            <a:spLocks noChangeArrowheads="1"/>
          </p:cNvSpPr>
          <p:nvPr/>
        </p:nvSpPr>
        <p:spPr bwMode="auto">
          <a:xfrm>
            <a:off x="971600" y="1772695"/>
            <a:ext cx="7467600" cy="242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5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金属的许多重要性质，如电导、热导、热电效应、电流磁效应等都与自由电子的输运过程有关。因此，研究自由电子的输运特性是研究金属物性的重要组成部分</a:t>
            </a:r>
          </a:p>
        </p:txBody>
      </p:sp>
      <p:sp>
        <p:nvSpPr>
          <p:cNvPr id="92164" name="Text Box 4"/>
          <p:cNvSpPr txBox="1">
            <a:spLocks noChangeArrowheads="1"/>
          </p:cNvSpPr>
          <p:nvPr/>
        </p:nvSpPr>
        <p:spPr bwMode="auto">
          <a:xfrm>
            <a:off x="592138" y="37369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D8223D9-D9DA-4C0B-9616-36644EEDABA8}" type="slidenum">
              <a:rPr lang="zh-CN" altLang="en-US" smtClean="0"/>
              <a:pPr/>
              <a:t>58</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7" name="Rectangle 37"/>
          <p:cNvSpPr>
            <a:spLocks noChangeArrowheads="1"/>
          </p:cNvSpPr>
          <p:nvPr/>
        </p:nvSpPr>
        <p:spPr bwMode="auto">
          <a:xfrm flipV="1">
            <a:off x="106363" y="115388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62978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092608" y="495688"/>
            <a:ext cx="70866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电子的态分布随时间的变化</a:t>
            </a:r>
          </a:p>
        </p:txBody>
      </p:sp>
      <p:sp>
        <p:nvSpPr>
          <p:cNvPr id="93187" name="Text Box 3"/>
          <p:cNvSpPr txBox="1">
            <a:spLocks noChangeArrowheads="1"/>
          </p:cNvSpPr>
          <p:nvPr/>
        </p:nvSpPr>
        <p:spPr bwMode="auto">
          <a:xfrm>
            <a:off x="814449" y="1412776"/>
            <a:ext cx="8062913" cy="546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25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在平衡时，电子的分布遵从</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Fermi-Dirac</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统计：</a:t>
            </a:r>
          </a:p>
        </p:txBody>
      </p:sp>
      <p:sp>
        <p:nvSpPr>
          <p:cNvPr id="93188" name="Text Box 4"/>
          <p:cNvSpPr txBox="1">
            <a:spLocks noChangeArrowheads="1"/>
          </p:cNvSpPr>
          <p:nvPr/>
        </p:nvSpPr>
        <p:spPr bwMode="auto">
          <a:xfrm>
            <a:off x="525524" y="2925663"/>
            <a:ext cx="8439150" cy="1046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在有外场（如电场、磁场或温度梯度场）存在时，电子的平衡分布被破坏。</a:t>
            </a:r>
            <a:endParaRPr kumimoji="0" lang="zh-CN" altLang="en-US" sz="2600" b="0" i="0" u="none" strike="noStrike" kern="1200" cap="none" spc="0" normalizeH="0" baseline="0" noProof="0" dirty="0">
              <a:ln>
                <a:noFill/>
              </a:ln>
              <a:solidFill>
                <a:srgbClr val="336666"/>
              </a:solidFill>
              <a:effectLst/>
              <a:uLnTx/>
              <a:uFillTx/>
              <a:latin typeface="Times New Roman" panose="02020603050405020304" pitchFamily="18" charset="0"/>
              <a:ea typeface="微软雅黑" panose="020B0503020204020204" charset="-122"/>
              <a:cs typeface="+mn-cs"/>
            </a:endParaRPr>
          </a:p>
        </p:txBody>
      </p:sp>
      <p:sp>
        <p:nvSpPr>
          <p:cNvPr id="93189" name="Text Box 5"/>
          <p:cNvSpPr txBox="1">
            <a:spLocks noChangeArrowheads="1"/>
          </p:cNvSpPr>
          <p:nvPr/>
        </p:nvSpPr>
        <p:spPr bwMode="auto">
          <a:xfrm>
            <a:off x="2304728" y="2165436"/>
            <a:ext cx="424847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，这时，</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 </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1"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93191" name="Text Box 7"/>
          <p:cNvSpPr txBox="1">
            <a:spLocks noChangeArrowheads="1"/>
          </p:cNvSpPr>
          <p:nvPr/>
        </p:nvSpPr>
        <p:spPr bwMode="auto">
          <a:xfrm>
            <a:off x="549264" y="4149080"/>
            <a:ext cx="7601761" cy="97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类似于气体运动论，我们可以用分布函数 </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p>
          <a:p>
            <a:pPr marL="0" marR="0" lvl="0" indent="0" algn="l" defTabSz="914400" rtl="0" eaLnBrk="1" fontAlgn="base" latinLnBrk="0" hangingPunct="1">
              <a:lnSpc>
                <a:spcPct val="11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或 </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来描述电子的态分布随时间的变化</a:t>
            </a:r>
            <a:endParaRPr kumimoji="0" lang="zh-CN" altLang="en-US" sz="2600" b="0" i="0" u="none" strike="noStrike" kern="1200" cap="none" spc="0" normalizeH="0" baseline="0" noProof="0" dirty="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D8223D9-D9DA-4C0B-9616-36644EEDABA8}" type="slidenum">
              <a:rPr lang="zh-CN" altLang="en-US" smtClean="0"/>
              <a:pPr/>
              <a:t>59</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9" name="Rectangle 37"/>
          <p:cNvSpPr>
            <a:spLocks noChangeArrowheads="1"/>
          </p:cNvSpPr>
          <p:nvPr/>
        </p:nvSpPr>
        <p:spPr bwMode="auto">
          <a:xfrm flipV="1">
            <a:off x="106363" y="112474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33484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5"/>
          <p:cNvSpPr txBox="1">
            <a:spLocks noChangeArrowheads="1"/>
          </p:cNvSpPr>
          <p:nvPr/>
        </p:nvSpPr>
        <p:spPr bwMode="auto">
          <a:xfrm>
            <a:off x="684658" y="910015"/>
            <a:ext cx="8351838" cy="82994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rgbClr val="A50021"/>
                </a:solidFill>
                <a:ea typeface="微软雅黑" panose="020B0503020204020204" charset="-122"/>
                <a:cs typeface="Times New Roman" panose="02020603050405020304" pitchFamily="18" charset="0"/>
              </a:rPr>
              <a:t>不确定度关系</a:t>
            </a:r>
            <a:r>
              <a:rPr lang="en-US" altLang="zh-CN" sz="2400" dirty="0">
                <a:solidFill>
                  <a:srgbClr val="A50021"/>
                </a:solidFill>
                <a:ea typeface="微软雅黑" panose="020B0503020204020204" charset="-122"/>
                <a:cs typeface="Times New Roman" panose="02020603050405020304" pitchFamily="18" charset="0"/>
              </a:rPr>
              <a:t>(</a:t>
            </a:r>
            <a:r>
              <a:rPr lang="fr-FR" altLang="zh-CN" sz="2400" dirty="0">
                <a:solidFill>
                  <a:srgbClr val="A50021"/>
                </a:solidFill>
                <a:ea typeface="微软雅黑" panose="020B0503020204020204" charset="-122"/>
                <a:cs typeface="Times New Roman" panose="02020603050405020304" pitchFamily="18" charset="0"/>
              </a:rPr>
              <a:t>uncertainty relation)</a:t>
            </a:r>
            <a:r>
              <a:rPr lang="zh-CN" altLang="en-US" sz="2400" dirty="0">
                <a:solidFill>
                  <a:srgbClr val="A50021"/>
                </a:solidFill>
                <a:ea typeface="微软雅黑" panose="020B0503020204020204" charset="-122"/>
                <a:cs typeface="Times New Roman" panose="02020603050405020304" pitchFamily="18" charset="0"/>
              </a:rPr>
              <a:t>是海森堡</a:t>
            </a:r>
            <a:r>
              <a:rPr lang="en-US" altLang="zh-CN" sz="2400" dirty="0">
                <a:solidFill>
                  <a:srgbClr val="A50021"/>
                </a:solidFill>
                <a:ea typeface="微软雅黑" panose="020B0503020204020204" charset="-122"/>
                <a:cs typeface="Times New Roman" panose="02020603050405020304" pitchFamily="18" charset="0"/>
              </a:rPr>
              <a:t>(Heisenberg)</a:t>
            </a:r>
          </a:p>
          <a:p>
            <a:pPr eaLnBrk="1" hangingPunct="1"/>
            <a:r>
              <a:rPr lang="zh-CN" altLang="en-US" sz="2400" dirty="0">
                <a:solidFill>
                  <a:srgbClr val="A50021"/>
                </a:solidFill>
                <a:ea typeface="微软雅黑" panose="020B0503020204020204" charset="-122"/>
                <a:cs typeface="Times New Roman" panose="02020603050405020304" pitchFamily="18" charset="0"/>
              </a:rPr>
              <a:t>于</a:t>
            </a:r>
            <a:r>
              <a:rPr lang="en-US" altLang="zh-CN" sz="2400" dirty="0">
                <a:solidFill>
                  <a:srgbClr val="A50021"/>
                </a:solidFill>
                <a:ea typeface="微软雅黑" panose="020B0503020204020204" charset="-122"/>
                <a:cs typeface="Times New Roman" panose="02020603050405020304" pitchFamily="18" charset="0"/>
              </a:rPr>
              <a:t>1927</a:t>
            </a:r>
            <a:r>
              <a:rPr lang="zh-CN" altLang="en-US" sz="2400" dirty="0">
                <a:solidFill>
                  <a:srgbClr val="A50021"/>
                </a:solidFill>
                <a:ea typeface="微软雅黑" panose="020B0503020204020204" charset="-122"/>
                <a:cs typeface="Times New Roman" panose="02020603050405020304" pitchFamily="18" charset="0"/>
              </a:rPr>
              <a:t>提出的</a:t>
            </a:r>
            <a:endParaRPr lang="zh-CN" altLang="en-US" sz="2400" dirty="0">
              <a:ea typeface="微软雅黑" panose="020B0503020204020204" charset="-122"/>
              <a:cs typeface="Times New Roman" panose="02020603050405020304" pitchFamily="18" charset="0"/>
            </a:endParaRPr>
          </a:p>
        </p:txBody>
      </p:sp>
      <p:sp>
        <p:nvSpPr>
          <p:cNvPr id="11266" name="Rectangle 3"/>
          <p:cNvSpPr>
            <a:spLocks noChangeArrowheads="1"/>
          </p:cNvSpPr>
          <p:nvPr/>
        </p:nvSpPr>
        <p:spPr bwMode="auto">
          <a:xfrm>
            <a:off x="612527" y="1773392"/>
            <a:ext cx="8135937" cy="57626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sp>
        <p:nvSpPr>
          <p:cNvPr id="11267" name="Rectangle 2"/>
          <p:cNvSpPr>
            <a:spLocks noRot="1" noChangeArrowheads="1"/>
          </p:cNvSpPr>
          <p:nvPr/>
        </p:nvSpPr>
        <p:spPr bwMode="auto">
          <a:xfrm>
            <a:off x="2915816" y="-27384"/>
            <a:ext cx="353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defTabSz="914400">
              <a:buClrTx/>
              <a:buSzTx/>
              <a:buFontTx/>
              <a:defRPr/>
            </a:pPr>
            <a:r>
              <a:rPr lang="zh-CN" altLang="en-US" sz="3600" dirty="0">
                <a:solidFill>
                  <a:srgbClr val="660066"/>
                </a:solidFill>
                <a:effectLst>
                  <a:outerShdw blurRad="38100" dist="38100" dir="2700000" algn="tl">
                    <a:srgbClr val="C0C0C0"/>
                  </a:outerShdw>
                </a:effectLst>
                <a:ea typeface="微软雅黑" pitchFamily="34" charset="-122"/>
              </a:rPr>
              <a:t>不 确 定 度 关 </a:t>
            </a:r>
            <a:r>
              <a:rPr kumimoji="1" lang="zh-CN" altLang="en-US" sz="3600" noProof="0" dirty="0">
                <a:ln>
                  <a:noFill/>
                </a:ln>
                <a:solidFill>
                  <a:srgbClr val="660066"/>
                </a:solidFill>
                <a:effectLst/>
                <a:uLnTx/>
                <a:uFillTx/>
                <a:ea typeface="微软雅黑" panose="020B0503020204020204" charset="-122"/>
              </a:rPr>
              <a:t>系</a:t>
            </a:r>
          </a:p>
        </p:txBody>
      </p:sp>
      <p:sp>
        <p:nvSpPr>
          <p:cNvPr id="11271" name="Text Box 22"/>
          <p:cNvSpPr txBox="1">
            <a:spLocks noChangeArrowheads="1"/>
          </p:cNvSpPr>
          <p:nvPr/>
        </p:nvSpPr>
        <p:spPr bwMode="auto">
          <a:xfrm>
            <a:off x="5056188" y="60198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nvGrpSpPr>
          <p:cNvPr id="1549343" name="Group 31"/>
          <p:cNvGrpSpPr/>
          <p:nvPr/>
        </p:nvGrpSpPr>
        <p:grpSpPr bwMode="auto">
          <a:xfrm>
            <a:off x="437805" y="3187811"/>
            <a:ext cx="7167563" cy="1173163"/>
            <a:chOff x="237" y="1930"/>
            <a:chExt cx="4515" cy="739"/>
          </a:xfrm>
        </p:grpSpPr>
        <p:sp>
          <p:nvSpPr>
            <p:cNvPr id="11279" name="Text Box 9"/>
            <p:cNvSpPr txBox="1">
              <a:spLocks noChangeArrowheads="1"/>
            </p:cNvSpPr>
            <p:nvPr/>
          </p:nvSpPr>
          <p:spPr bwMode="auto">
            <a:xfrm>
              <a:off x="237" y="1930"/>
              <a:ext cx="250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chemeClr val="tx1"/>
                  </a:solidFill>
                  <a:ea typeface="微软雅黑" panose="020B0503020204020204" charset="-122"/>
                  <a:cs typeface="Times New Roman" panose="02020603050405020304" pitchFamily="18" charset="0"/>
                </a:rPr>
                <a:t>设粒子具有</a:t>
              </a:r>
              <a:r>
                <a:rPr lang="zh-CN" altLang="en-US" sz="2600" dirty="0">
                  <a:solidFill>
                    <a:srgbClr val="0000FF"/>
                  </a:solidFill>
                  <a:ea typeface="微软雅黑" panose="020B0503020204020204" charset="-122"/>
                  <a:cs typeface="Times New Roman" panose="02020603050405020304" pitchFamily="18" charset="0"/>
                </a:rPr>
                <a:t>确定的</a:t>
              </a:r>
              <a:r>
                <a:rPr lang="zh-CN" altLang="en-US" sz="2600" dirty="0">
                  <a:solidFill>
                    <a:schemeClr val="tx1"/>
                  </a:solidFill>
                  <a:ea typeface="微软雅黑" panose="020B0503020204020204" charset="-122"/>
                  <a:cs typeface="Times New Roman" panose="02020603050405020304" pitchFamily="18" charset="0"/>
                </a:rPr>
                <a:t>动量：  </a:t>
              </a:r>
              <a:endParaRPr lang="en-US" altLang="zh-CN" sz="2600" dirty="0">
                <a:solidFill>
                  <a:schemeClr val="tx1"/>
                </a:solidFill>
                <a:ea typeface="微软雅黑" panose="020B0503020204020204" charset="-122"/>
                <a:cs typeface="Times New Roman" panose="02020603050405020304" pitchFamily="18" charset="0"/>
              </a:endParaRPr>
            </a:p>
          </p:txBody>
        </p:sp>
        <p:graphicFrame>
          <p:nvGraphicFramePr>
            <p:cNvPr id="11280" name="Object 10"/>
            <p:cNvGraphicFramePr>
              <a:graphicFrameLocks noChangeAspect="1"/>
            </p:cNvGraphicFramePr>
            <p:nvPr/>
          </p:nvGraphicFramePr>
          <p:xfrm>
            <a:off x="3035" y="1933"/>
            <a:ext cx="824" cy="345"/>
          </p:xfrm>
          <a:graphic>
            <a:graphicData uri="http://schemas.openxmlformats.org/presentationml/2006/ole">
              <mc:AlternateContent xmlns:mc="http://schemas.openxmlformats.org/markup-compatibility/2006">
                <mc:Choice xmlns:v="urn:schemas-microsoft-com:vml" Requires="v">
                  <p:oleObj spid="_x0000_s12027" name="Equation" r:id="rId4" imgW="13106400" imgH="5486400" progId="Equation.DSMT4">
                    <p:embed/>
                  </p:oleObj>
                </mc:Choice>
                <mc:Fallback>
                  <p:oleObj name="Equation" r:id="rId4" imgW="13106400" imgH="5486400" progId="Equation.DSMT4">
                    <p:embed/>
                    <p:pic>
                      <p:nvPicPr>
                        <p:cNvPr id="0" name="Object 10"/>
                        <p:cNvPicPr>
                          <a:picLocks noChangeAspect="1" noChangeArrowheads="1"/>
                        </p:cNvPicPr>
                        <p:nvPr/>
                      </p:nvPicPr>
                      <p:blipFill>
                        <a:blip r:embed="rId5"/>
                        <a:srcRect/>
                        <a:stretch>
                          <a:fillRect/>
                        </a:stretch>
                      </p:blipFill>
                      <p:spPr bwMode="auto">
                        <a:xfrm>
                          <a:off x="3035" y="1933"/>
                          <a:ext cx="824"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81" name="Text Box 14"/>
            <p:cNvSpPr txBox="1">
              <a:spLocks noChangeArrowheads="1"/>
            </p:cNvSpPr>
            <p:nvPr/>
          </p:nvSpPr>
          <p:spPr bwMode="auto">
            <a:xfrm>
              <a:off x="256" y="2302"/>
              <a:ext cx="240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chemeClr val="tx1"/>
                  </a:solidFill>
                  <a:ea typeface="微软雅黑" panose="020B0503020204020204" charset="-122"/>
                </a:rPr>
                <a:t>相应的波函数为平面波：</a:t>
              </a:r>
            </a:p>
          </p:txBody>
        </p:sp>
        <p:graphicFrame>
          <p:nvGraphicFramePr>
            <p:cNvPr id="11282" name="Object 10"/>
            <p:cNvGraphicFramePr>
              <a:graphicFrameLocks noChangeAspect="1"/>
            </p:cNvGraphicFramePr>
            <p:nvPr/>
          </p:nvGraphicFramePr>
          <p:xfrm>
            <a:off x="2870" y="2296"/>
            <a:ext cx="1882" cy="373"/>
          </p:xfrm>
          <a:graphic>
            <a:graphicData uri="http://schemas.openxmlformats.org/presentationml/2006/ole">
              <mc:AlternateContent xmlns:mc="http://schemas.openxmlformats.org/markup-compatibility/2006">
                <mc:Choice xmlns:v="urn:schemas-microsoft-com:vml" Requires="v">
                  <p:oleObj spid="_x0000_s12028" name="Equation" r:id="rId6" imgW="29260800" imgH="5791200" progId="Equation.DSMT4">
                    <p:embed/>
                  </p:oleObj>
                </mc:Choice>
                <mc:Fallback>
                  <p:oleObj name="Equation" r:id="rId6" imgW="29260800" imgH="5791200" progId="Equation.DSMT4">
                    <p:embed/>
                    <p:pic>
                      <p:nvPicPr>
                        <p:cNvPr id="0" name="Object 10"/>
                        <p:cNvPicPr>
                          <a:picLocks noChangeAspect="1" noChangeArrowheads="1"/>
                        </p:cNvPicPr>
                        <p:nvPr/>
                      </p:nvPicPr>
                      <p:blipFill>
                        <a:blip r:embed="rId7"/>
                        <a:srcRect/>
                        <a:stretch>
                          <a:fillRect/>
                        </a:stretch>
                      </p:blipFill>
                      <p:spPr bwMode="auto">
                        <a:xfrm>
                          <a:off x="2870" y="2296"/>
                          <a:ext cx="1882"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49341" name="Group 29"/>
          <p:cNvGrpSpPr/>
          <p:nvPr/>
        </p:nvGrpSpPr>
        <p:grpSpPr bwMode="auto">
          <a:xfrm>
            <a:off x="5077981" y="4300536"/>
            <a:ext cx="1798637" cy="1085850"/>
            <a:chOff x="3199" y="2659"/>
            <a:chExt cx="1133" cy="684"/>
          </a:xfrm>
        </p:grpSpPr>
        <p:graphicFrame>
          <p:nvGraphicFramePr>
            <p:cNvPr id="11277" name="Object 10"/>
            <p:cNvGraphicFramePr>
              <a:graphicFrameLocks noChangeAspect="1"/>
            </p:cNvGraphicFramePr>
            <p:nvPr/>
          </p:nvGraphicFramePr>
          <p:xfrm>
            <a:off x="3199" y="2854"/>
            <a:ext cx="1133" cy="489"/>
          </p:xfrm>
          <a:graphic>
            <a:graphicData uri="http://schemas.openxmlformats.org/presentationml/2006/ole">
              <mc:AlternateContent xmlns:mc="http://schemas.openxmlformats.org/markup-compatibility/2006">
                <mc:Choice xmlns:v="urn:schemas-microsoft-com:vml" Requires="v">
                  <p:oleObj spid="_x0000_s12029" name="Equation" r:id="rId8" imgW="17678400" imgH="7620000" progId="Equation.DSMT4">
                    <p:embed/>
                  </p:oleObj>
                </mc:Choice>
                <mc:Fallback>
                  <p:oleObj name="Equation" r:id="rId8" imgW="17678400" imgH="7620000" progId="Equation.DSMT4">
                    <p:embed/>
                    <p:pic>
                      <p:nvPicPr>
                        <p:cNvPr id="0" name="Object 10"/>
                        <p:cNvPicPr>
                          <a:picLocks noChangeAspect="1" noChangeArrowheads="1"/>
                        </p:cNvPicPr>
                        <p:nvPr/>
                      </p:nvPicPr>
                      <p:blipFill>
                        <a:blip r:embed="rId9"/>
                        <a:srcRect/>
                        <a:stretch>
                          <a:fillRect/>
                        </a:stretch>
                      </p:blipFill>
                      <p:spPr bwMode="auto">
                        <a:xfrm>
                          <a:off x="3199" y="2854"/>
                          <a:ext cx="1133"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8" name="AutoShape 28"/>
            <p:cNvSpPr>
              <a:spLocks noChangeArrowheads="1"/>
            </p:cNvSpPr>
            <p:nvPr/>
          </p:nvSpPr>
          <p:spPr bwMode="auto">
            <a:xfrm>
              <a:off x="3606" y="2659"/>
              <a:ext cx="181" cy="272"/>
            </a:xfrm>
            <a:prstGeom prst="downArrow">
              <a:avLst>
                <a:gd name="adj1" fmla="val 50278"/>
                <a:gd name="adj2" fmla="val 72926"/>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endParaRPr lang="zh-CN" altLang="en-US">
                <a:ea typeface="微软雅黑" panose="020B0503020204020204" charset="-122"/>
                <a:cs typeface="Times New Roman" panose="02020603050405020304" pitchFamily="18" charset="0"/>
              </a:endParaRPr>
            </a:p>
          </p:txBody>
        </p:sp>
      </p:grpSp>
      <p:sp>
        <p:nvSpPr>
          <p:cNvPr id="1549342" name="Text Box 30"/>
          <p:cNvSpPr txBox="1">
            <a:spLocks noChangeArrowheads="1"/>
          </p:cNvSpPr>
          <p:nvPr/>
        </p:nvSpPr>
        <p:spPr bwMode="auto">
          <a:xfrm>
            <a:off x="1301354" y="5416768"/>
            <a:ext cx="7015062" cy="892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rgbClr val="660066"/>
                </a:solidFill>
                <a:ea typeface="微软雅黑" panose="020B0503020204020204" charset="-122"/>
                <a:cs typeface="Times New Roman" panose="02020603050405020304" pitchFamily="18" charset="0"/>
              </a:rPr>
              <a:t>即粒子在空间各点的概率都相同（不依赖于</a:t>
            </a:r>
            <a:r>
              <a:rPr lang="en-US" altLang="zh-CN" sz="2600" i="1" dirty="0">
                <a:solidFill>
                  <a:srgbClr val="660066"/>
                </a:solidFill>
                <a:ea typeface="微软雅黑" panose="020B0503020204020204" charset="-122"/>
                <a:cs typeface="Times New Roman" panose="02020603050405020304" pitchFamily="18" charset="0"/>
              </a:rPr>
              <a:t>r</a:t>
            </a:r>
            <a:r>
              <a:rPr lang="zh-CN" altLang="en-US" sz="2600" dirty="0">
                <a:solidFill>
                  <a:srgbClr val="660066"/>
                </a:solidFill>
                <a:ea typeface="微软雅黑" panose="020B0503020204020204" charset="-122"/>
                <a:cs typeface="Times New Roman" panose="02020603050405020304" pitchFamily="18" charset="0"/>
              </a:rPr>
              <a:t>）</a:t>
            </a:r>
          </a:p>
          <a:p>
            <a:pPr eaLnBrk="1" hangingPunct="1"/>
            <a:r>
              <a:rPr lang="zh-CN" altLang="en-US" sz="2600" dirty="0">
                <a:solidFill>
                  <a:srgbClr val="660066"/>
                </a:solidFill>
                <a:ea typeface="微软雅黑" panose="020B0503020204020204" charset="-122"/>
                <a:cs typeface="Times New Roman" panose="02020603050405020304" pitchFamily="18" charset="0"/>
              </a:rPr>
              <a:t>换言之，粒子的位置是</a:t>
            </a:r>
            <a:r>
              <a:rPr lang="zh-CN" altLang="en-US" sz="2600" dirty="0">
                <a:solidFill>
                  <a:srgbClr val="0000FF"/>
                </a:solidFill>
                <a:ea typeface="微软雅黑" panose="020B0503020204020204" charset="-122"/>
                <a:cs typeface="Times New Roman" panose="02020603050405020304" pitchFamily="18" charset="0"/>
              </a:rPr>
              <a:t>完全不确定的</a:t>
            </a:r>
            <a:endParaRPr lang="en-US" altLang="zh-CN" sz="2600" dirty="0">
              <a:solidFill>
                <a:srgbClr val="0000FF"/>
              </a:solidFill>
              <a:ea typeface="微软雅黑" panose="020B0503020204020204" charset="-122"/>
              <a:cs typeface="Times New Roman" panose="02020603050405020304" pitchFamily="18" charset="0"/>
            </a:endParaRPr>
          </a:p>
        </p:txBody>
      </p:sp>
      <p:graphicFrame>
        <p:nvGraphicFramePr>
          <p:cNvPr id="11275" name="Object 10"/>
          <p:cNvGraphicFramePr>
            <a:graphicFrameLocks noChangeAspect="1"/>
          </p:cNvGraphicFramePr>
          <p:nvPr>
            <p:extLst>
              <p:ext uri="{D42A27DB-BD31-4B8C-83A1-F6EECF244321}">
                <p14:modId xmlns:p14="http://schemas.microsoft.com/office/powerpoint/2010/main" val="2417408059"/>
              </p:ext>
            </p:extLst>
          </p:nvPr>
        </p:nvGraphicFramePr>
        <p:xfrm>
          <a:off x="2250827" y="2422679"/>
          <a:ext cx="1831975" cy="696913"/>
        </p:xfrm>
        <a:graphic>
          <a:graphicData uri="http://schemas.openxmlformats.org/presentationml/2006/ole">
            <mc:AlternateContent xmlns:mc="http://schemas.openxmlformats.org/markup-compatibility/2006">
              <mc:Choice xmlns:v="urn:schemas-microsoft-com:vml" Requires="v">
                <p:oleObj spid="_x0000_s12030" name="Equation" r:id="rId10" imgW="19202400" imgH="7315200" progId="Equation.DSMT4">
                  <p:embed/>
                </p:oleObj>
              </mc:Choice>
              <mc:Fallback>
                <p:oleObj name="Equation" r:id="rId10" imgW="19202400" imgH="7315200" progId="Equation.DSMT4">
                  <p:embed/>
                  <p:pic>
                    <p:nvPicPr>
                      <p:cNvPr id="0" name="Object 10"/>
                      <p:cNvPicPr>
                        <a:picLocks noChangeAspect="1" noChangeArrowheads="1"/>
                      </p:cNvPicPr>
                      <p:nvPr/>
                    </p:nvPicPr>
                    <p:blipFill>
                      <a:blip r:embed="rId11"/>
                      <a:srcRect/>
                      <a:stretch>
                        <a:fillRect/>
                      </a:stretch>
                    </p:blipFill>
                    <p:spPr bwMode="auto">
                      <a:xfrm>
                        <a:off x="2250827" y="2422679"/>
                        <a:ext cx="183197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6" name="Object 35"/>
          <p:cNvGraphicFramePr>
            <a:graphicFrameLocks noChangeAspect="1"/>
          </p:cNvGraphicFramePr>
          <p:nvPr>
            <p:extLst>
              <p:ext uri="{D42A27DB-BD31-4B8C-83A1-F6EECF244321}">
                <p14:modId xmlns:p14="http://schemas.microsoft.com/office/powerpoint/2010/main" val="2930010131"/>
              </p:ext>
            </p:extLst>
          </p:nvPr>
        </p:nvGraphicFramePr>
        <p:xfrm>
          <a:off x="4178052" y="2349654"/>
          <a:ext cx="2444750" cy="750888"/>
        </p:xfrm>
        <a:graphic>
          <a:graphicData uri="http://schemas.openxmlformats.org/presentationml/2006/ole">
            <mc:AlternateContent xmlns:mc="http://schemas.openxmlformats.org/markup-compatibility/2006">
              <mc:Choice xmlns:v="urn:schemas-microsoft-com:vml" Requires="v">
                <p:oleObj spid="_x0000_s12031" name="Equation" r:id="rId12" imgW="23774400" imgH="7315200" progId="Equation.DSMT4">
                  <p:embed/>
                </p:oleObj>
              </mc:Choice>
              <mc:Fallback>
                <p:oleObj name="Equation" r:id="rId12" imgW="23774400" imgH="7315200" progId="Equation.DSMT4">
                  <p:embed/>
                  <p:pic>
                    <p:nvPicPr>
                      <p:cNvPr id="0" name="Object 35"/>
                      <p:cNvPicPr>
                        <a:picLocks noChangeAspect="1" noChangeArrowheads="1"/>
                      </p:cNvPicPr>
                      <p:nvPr/>
                    </p:nvPicPr>
                    <p:blipFill>
                      <a:blip r:embed="rId13"/>
                      <a:srcRect/>
                      <a:stretch>
                        <a:fillRect/>
                      </a:stretch>
                    </p:blipFill>
                    <p:spPr bwMode="auto">
                      <a:xfrm>
                        <a:off x="4178052" y="2349654"/>
                        <a:ext cx="244475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9" name="Text Box 7"/>
          <p:cNvSpPr txBox="1">
            <a:spLocks noChangeArrowheads="1"/>
          </p:cNvSpPr>
          <p:nvPr/>
        </p:nvSpPr>
        <p:spPr bwMode="auto">
          <a:xfrm>
            <a:off x="683965" y="1830542"/>
            <a:ext cx="777666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chemeClr val="tx1"/>
                </a:solidFill>
                <a:ea typeface="微软雅黑" panose="020B0503020204020204" charset="-122"/>
              </a:rPr>
              <a:t>   微观粒子的位置和动量不能同时具有完全确定的值</a:t>
            </a:r>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p>
            <a:fld id="{BD8223D9-D9DA-4C0B-9616-36644EEDABA8}" type="slidenum">
              <a:rPr lang="zh-CN" altLang="en-US" smtClean="0"/>
              <a:pPr/>
              <a:t>6</a:t>
            </a:fld>
            <a:endParaRPr lang="zh-CN" altLang="en-US"/>
          </a:p>
        </p:txBody>
      </p:sp>
      <p:sp>
        <p:nvSpPr>
          <p:cNvPr id="22" name="Rectangle 37"/>
          <p:cNvSpPr>
            <a:spLocks noChangeArrowheads="1"/>
          </p:cNvSpPr>
          <p:nvPr/>
        </p:nvSpPr>
        <p:spPr bwMode="auto">
          <a:xfrm flipV="1">
            <a:off x="86539" y="82715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49343"/>
                                        </p:tgtEl>
                                        <p:attrNameLst>
                                          <p:attrName>style.visibility</p:attrName>
                                        </p:attrNameLst>
                                      </p:cBhvr>
                                      <p:to>
                                        <p:strVal val="visible"/>
                                      </p:to>
                                    </p:set>
                                    <p:animEffect transition="in" filter="dissolve">
                                      <p:cBhvr>
                                        <p:cTn id="7" dur="500"/>
                                        <p:tgtEl>
                                          <p:spTgt spid="15493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549341"/>
                                        </p:tgtEl>
                                        <p:attrNameLst>
                                          <p:attrName>style.visibility</p:attrName>
                                        </p:attrNameLst>
                                      </p:cBhvr>
                                      <p:to>
                                        <p:strVal val="visible"/>
                                      </p:to>
                                    </p:set>
                                    <p:anim calcmode="lin" valueType="num">
                                      <p:cBhvr additive="base">
                                        <p:cTn id="12" dur="500"/>
                                        <p:tgtEl>
                                          <p:spTgt spid="1549341"/>
                                        </p:tgtEl>
                                        <p:attrNameLst>
                                          <p:attrName>ppt_y</p:attrName>
                                        </p:attrNameLst>
                                      </p:cBhvr>
                                      <p:tavLst>
                                        <p:tav tm="0">
                                          <p:val>
                                            <p:strVal val="#ppt_y-#ppt_h*1.125000"/>
                                          </p:val>
                                        </p:tav>
                                        <p:tav tm="100000">
                                          <p:val>
                                            <p:strVal val="#ppt_y"/>
                                          </p:val>
                                        </p:tav>
                                      </p:tavLst>
                                    </p:anim>
                                    <p:animEffect transition="in" filter="wipe(down)">
                                      <p:cBhvr>
                                        <p:cTn id="13" dur="500"/>
                                        <p:tgtEl>
                                          <p:spTgt spid="154934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549342"/>
                                        </p:tgtEl>
                                        <p:attrNameLst>
                                          <p:attrName>style.visibility</p:attrName>
                                        </p:attrNameLst>
                                      </p:cBhvr>
                                      <p:to>
                                        <p:strVal val="visible"/>
                                      </p:to>
                                    </p:set>
                                    <p:anim calcmode="lin" valueType="num">
                                      <p:cBhvr additive="base">
                                        <p:cTn id="18" dur="500"/>
                                        <p:tgtEl>
                                          <p:spTgt spid="1549342"/>
                                        </p:tgtEl>
                                        <p:attrNameLst>
                                          <p:attrName>ppt_y</p:attrName>
                                        </p:attrNameLst>
                                      </p:cBhvr>
                                      <p:tavLst>
                                        <p:tav tm="0">
                                          <p:val>
                                            <p:strVal val="#ppt_y+#ppt_h*1.125000"/>
                                          </p:val>
                                        </p:tav>
                                        <p:tav tm="100000">
                                          <p:val>
                                            <p:strVal val="#ppt_y"/>
                                          </p:val>
                                        </p:tav>
                                      </p:tavLst>
                                    </p:anim>
                                    <p:animEffect transition="in" filter="wipe(up)">
                                      <p:cBhvr>
                                        <p:cTn id="19" dur="500"/>
                                        <p:tgtEl>
                                          <p:spTgt spid="1549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9342"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1060450" y="1196752"/>
            <a:ext cx="7543800" cy="10466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在 </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T </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时刻，电子的状态处在 </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6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600" b="1" i="0"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6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dk</a:t>
            </a:r>
            <a:r>
              <a:rPr kumimoji="1"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范围内的电子数为：</a:t>
            </a:r>
          </a:p>
        </p:txBody>
      </p:sp>
      <p:graphicFrame>
        <p:nvGraphicFramePr>
          <p:cNvPr id="97284" name="Object 5"/>
          <p:cNvGraphicFramePr>
            <a:graphicFrameLocks noChangeAspect="1"/>
          </p:cNvGraphicFramePr>
          <p:nvPr>
            <p:extLst>
              <p:ext uri="{D42A27DB-BD31-4B8C-83A1-F6EECF244321}">
                <p14:modId xmlns:p14="http://schemas.microsoft.com/office/powerpoint/2010/main" val="862458495"/>
              </p:ext>
            </p:extLst>
          </p:nvPr>
        </p:nvGraphicFramePr>
        <p:xfrm>
          <a:off x="3073400" y="1741265"/>
          <a:ext cx="3759200" cy="1166812"/>
        </p:xfrm>
        <a:graphic>
          <a:graphicData uri="http://schemas.openxmlformats.org/presentationml/2006/ole">
            <mc:AlternateContent xmlns:mc="http://schemas.openxmlformats.org/markup-compatibility/2006">
              <mc:Choice xmlns:v="urn:schemas-microsoft-com:vml" Requires="v">
                <p:oleObj spid="_x0000_s224410" name="Equation" r:id="rId4" imgW="35356800" imgH="10972800" progId="Equation.DSMT4">
                  <p:embed/>
                </p:oleObj>
              </mc:Choice>
              <mc:Fallback>
                <p:oleObj name="Equation" r:id="rId4" imgW="35356800" imgH="10972800" progId="Equation.DSMT4">
                  <p:embed/>
                  <p:pic>
                    <p:nvPicPr>
                      <p:cNvPr id="97284" name="Object 5"/>
                      <p:cNvPicPr>
                        <a:picLocks noChangeAspect="1" noChangeArrowheads="1"/>
                      </p:cNvPicPr>
                      <p:nvPr/>
                    </p:nvPicPr>
                    <p:blipFill>
                      <a:blip r:embed="rId5"/>
                      <a:srcRect/>
                      <a:stretch>
                        <a:fillRect/>
                      </a:stretch>
                    </p:blipFill>
                    <p:spPr bwMode="auto">
                      <a:xfrm>
                        <a:off x="3073400" y="1741265"/>
                        <a:ext cx="3759200" cy="1166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5" name="Object 5"/>
          <p:cNvGraphicFramePr>
            <a:graphicFrameLocks noChangeAspect="1"/>
          </p:cNvGraphicFramePr>
          <p:nvPr>
            <p:extLst>
              <p:ext uri="{D42A27DB-BD31-4B8C-83A1-F6EECF244321}">
                <p14:modId xmlns:p14="http://schemas.microsoft.com/office/powerpoint/2010/main" val="57541513"/>
              </p:ext>
            </p:extLst>
          </p:nvPr>
        </p:nvGraphicFramePr>
        <p:xfrm>
          <a:off x="2616200" y="3181127"/>
          <a:ext cx="4473575" cy="1166813"/>
        </p:xfrm>
        <a:graphic>
          <a:graphicData uri="http://schemas.openxmlformats.org/presentationml/2006/ole">
            <mc:AlternateContent xmlns:mc="http://schemas.openxmlformats.org/markup-compatibility/2006">
              <mc:Choice xmlns:v="urn:schemas-microsoft-com:vml" Requires="v">
                <p:oleObj spid="_x0000_s224411" name="Equation" r:id="rId6" imgW="42062400" imgH="10972800" progId="Equation.DSMT4">
                  <p:embed/>
                </p:oleObj>
              </mc:Choice>
              <mc:Fallback>
                <p:oleObj name="Equation" r:id="rId6" imgW="42062400" imgH="10972800" progId="Equation.DSMT4">
                  <p:embed/>
                  <p:pic>
                    <p:nvPicPr>
                      <p:cNvPr id="97285" name="Object 5"/>
                      <p:cNvPicPr>
                        <a:picLocks noChangeAspect="1" noChangeArrowheads="1"/>
                      </p:cNvPicPr>
                      <p:nvPr/>
                    </p:nvPicPr>
                    <p:blipFill>
                      <a:blip r:embed="rId7"/>
                      <a:srcRect/>
                      <a:stretch>
                        <a:fillRect/>
                      </a:stretch>
                    </p:blipFill>
                    <p:spPr bwMode="auto">
                      <a:xfrm>
                        <a:off x="2616200" y="3181127"/>
                        <a:ext cx="4473575" cy="116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86" name="Text Box 6"/>
          <p:cNvSpPr txBox="1">
            <a:spLocks noChangeArrowheads="1"/>
          </p:cNvSpPr>
          <p:nvPr/>
        </p:nvSpPr>
        <p:spPr bwMode="auto">
          <a:xfrm>
            <a:off x="1026589" y="2750008"/>
            <a:ext cx="35189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单位体积内的电子数：</a:t>
            </a:r>
          </a:p>
        </p:txBody>
      </p:sp>
      <p:sp>
        <p:nvSpPr>
          <p:cNvPr id="97287" name="Text Box 7"/>
          <p:cNvSpPr txBox="1">
            <a:spLocks noChangeArrowheads="1"/>
          </p:cNvSpPr>
          <p:nvPr/>
        </p:nvSpPr>
        <p:spPr bwMode="auto">
          <a:xfrm>
            <a:off x="107950" y="4292377"/>
            <a:ext cx="8229600"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914400" marR="0" lvl="2"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分布函数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为费米分布函数</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914400" marR="0" lvl="2"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因为</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，分布函数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对于</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是对称的</a:t>
            </a:r>
          </a:p>
          <a:p>
            <a:pPr marL="914400" marR="0" lvl="2"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所以电流</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lang="en-US" altLang="zh-CN" sz="2400" b="0" i="1" dirty="0">
                <a:solidFill>
                  <a:srgbClr val="000000"/>
                </a:solidFill>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和</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lang="en-US" altLang="zh-CN" sz="2400" b="0" i="1" dirty="0">
                <a:solidFill>
                  <a:srgbClr val="000000"/>
                </a:solidFill>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大小相等、方向相反而抵消</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8" name="Group 8"/>
          <p:cNvGrpSpPr/>
          <p:nvPr/>
        </p:nvGrpSpPr>
        <p:grpSpPr bwMode="auto">
          <a:xfrm>
            <a:off x="3997325" y="5648097"/>
            <a:ext cx="4945063" cy="488950"/>
            <a:chOff x="2518" y="3639"/>
            <a:chExt cx="3115" cy="308"/>
          </a:xfrm>
        </p:grpSpPr>
        <p:sp>
          <p:nvSpPr>
            <p:cNvPr id="9" name="Text Box 9"/>
            <p:cNvSpPr txBox="1">
              <a:spLocks noChangeArrowheads="1"/>
            </p:cNvSpPr>
            <p:nvPr/>
          </p:nvSpPr>
          <p:spPr bwMode="auto">
            <a:xfrm>
              <a:off x="2975" y="3639"/>
              <a:ext cx="265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平衡分布时，总电流为</a:t>
              </a:r>
              <a:r>
                <a:rPr kumimoji="0" lang="en-US" altLang="zh-CN"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0 </a:t>
              </a:r>
              <a:endParaRPr kumimoji="0" lang="zh-CN" altLang="en-US" sz="2600" b="0"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 name="AutoShape 10"/>
            <p:cNvSpPr>
              <a:spLocks noChangeArrowheads="1"/>
            </p:cNvSpPr>
            <p:nvPr/>
          </p:nvSpPr>
          <p:spPr bwMode="auto">
            <a:xfrm>
              <a:off x="2518" y="3657"/>
              <a:ext cx="589" cy="272"/>
            </a:xfrm>
            <a:prstGeom prst="rightArrow">
              <a:avLst>
                <a:gd name="adj1" fmla="val 50000"/>
                <a:gd name="adj2" fmla="val 54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2" name="灯片编号占位符 1"/>
          <p:cNvSpPr>
            <a:spLocks noGrp="1"/>
          </p:cNvSpPr>
          <p:nvPr>
            <p:ph type="sldNum" sz="quarter" idx="12"/>
          </p:nvPr>
        </p:nvSpPr>
        <p:spPr/>
        <p:txBody>
          <a:bodyPr/>
          <a:lstStyle/>
          <a:p>
            <a:fld id="{BD8223D9-D9DA-4C0B-9616-36644EEDABA8}" type="slidenum">
              <a:rPr lang="zh-CN" altLang="en-US" smtClean="0"/>
              <a:pPr/>
              <a:t>60</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13" name="Text Box 2"/>
          <p:cNvSpPr txBox="1">
            <a:spLocks noChangeArrowheads="1"/>
          </p:cNvSpPr>
          <p:nvPr/>
        </p:nvSpPr>
        <p:spPr bwMode="auto">
          <a:xfrm>
            <a:off x="1092608" y="332656"/>
            <a:ext cx="70866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电子的态分布随时间的变化</a:t>
            </a:r>
          </a:p>
        </p:txBody>
      </p:sp>
      <p:sp>
        <p:nvSpPr>
          <p:cNvPr id="14" name="Rectangle 37"/>
          <p:cNvSpPr>
            <a:spLocks noChangeArrowheads="1"/>
          </p:cNvSpPr>
          <p:nvPr/>
        </p:nvSpPr>
        <p:spPr bwMode="auto">
          <a:xfrm flipV="1">
            <a:off x="106363" y="961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35490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4"/>
          <p:cNvSpPr>
            <a:spLocks noGrp="1" noRot="1" noChangeArrowheads="1"/>
          </p:cNvSpPr>
          <p:nvPr>
            <p:ph type="body" idx="4294967295"/>
          </p:nvPr>
        </p:nvSpPr>
        <p:spPr bwMode="auto">
          <a:xfrm>
            <a:off x="603250" y="1124744"/>
            <a:ext cx="8540750" cy="1079500"/>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latin typeface="Times New Roman" panose="02020603050405020304" pitchFamily="18" charset="0"/>
                <a:ea typeface="微软雅黑" panose="020B0503020204020204" charset="-122"/>
              </a:rPr>
              <a:t>有外场作用下将形成稳定电流：</a:t>
            </a:r>
          </a:p>
          <a:p>
            <a:pPr lvl="1" eaLnBrk="1" hangingPunct="1"/>
            <a:endParaRPr lang="zh-CN" altLang="en-US" sz="2600" b="1" dirty="0">
              <a:latin typeface="Times New Roman" panose="02020603050405020304" pitchFamily="18" charset="0"/>
              <a:ea typeface="微软雅黑" panose="020B0503020204020204" charset="-122"/>
            </a:endParaRPr>
          </a:p>
          <a:p>
            <a:pPr lvl="1" eaLnBrk="1" hangingPunct="1"/>
            <a:endParaRPr lang="zh-CN" altLang="en-US" sz="2600" b="1" dirty="0">
              <a:latin typeface="Times New Roman" panose="02020603050405020304" pitchFamily="18" charset="0"/>
              <a:ea typeface="微软雅黑" panose="020B0503020204020204" charset="-122"/>
            </a:endParaRPr>
          </a:p>
        </p:txBody>
      </p:sp>
      <p:sp>
        <p:nvSpPr>
          <p:cNvPr id="1665028" name="Text Box 10"/>
          <p:cNvSpPr txBox="1">
            <a:spLocks noChangeArrowheads="1"/>
          </p:cNvSpPr>
          <p:nvPr/>
        </p:nvSpPr>
        <p:spPr bwMode="auto">
          <a:xfrm>
            <a:off x="7021264" y="3717131"/>
            <a:ext cx="1727200" cy="831850"/>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0"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确定，</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则电流确定</a:t>
            </a:r>
            <a:endParaRPr kumimoji="0" lang="zh-CN" altLang="en-US"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98310" name="Object 6"/>
          <p:cNvGraphicFramePr>
            <a:graphicFrameLocks noChangeAspect="1"/>
          </p:cNvGraphicFramePr>
          <p:nvPr>
            <p:extLst>
              <p:ext uri="{D42A27DB-BD31-4B8C-83A1-F6EECF244321}">
                <p14:modId xmlns:p14="http://schemas.microsoft.com/office/powerpoint/2010/main" val="275411109"/>
              </p:ext>
            </p:extLst>
          </p:nvPr>
        </p:nvGraphicFramePr>
        <p:xfrm>
          <a:off x="6180138" y="1124744"/>
          <a:ext cx="1247775" cy="512762"/>
        </p:xfrm>
        <a:graphic>
          <a:graphicData uri="http://schemas.openxmlformats.org/presentationml/2006/ole">
            <mc:AlternateContent xmlns:mc="http://schemas.openxmlformats.org/markup-compatibility/2006">
              <mc:Choice xmlns:v="urn:schemas-microsoft-com:vml" Requires="v">
                <p:oleObj spid="_x0000_s225513" name="Equation" r:id="rId4" imgW="11887200" imgH="4876800" progId="Equation.DSMT4">
                  <p:embed/>
                </p:oleObj>
              </mc:Choice>
              <mc:Fallback>
                <p:oleObj name="Equation" r:id="rId4" imgW="11887200" imgH="4876800" progId="Equation.DSMT4">
                  <p:embed/>
                  <p:pic>
                    <p:nvPicPr>
                      <p:cNvPr id="98310" name="Object 6"/>
                      <p:cNvPicPr>
                        <a:picLocks noChangeAspect="1" noChangeArrowheads="1"/>
                      </p:cNvPicPr>
                      <p:nvPr/>
                    </p:nvPicPr>
                    <p:blipFill>
                      <a:blip r:embed="rId5"/>
                      <a:srcRect/>
                      <a:stretch>
                        <a:fillRect/>
                      </a:stretch>
                    </p:blipFill>
                    <p:spPr bwMode="auto">
                      <a:xfrm>
                        <a:off x="6180138" y="1124744"/>
                        <a:ext cx="1247775"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1" name="Text Box 7"/>
          <p:cNvSpPr txBox="1">
            <a:spLocks noChangeArrowheads="1"/>
          </p:cNvSpPr>
          <p:nvPr/>
        </p:nvSpPr>
        <p:spPr bwMode="auto">
          <a:xfrm>
            <a:off x="3779838" y="1564481"/>
            <a:ext cx="4862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914400" marR="0" lvl="2" indent="0" algn="l" defTabSz="914400" rtl="0" eaLnBrk="1" fontAlgn="base" latinLnBrk="0" hangingPunct="1">
              <a:lnSpc>
                <a:spcPct val="100000"/>
              </a:lnSpc>
              <a:spcBef>
                <a:spcPct val="20000"/>
              </a:spcBef>
              <a:spcAft>
                <a:spcPct val="0"/>
              </a:spcAft>
              <a:buClr>
                <a:srgbClr val="CCCCCC"/>
              </a:buClr>
              <a:buSzTx/>
              <a:buFontTx/>
              <a:buChar char="•"/>
              <a:tabLst/>
              <a:defRPr/>
            </a:pPr>
            <a:r>
              <a:rPr kumimoji="0" lang="zh-CN" altLang="en-US" sz="24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charset="-122"/>
                <a:cs typeface="+mn-cs"/>
              </a:rPr>
              <a:t>即欧姆定律，系数为电导率</a:t>
            </a:r>
          </a:p>
        </p:txBody>
      </p:sp>
      <p:graphicFrame>
        <p:nvGraphicFramePr>
          <p:cNvPr id="1665032" name="Object 7"/>
          <p:cNvGraphicFramePr>
            <a:graphicFrameLocks noChangeAspect="1"/>
          </p:cNvGraphicFramePr>
          <p:nvPr>
            <p:extLst>
              <p:ext uri="{D42A27DB-BD31-4B8C-83A1-F6EECF244321}">
                <p14:modId xmlns:p14="http://schemas.microsoft.com/office/powerpoint/2010/main" val="3386391716"/>
              </p:ext>
            </p:extLst>
          </p:nvPr>
        </p:nvGraphicFramePr>
        <p:xfrm>
          <a:off x="2549525" y="3091656"/>
          <a:ext cx="3829050" cy="720725"/>
        </p:xfrm>
        <a:graphic>
          <a:graphicData uri="http://schemas.openxmlformats.org/presentationml/2006/ole">
            <mc:AlternateContent xmlns:mc="http://schemas.openxmlformats.org/markup-compatibility/2006">
              <mc:Choice xmlns:v="urn:schemas-microsoft-com:vml" Requires="v">
                <p:oleObj spid="_x0000_s225514" name="Equation" r:id="rId6" imgW="35661600" imgH="6705600" progId="Equation.DSMT4">
                  <p:embed/>
                </p:oleObj>
              </mc:Choice>
              <mc:Fallback>
                <p:oleObj name="Equation" r:id="rId6" imgW="35661600" imgH="6705600" progId="Equation.DSMT4">
                  <p:embed/>
                  <p:pic>
                    <p:nvPicPr>
                      <p:cNvPr id="1665032" name="Object 7"/>
                      <p:cNvPicPr>
                        <a:picLocks noChangeAspect="1" noChangeArrowheads="1"/>
                      </p:cNvPicPr>
                      <p:nvPr/>
                    </p:nvPicPr>
                    <p:blipFill>
                      <a:blip r:embed="rId7"/>
                      <a:srcRect/>
                      <a:stretch>
                        <a:fillRect/>
                      </a:stretch>
                    </p:blipFill>
                    <p:spPr bwMode="auto">
                      <a:xfrm>
                        <a:off x="2549525" y="3091656"/>
                        <a:ext cx="38290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65033" name="Text Box 9"/>
          <p:cNvSpPr txBox="1">
            <a:spLocks noChangeArrowheads="1"/>
          </p:cNvSpPr>
          <p:nvPr/>
        </p:nvSpPr>
        <p:spPr bwMode="auto">
          <a:xfrm>
            <a:off x="-179388" y="2059781"/>
            <a:ext cx="89281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稳定的电流表示电子达到新的定态统计分布 </a:t>
            </a:r>
            <a:r>
              <a:rPr kumimoji="0" lang="en-US" altLang="zh-CN" sz="2400" b="0"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，这种定态分布可以用一个与平衡时相似的分布函数 </a:t>
            </a:r>
            <a:r>
              <a:rPr kumimoji="0" lang="en-US" altLang="zh-CN" sz="2400" b="0"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0" lang="en-US" altLang="zh-CN" sz="24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0" lang="en-US" altLang="zh-CN" sz="24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来描述，则单位体积下</a:t>
            </a:r>
            <a:r>
              <a:rPr kumimoji="0" lang="en-US" altLang="zh-CN" sz="2400" b="0"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d</a:t>
            </a:r>
            <a:r>
              <a:rPr kumimoji="0" lang="en-US" altLang="zh-CN" sz="24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中电子：</a:t>
            </a:r>
          </a:p>
        </p:txBody>
      </p:sp>
      <p:grpSp>
        <p:nvGrpSpPr>
          <p:cNvPr id="1665034" name="Group 10"/>
          <p:cNvGrpSpPr/>
          <p:nvPr/>
        </p:nvGrpSpPr>
        <p:grpSpPr bwMode="auto">
          <a:xfrm>
            <a:off x="746125" y="3792989"/>
            <a:ext cx="6129340" cy="989013"/>
            <a:chOff x="340" y="2552"/>
            <a:chExt cx="3861" cy="623"/>
          </a:xfrm>
        </p:grpSpPr>
        <p:sp>
          <p:nvSpPr>
            <p:cNvPr id="98317" name="Oval 9"/>
            <p:cNvSpPr>
              <a:spLocks noChangeArrowheads="1"/>
            </p:cNvSpPr>
            <p:nvPr/>
          </p:nvSpPr>
          <p:spPr bwMode="auto">
            <a:xfrm>
              <a:off x="2003" y="2778"/>
              <a:ext cx="663" cy="361"/>
            </a:xfrm>
            <a:prstGeom prst="ellipse">
              <a:avLst/>
            </a:prstGeom>
            <a:noFill/>
            <a:ln w="9525">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98318" name="Text Box 12"/>
            <p:cNvSpPr txBox="1">
              <a:spLocks noChangeArrowheads="1"/>
            </p:cNvSpPr>
            <p:nvPr/>
          </p:nvSpPr>
          <p:spPr bwMode="auto">
            <a:xfrm>
              <a:off x="340" y="2552"/>
              <a:ext cx="15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总电流密度：</a:t>
              </a:r>
            </a:p>
          </p:txBody>
        </p:sp>
        <p:graphicFrame>
          <p:nvGraphicFramePr>
            <p:cNvPr id="98319" name="Object 8"/>
            <p:cNvGraphicFramePr>
              <a:graphicFrameLocks noChangeAspect="1"/>
            </p:cNvGraphicFramePr>
            <p:nvPr>
              <p:extLst>
                <p:ext uri="{D42A27DB-BD31-4B8C-83A1-F6EECF244321}">
                  <p14:modId xmlns:p14="http://schemas.microsoft.com/office/powerpoint/2010/main" val="3802750447"/>
                </p:ext>
              </p:extLst>
            </p:nvPr>
          </p:nvGraphicFramePr>
          <p:xfrm>
            <a:off x="1117" y="2686"/>
            <a:ext cx="3084" cy="489"/>
          </p:xfrm>
          <a:graphic>
            <a:graphicData uri="http://schemas.openxmlformats.org/presentationml/2006/ole">
              <mc:AlternateContent xmlns:mc="http://schemas.openxmlformats.org/markup-compatibility/2006">
                <mc:Choice xmlns:v="urn:schemas-microsoft-com:vml" Requires="v">
                  <p:oleObj spid="_x0000_s225515" name="Equation" r:id="rId8" imgW="1981080" imgH="317160" progId="Equation.DSMT4">
                    <p:embed/>
                  </p:oleObj>
                </mc:Choice>
                <mc:Fallback>
                  <p:oleObj name="Equation" r:id="rId8" imgW="1981080" imgH="317160" progId="Equation.DSMT4">
                    <p:embed/>
                    <p:pic>
                      <p:nvPicPr>
                        <p:cNvPr id="98319" name="Object 8"/>
                        <p:cNvPicPr>
                          <a:picLocks noChangeAspect="1" noChangeArrowheads="1"/>
                        </p:cNvPicPr>
                        <p:nvPr/>
                      </p:nvPicPr>
                      <p:blipFill>
                        <a:blip r:embed="rId9"/>
                        <a:srcRect/>
                        <a:stretch>
                          <a:fillRect/>
                        </a:stretch>
                      </p:blipFill>
                      <p:spPr bwMode="auto">
                        <a:xfrm>
                          <a:off x="1117" y="2686"/>
                          <a:ext cx="3084" cy="489"/>
                        </a:xfrm>
                        <a:prstGeom prst="rect">
                          <a:avLst/>
                        </a:prstGeom>
                        <a:noFill/>
                        <a:ln>
                          <a:noFill/>
                        </a:ln>
                        <a:effectLst/>
                        <a:extLst/>
                      </p:spPr>
                    </p:pic>
                  </p:oleObj>
                </mc:Fallback>
              </mc:AlternateContent>
            </a:graphicData>
          </a:graphic>
        </p:graphicFrame>
      </p:grpSp>
      <p:sp>
        <p:nvSpPr>
          <p:cNvPr id="1665038" name="Text Box 14"/>
          <p:cNvSpPr txBox="1">
            <a:spLocks noChangeArrowheads="1"/>
          </p:cNvSpPr>
          <p:nvPr/>
        </p:nvSpPr>
        <p:spPr bwMode="auto">
          <a:xfrm>
            <a:off x="1092608" y="5331808"/>
            <a:ext cx="7220246" cy="89255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通过非平衡情况下的分布函数来研究输运过程的</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方法就是</a:t>
            </a: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分布函数法</a:t>
            </a:r>
          </a:p>
        </p:txBody>
      </p:sp>
      <p:sp>
        <p:nvSpPr>
          <p:cNvPr id="1665039" name="Text Box 15"/>
          <p:cNvSpPr txBox="1">
            <a:spLocks noChangeArrowheads="1"/>
          </p:cNvSpPr>
          <p:nvPr/>
        </p:nvSpPr>
        <p:spPr bwMode="auto">
          <a:xfrm>
            <a:off x="746125" y="4796482"/>
            <a:ext cx="815479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一旦确定了分布函数 </a:t>
            </a:r>
            <a:r>
              <a:rPr kumimoji="0" lang="en-US" altLang="zh-CN" sz="2600" b="0"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0" lang="en-US" altLang="zh-CN" sz="26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600" b="0"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t</a:t>
            </a:r>
            <a:r>
              <a:rPr kumimoji="0" lang="en-US" altLang="zh-CN" sz="26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，就可以直接计算电流密度</a:t>
            </a:r>
          </a:p>
        </p:txBody>
      </p:sp>
      <p:sp>
        <p:nvSpPr>
          <p:cNvPr id="2" name="灯片编号占位符 1"/>
          <p:cNvSpPr>
            <a:spLocks noGrp="1"/>
          </p:cNvSpPr>
          <p:nvPr>
            <p:ph type="sldNum" sz="quarter" idx="12"/>
          </p:nvPr>
        </p:nvSpPr>
        <p:spPr/>
        <p:txBody>
          <a:bodyPr/>
          <a:lstStyle/>
          <a:p>
            <a:fld id="{BD8223D9-D9DA-4C0B-9616-36644EEDABA8}" type="slidenum">
              <a:rPr lang="zh-CN" altLang="en-US" smtClean="0"/>
              <a:pPr/>
              <a:t>61</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18" name="Text Box 2"/>
          <p:cNvSpPr txBox="1">
            <a:spLocks noChangeArrowheads="1"/>
          </p:cNvSpPr>
          <p:nvPr/>
        </p:nvSpPr>
        <p:spPr bwMode="auto">
          <a:xfrm>
            <a:off x="1092608" y="332656"/>
            <a:ext cx="70866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电子的态分布随时间的变化</a:t>
            </a:r>
          </a:p>
        </p:txBody>
      </p:sp>
      <p:sp>
        <p:nvSpPr>
          <p:cNvPr id="19" name="Rectangle 37"/>
          <p:cNvSpPr>
            <a:spLocks noChangeArrowheads="1"/>
          </p:cNvSpPr>
          <p:nvPr/>
        </p:nvSpPr>
        <p:spPr bwMode="auto">
          <a:xfrm flipV="1">
            <a:off x="106363" y="961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7334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65033"/>
                                        </p:tgtEl>
                                        <p:attrNameLst>
                                          <p:attrName>style.visibility</p:attrName>
                                        </p:attrNameLst>
                                      </p:cBhvr>
                                      <p:to>
                                        <p:strVal val="visible"/>
                                      </p:to>
                                    </p:set>
                                    <p:animEffect transition="in" filter="dissolve">
                                      <p:cBhvr>
                                        <p:cTn id="7" dur="500"/>
                                        <p:tgtEl>
                                          <p:spTgt spid="16650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65032"/>
                                        </p:tgtEl>
                                        <p:attrNameLst>
                                          <p:attrName>style.visibility</p:attrName>
                                        </p:attrNameLst>
                                      </p:cBhvr>
                                      <p:to>
                                        <p:strVal val="visible"/>
                                      </p:to>
                                    </p:set>
                                    <p:animEffect transition="in" filter="dissolve">
                                      <p:cBhvr>
                                        <p:cTn id="12" dur="500"/>
                                        <p:tgtEl>
                                          <p:spTgt spid="16650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65034"/>
                                        </p:tgtEl>
                                        <p:attrNameLst>
                                          <p:attrName>style.visibility</p:attrName>
                                        </p:attrNameLst>
                                      </p:cBhvr>
                                      <p:to>
                                        <p:strVal val="visible"/>
                                      </p:to>
                                    </p:set>
                                    <p:animEffect transition="in" filter="dissolve">
                                      <p:cBhvr>
                                        <p:cTn id="17" dur="500"/>
                                        <p:tgtEl>
                                          <p:spTgt spid="166503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65028"/>
                                        </p:tgtEl>
                                        <p:attrNameLst>
                                          <p:attrName>style.visibility</p:attrName>
                                        </p:attrNameLst>
                                      </p:cBhvr>
                                      <p:to>
                                        <p:strVal val="visible"/>
                                      </p:to>
                                    </p:set>
                                    <p:animEffect transition="in" filter="dissolve">
                                      <p:cBhvr>
                                        <p:cTn id="22" dur="500"/>
                                        <p:tgtEl>
                                          <p:spTgt spid="16650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65039"/>
                                        </p:tgtEl>
                                        <p:attrNameLst>
                                          <p:attrName>style.visibility</p:attrName>
                                        </p:attrNameLst>
                                      </p:cBhvr>
                                      <p:to>
                                        <p:strVal val="visible"/>
                                      </p:to>
                                    </p:set>
                                    <p:animEffect transition="in" filter="dissolve">
                                      <p:cBhvr>
                                        <p:cTn id="27" dur="500"/>
                                        <p:tgtEl>
                                          <p:spTgt spid="166503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65038"/>
                                        </p:tgtEl>
                                        <p:attrNameLst>
                                          <p:attrName>style.visibility</p:attrName>
                                        </p:attrNameLst>
                                      </p:cBhvr>
                                      <p:to>
                                        <p:strVal val="visible"/>
                                      </p:to>
                                    </p:set>
                                    <p:animEffect transition="in" filter="slide(fromBottom)">
                                      <p:cBhvr>
                                        <p:cTn id="32" dur="500"/>
                                        <p:tgtEl>
                                          <p:spTgt spid="1665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5028" grpId="0" animBg="1"/>
      <p:bldP spid="1665033" grpId="0"/>
      <p:bldP spid="1665038" grpId="0" animBg="1"/>
      <p:bldP spid="16650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Rot="1" noChangeArrowheads="1"/>
          </p:cNvSpPr>
          <p:nvPr/>
        </p:nvSpPr>
        <p:spPr bwMode="auto">
          <a:xfrm>
            <a:off x="1573917" y="83086"/>
            <a:ext cx="71485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存在电场时的非平衡分布</a:t>
            </a:r>
          </a:p>
        </p:txBody>
      </p:sp>
      <p:sp>
        <p:nvSpPr>
          <p:cNvPr id="1667076" name="Text Box 4"/>
          <p:cNvSpPr txBox="1">
            <a:spLocks noChangeArrowheads="1"/>
          </p:cNvSpPr>
          <p:nvPr/>
        </p:nvSpPr>
        <p:spPr bwMode="auto">
          <a:xfrm>
            <a:off x="287216" y="2946375"/>
            <a:ext cx="55880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在电场作用下，整个分布将在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空间以上述速度移动，原来对称的分布就将偏向一边，从而形成电流</a:t>
            </a:r>
          </a:p>
        </p:txBody>
      </p:sp>
      <p:sp>
        <p:nvSpPr>
          <p:cNvPr id="100357" name="Rectangle 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58" name="Text Box 6"/>
          <p:cNvSpPr txBox="1">
            <a:spLocks noChangeArrowheads="1"/>
          </p:cNvSpPr>
          <p:nvPr/>
        </p:nvSpPr>
        <p:spPr bwMode="auto">
          <a:xfrm>
            <a:off x="265113" y="1140361"/>
            <a:ext cx="5838825"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没有外场作用时，分布函数是费米分布的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有外场作用时：</a:t>
            </a:r>
          </a:p>
        </p:txBody>
      </p:sp>
      <p:sp>
        <p:nvSpPr>
          <p:cNvPr id="1667079" name="Text Box 7"/>
          <p:cNvSpPr txBox="1">
            <a:spLocks noChangeArrowheads="1"/>
          </p:cNvSpPr>
          <p:nvPr/>
        </p:nvSpPr>
        <p:spPr bwMode="auto">
          <a:xfrm>
            <a:off x="330988" y="4271556"/>
            <a:ext cx="851274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电子在恒定电场作用下将被持续加速，导致费米球越来越偏心，</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从而电流应持续增加，而这与欧姆定律矛盾。欧姆定律要求电子在恒定电场作用下具有恒定的平均速度。这就表明导体中一定存在抵消外电场加速的作用</a:t>
            </a:r>
          </a:p>
        </p:txBody>
      </p:sp>
      <p:grpSp>
        <p:nvGrpSpPr>
          <p:cNvPr id="1667080" name="Group 8"/>
          <p:cNvGrpSpPr/>
          <p:nvPr/>
        </p:nvGrpSpPr>
        <p:grpSpPr bwMode="auto">
          <a:xfrm>
            <a:off x="5940425" y="1199421"/>
            <a:ext cx="2971800" cy="2611438"/>
            <a:chOff x="3775" y="754"/>
            <a:chExt cx="1872" cy="1645"/>
          </a:xfrm>
        </p:grpSpPr>
        <p:sp>
          <p:nvSpPr>
            <p:cNvPr id="100367" name="Text Box 9"/>
            <p:cNvSpPr txBox="1">
              <a:spLocks noChangeArrowheads="1"/>
            </p:cNvSpPr>
            <p:nvPr/>
          </p:nvSpPr>
          <p:spPr bwMode="auto">
            <a:xfrm>
              <a:off x="4241" y="2069"/>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100368" name="Line 10"/>
            <p:cNvSpPr>
              <a:spLocks noChangeShapeType="1"/>
            </p:cNvSpPr>
            <p:nvPr/>
          </p:nvSpPr>
          <p:spPr bwMode="auto">
            <a:xfrm flipH="1">
              <a:off x="3969" y="2069"/>
              <a:ext cx="68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00369" name="Text Box 11"/>
            <p:cNvSpPr txBox="1">
              <a:spLocks noChangeArrowheads="1"/>
            </p:cNvSpPr>
            <p:nvPr/>
          </p:nvSpPr>
          <p:spPr bwMode="auto">
            <a:xfrm flipH="1">
              <a:off x="5010" y="2069"/>
              <a:ext cx="4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qE</a:t>
              </a:r>
              <a:endPar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70" name="Line 12"/>
            <p:cNvSpPr>
              <a:spLocks noChangeShapeType="1"/>
            </p:cNvSpPr>
            <p:nvPr/>
          </p:nvSpPr>
          <p:spPr bwMode="auto">
            <a:xfrm>
              <a:off x="4831" y="2069"/>
              <a:ext cx="68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00372" name="Line 14"/>
            <p:cNvSpPr>
              <a:spLocks noChangeShapeType="1"/>
            </p:cNvSpPr>
            <p:nvPr/>
          </p:nvSpPr>
          <p:spPr bwMode="auto">
            <a:xfrm>
              <a:off x="5193" y="1389"/>
              <a:ext cx="454"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00373" name="Text Box 15"/>
            <p:cNvSpPr txBox="1">
              <a:spLocks noChangeArrowheads="1"/>
            </p:cNvSpPr>
            <p:nvPr/>
          </p:nvSpPr>
          <p:spPr bwMode="auto">
            <a:xfrm>
              <a:off x="3775" y="76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a:t>
              </a:r>
            </a:p>
          </p:txBody>
        </p:sp>
        <p:sp>
          <p:nvSpPr>
            <p:cNvPr id="100374" name="Text Box 16"/>
            <p:cNvSpPr txBox="1">
              <a:spLocks noChangeArrowheads="1"/>
            </p:cNvSpPr>
            <p:nvPr/>
          </p:nvSpPr>
          <p:spPr bwMode="auto">
            <a:xfrm>
              <a:off x="5435" y="7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2</a:t>
              </a:r>
            </a:p>
          </p:txBody>
        </p:sp>
        <p:sp>
          <p:nvSpPr>
            <p:cNvPr id="100375" name="Oval 17" descr="宽下对角线"/>
            <p:cNvSpPr>
              <a:spLocks noChangeArrowheads="1"/>
            </p:cNvSpPr>
            <p:nvPr/>
          </p:nvSpPr>
          <p:spPr bwMode="auto">
            <a:xfrm>
              <a:off x="3878" y="754"/>
              <a:ext cx="1224" cy="1224"/>
            </a:xfrm>
            <a:prstGeom prst="ellipse">
              <a:avLst/>
            </a:prstGeom>
            <a:pattFill prst="wdDnDiag">
              <a:fgClr>
                <a:schemeClr val="accent1"/>
              </a:fgClr>
              <a:bgClr>
                <a:schemeClr val="bg1"/>
              </a:bgClr>
            </a:pattFill>
            <a:ln w="28575">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76" name="Oval 18" descr="宽下对角线"/>
            <p:cNvSpPr>
              <a:spLocks noChangeArrowheads="1"/>
            </p:cNvSpPr>
            <p:nvPr/>
          </p:nvSpPr>
          <p:spPr bwMode="auto">
            <a:xfrm>
              <a:off x="4332" y="754"/>
              <a:ext cx="1224" cy="1224"/>
            </a:xfrm>
            <a:prstGeom prst="ellipse">
              <a:avLst/>
            </a:prstGeom>
            <a:noFill/>
            <a:ln w="28575">
              <a:solidFill>
                <a:srgbClr val="CC00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aphicFrame>
        <p:nvGraphicFramePr>
          <p:cNvPr id="100361" name="Object 19"/>
          <p:cNvGraphicFramePr>
            <a:graphicFrameLocks noChangeAspect="1"/>
          </p:cNvGraphicFramePr>
          <p:nvPr>
            <p:extLst>
              <p:ext uri="{D42A27DB-BD31-4B8C-83A1-F6EECF244321}">
                <p14:modId xmlns:p14="http://schemas.microsoft.com/office/powerpoint/2010/main" val="1406789727"/>
              </p:ext>
            </p:extLst>
          </p:nvPr>
        </p:nvGraphicFramePr>
        <p:xfrm>
          <a:off x="2327275" y="1849438"/>
          <a:ext cx="1674813" cy="939800"/>
        </p:xfrm>
        <a:graphic>
          <a:graphicData uri="http://schemas.openxmlformats.org/presentationml/2006/ole">
            <mc:AlternateContent xmlns:mc="http://schemas.openxmlformats.org/markup-compatibility/2006">
              <mc:Choice xmlns:v="urn:schemas-microsoft-com:vml" Requires="v">
                <p:oleObj spid="_x0000_s227482" name="Equation" r:id="rId4" imgW="698400" imgH="393480" progId="Equation.DSMT4">
                  <p:embed/>
                </p:oleObj>
              </mc:Choice>
              <mc:Fallback>
                <p:oleObj name="Equation" r:id="rId4" imgW="698400" imgH="393480" progId="Equation.DSMT4">
                  <p:embed/>
                  <p:pic>
                    <p:nvPicPr>
                      <p:cNvPr id="100361" name="Object 19"/>
                      <p:cNvPicPr>
                        <a:picLocks noChangeAspect="1" noChangeArrowheads="1"/>
                      </p:cNvPicPr>
                      <p:nvPr/>
                    </p:nvPicPr>
                    <p:blipFill>
                      <a:blip r:embed="rId5"/>
                      <a:srcRect/>
                      <a:stretch>
                        <a:fillRect/>
                      </a:stretch>
                    </p:blipFill>
                    <p:spPr bwMode="auto">
                      <a:xfrm>
                        <a:off x="2327275" y="1849438"/>
                        <a:ext cx="1674813" cy="939800"/>
                      </a:xfrm>
                      <a:prstGeom prst="rect">
                        <a:avLst/>
                      </a:prstGeom>
                      <a:noFill/>
                      <a:ln>
                        <a:noFill/>
                      </a:ln>
                      <a:extLst/>
                    </p:spPr>
                  </p:pic>
                </p:oleObj>
              </mc:Fallback>
            </mc:AlternateContent>
          </a:graphicData>
        </a:graphic>
      </p:graphicFrame>
      <p:grpSp>
        <p:nvGrpSpPr>
          <p:cNvPr id="1667092" name="Group 20"/>
          <p:cNvGrpSpPr/>
          <p:nvPr/>
        </p:nvGrpSpPr>
        <p:grpSpPr bwMode="auto">
          <a:xfrm>
            <a:off x="7164388" y="1095375"/>
            <a:ext cx="936625" cy="1109663"/>
            <a:chOff x="4513" y="645"/>
            <a:chExt cx="590" cy="699"/>
          </a:xfrm>
        </p:grpSpPr>
        <p:sp>
          <p:nvSpPr>
            <p:cNvPr id="100363" name="Oval 21"/>
            <p:cNvSpPr>
              <a:spLocks noChangeArrowheads="1"/>
            </p:cNvSpPr>
            <p:nvPr/>
          </p:nvSpPr>
          <p:spPr bwMode="auto">
            <a:xfrm>
              <a:off x="4513" y="1299"/>
              <a:ext cx="45" cy="45"/>
            </a:xfrm>
            <a:prstGeom prst="ellipse">
              <a:avLst/>
            </a:prstGeom>
            <a:solidFill>
              <a:srgbClr val="9900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64" name="Oval 22"/>
            <p:cNvSpPr>
              <a:spLocks noChangeArrowheads="1"/>
            </p:cNvSpPr>
            <p:nvPr/>
          </p:nvSpPr>
          <p:spPr bwMode="auto">
            <a:xfrm>
              <a:off x="4912" y="1298"/>
              <a:ext cx="45" cy="45"/>
            </a:xfrm>
            <a:prstGeom prst="ellipse">
              <a:avLst/>
            </a:prstGeom>
            <a:solidFill>
              <a:srgbClr val="9900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65" name="Line 23"/>
            <p:cNvSpPr>
              <a:spLocks noChangeShapeType="1"/>
            </p:cNvSpPr>
            <p:nvPr/>
          </p:nvSpPr>
          <p:spPr bwMode="auto">
            <a:xfrm flipV="1">
              <a:off x="4549" y="1317"/>
              <a:ext cx="372" cy="0"/>
            </a:xfrm>
            <a:prstGeom prst="line">
              <a:avLst/>
            </a:prstGeom>
            <a:noFill/>
            <a:ln w="9525">
              <a:solidFill>
                <a:srgbClr val="9900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00366" name="Line 24"/>
            <p:cNvSpPr>
              <a:spLocks noChangeShapeType="1"/>
            </p:cNvSpPr>
            <p:nvPr/>
          </p:nvSpPr>
          <p:spPr bwMode="auto">
            <a:xfrm flipV="1">
              <a:off x="4694" y="645"/>
              <a:ext cx="409" cy="681"/>
            </a:xfrm>
            <a:prstGeom prst="line">
              <a:avLst/>
            </a:prstGeom>
            <a:noFill/>
            <a:ln w="9525">
              <a:solidFill>
                <a:srgbClr val="99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sp>
        <p:nvSpPr>
          <p:cNvPr id="2" name="灯片编号占位符 1"/>
          <p:cNvSpPr>
            <a:spLocks noGrp="1"/>
          </p:cNvSpPr>
          <p:nvPr>
            <p:ph type="sldNum" sz="quarter" idx="12"/>
          </p:nvPr>
        </p:nvSpPr>
        <p:spPr/>
        <p:txBody>
          <a:bodyPr/>
          <a:lstStyle/>
          <a:p>
            <a:fld id="{BD8223D9-D9DA-4C0B-9616-36644EEDABA8}" type="slidenum">
              <a:rPr lang="zh-CN" altLang="en-US" smtClean="0"/>
              <a:pPr/>
              <a:t>62</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27"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25" name="Object 13"/>
          <p:cNvGraphicFramePr>
            <a:graphicFrameLocks noChangeAspect="1"/>
          </p:cNvGraphicFramePr>
          <p:nvPr>
            <p:extLst>
              <p:ext uri="{D42A27DB-BD31-4B8C-83A1-F6EECF244321}">
                <p14:modId xmlns:p14="http://schemas.microsoft.com/office/powerpoint/2010/main" val="1780139985"/>
              </p:ext>
            </p:extLst>
          </p:nvPr>
        </p:nvGraphicFramePr>
        <p:xfrm>
          <a:off x="6981825" y="146050"/>
          <a:ext cx="1917700" cy="919163"/>
        </p:xfrm>
        <a:graphic>
          <a:graphicData uri="http://schemas.openxmlformats.org/presentationml/2006/ole">
            <mc:AlternateContent xmlns:mc="http://schemas.openxmlformats.org/markup-compatibility/2006">
              <mc:Choice xmlns:v="urn:schemas-microsoft-com:vml" Requires="v">
                <p:oleObj spid="_x0000_s227483" name="Equation" r:id="rId6" imgW="888840" imgH="431640" progId="Equation.DSMT4">
                  <p:embed/>
                </p:oleObj>
              </mc:Choice>
              <mc:Fallback>
                <p:oleObj name="Equation" r:id="rId6" imgW="888840" imgH="431640" progId="Equation.DSMT4">
                  <p:embed/>
                  <p:pic>
                    <p:nvPicPr>
                      <p:cNvPr id="25" name="Object 13"/>
                      <p:cNvPicPr>
                        <a:picLocks noChangeAspect="1" noChangeArrowheads="1"/>
                      </p:cNvPicPr>
                      <p:nvPr/>
                    </p:nvPicPr>
                    <p:blipFill>
                      <a:blip r:embed="rId7"/>
                      <a:srcRect/>
                      <a:stretch>
                        <a:fillRect/>
                      </a:stretch>
                    </p:blipFill>
                    <p:spPr bwMode="auto">
                      <a:xfrm>
                        <a:off x="6981825" y="146050"/>
                        <a:ext cx="1917700" cy="919163"/>
                      </a:xfrm>
                      <a:prstGeom prst="rect">
                        <a:avLst/>
                      </a:prstGeom>
                      <a:solidFill>
                        <a:srgbClr val="FFFF00"/>
                      </a:solidFill>
                      <a:ln>
                        <a:solidFill>
                          <a:srgbClr val="C00000"/>
                        </a:solidFill>
                      </a:ln>
                      <a:extLst/>
                    </p:spPr>
                  </p:pic>
                </p:oleObj>
              </mc:Fallback>
            </mc:AlternateContent>
          </a:graphicData>
        </a:graphic>
      </p:graphicFrame>
    </p:spTree>
    <p:extLst>
      <p:ext uri="{BB962C8B-B14F-4D97-AF65-F5344CB8AC3E}">
        <p14:creationId xmlns:p14="http://schemas.microsoft.com/office/powerpoint/2010/main" val="10845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67076"/>
                                        </p:tgtEl>
                                        <p:attrNameLst>
                                          <p:attrName>style.visibility</p:attrName>
                                        </p:attrNameLst>
                                      </p:cBhvr>
                                      <p:to>
                                        <p:strVal val="visible"/>
                                      </p:to>
                                    </p:set>
                                    <p:animEffect transition="in" filter="dissolve">
                                      <p:cBhvr>
                                        <p:cTn id="7" dur="500"/>
                                        <p:tgtEl>
                                          <p:spTgt spid="166707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67080"/>
                                        </p:tgtEl>
                                        <p:attrNameLst>
                                          <p:attrName>style.visibility</p:attrName>
                                        </p:attrNameLst>
                                      </p:cBhvr>
                                      <p:to>
                                        <p:strVal val="visible"/>
                                      </p:to>
                                    </p:set>
                                    <p:animEffect transition="in" filter="dissolve">
                                      <p:cBhvr>
                                        <p:cTn id="12" dur="500"/>
                                        <p:tgtEl>
                                          <p:spTgt spid="166708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67092"/>
                                        </p:tgtEl>
                                        <p:attrNameLst>
                                          <p:attrName>style.visibility</p:attrName>
                                        </p:attrNameLst>
                                      </p:cBhvr>
                                      <p:to>
                                        <p:strVal val="visible"/>
                                      </p:to>
                                    </p:set>
                                    <p:animEffect transition="in" filter="dissolve">
                                      <p:cBhvr>
                                        <p:cTn id="17" dur="500"/>
                                        <p:tgtEl>
                                          <p:spTgt spid="166709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67079"/>
                                        </p:tgtEl>
                                        <p:attrNameLst>
                                          <p:attrName>style.visibility</p:attrName>
                                        </p:attrNameLst>
                                      </p:cBhvr>
                                      <p:to>
                                        <p:strVal val="visible"/>
                                      </p:to>
                                    </p:set>
                                    <p:animEffect transition="in" filter="slide(fromBottom)">
                                      <p:cBhvr>
                                        <p:cTn id="22" dur="500"/>
                                        <p:tgtEl>
                                          <p:spTgt spid="1667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76" grpId="0"/>
      <p:bldP spid="166707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3"/>
          <p:cNvSpPr>
            <a:spLocks noGrp="1" noRot="1" noChangeArrowheads="1"/>
          </p:cNvSpPr>
          <p:nvPr>
            <p:ph type="body" sz="half" idx="4294967295"/>
          </p:nvPr>
        </p:nvSpPr>
        <p:spPr bwMode="auto">
          <a:xfrm>
            <a:off x="755576" y="1104402"/>
            <a:ext cx="8002588" cy="16129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r>
              <a:rPr lang="zh-CN" altLang="en-US" sz="2600" b="1" dirty="0">
                <a:latin typeface="Times New Roman" panose="02020603050405020304" pitchFamily="18" charset="0"/>
                <a:ea typeface="微软雅黑" panose="020B0503020204020204" charset="-122"/>
              </a:rPr>
              <a:t>   一般电子理论下，欧姆定律的物理基础</a:t>
            </a:r>
          </a:p>
          <a:p>
            <a:pPr lvl="1" eaLnBrk="1" hangingPunct="1"/>
            <a:r>
              <a:rPr lang="zh-CN" altLang="en-US" sz="2600" b="1" dirty="0">
                <a:latin typeface="Times New Roman" panose="02020603050405020304" pitchFamily="18" charset="0"/>
                <a:ea typeface="微软雅黑" panose="020B0503020204020204" charset="-122"/>
              </a:rPr>
              <a:t>电子在电场作用下加速</a:t>
            </a:r>
          </a:p>
          <a:p>
            <a:pPr lvl="1" eaLnBrk="1" hangingPunct="1"/>
            <a:r>
              <a:rPr lang="zh-CN" altLang="en-US" sz="2600" b="1" dirty="0">
                <a:latin typeface="Times New Roman" panose="02020603050405020304" pitchFamily="18" charset="0"/>
                <a:ea typeface="微软雅黑" panose="020B0503020204020204" charset="-122"/>
              </a:rPr>
              <a:t>因</a:t>
            </a:r>
            <a:r>
              <a:rPr lang="zh-CN" altLang="en-US" sz="2600" b="1" dirty="0">
                <a:solidFill>
                  <a:srgbClr val="FF0000"/>
                </a:solidFill>
                <a:latin typeface="Times New Roman" panose="02020603050405020304" pitchFamily="18" charset="0"/>
                <a:ea typeface="微软雅黑" panose="020B0503020204020204" charset="-122"/>
              </a:rPr>
              <a:t>碰撞</a:t>
            </a:r>
            <a:r>
              <a:rPr lang="zh-CN" altLang="en-US" sz="2600" b="1" dirty="0">
                <a:latin typeface="Times New Roman" panose="02020603050405020304" pitchFamily="18" charset="0"/>
                <a:ea typeface="微软雅黑" panose="020B0503020204020204" charset="-122"/>
              </a:rPr>
              <a:t>失去定向速度</a:t>
            </a:r>
          </a:p>
          <a:p>
            <a:pPr eaLnBrk="1" hangingPunct="1">
              <a:buFont typeface="Wingdings" panose="05000000000000000000" pitchFamily="2" charset="2"/>
              <a:buNone/>
            </a:pPr>
            <a:endParaRPr lang="zh-CN" altLang="en-US" sz="2600" b="1" dirty="0">
              <a:latin typeface="Times New Roman" panose="02020603050405020304" pitchFamily="18" charset="0"/>
              <a:ea typeface="微软雅黑" panose="020B0503020204020204" charset="-122"/>
            </a:endParaRPr>
          </a:p>
        </p:txBody>
      </p:sp>
      <p:sp>
        <p:nvSpPr>
          <p:cNvPr id="10" name="Text Box 19"/>
          <p:cNvSpPr txBox="1">
            <a:spLocks noChangeArrowheads="1"/>
          </p:cNvSpPr>
          <p:nvPr/>
        </p:nvSpPr>
        <p:spPr bwMode="auto">
          <a:xfrm>
            <a:off x="589653" y="4623877"/>
            <a:ext cx="8343136"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电子的碰撞（散射）效果是使分布恢复平衡。在没有外场时，正是靠了碰撞，使系统保持平衡分布，就如同气体分子保持麦氏分布是碰撞的结果一样</a:t>
            </a:r>
          </a:p>
        </p:txBody>
      </p:sp>
      <p:sp>
        <p:nvSpPr>
          <p:cNvPr id="11" name="Rectangle 8"/>
          <p:cNvSpPr>
            <a:spLocks noChangeArrowheads="1"/>
          </p:cNvSpPr>
          <p:nvPr/>
        </p:nvSpPr>
        <p:spPr bwMode="auto">
          <a:xfrm>
            <a:off x="580951" y="2708920"/>
            <a:ext cx="8351837"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800080"/>
                </a:solidFill>
                <a:effectLst/>
                <a:uLnTx/>
                <a:uFillTx/>
                <a:latin typeface="Times New Roman" panose="02020603050405020304" pitchFamily="18" charset="0"/>
                <a:ea typeface="微软雅黑" panose="020B0503020204020204" charset="-122"/>
                <a:cs typeface="Times New Roman" panose="02020603050405020304" pitchFamily="18" charset="0"/>
              </a:rPr>
              <a:t>由于晶格的振动等原因，电子不断地发生从一个状态 </a:t>
            </a:r>
            <a:r>
              <a:rPr kumimoji="0" lang="en-US" altLang="zh-CN" sz="2600" b="1" i="1" u="none" strike="noStrike" kern="1200" cap="none" spc="0" normalizeH="0" baseline="0" noProof="0" dirty="0">
                <a:ln>
                  <a:noFill/>
                </a:ln>
                <a:solidFill>
                  <a:srgbClr val="80008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zh-CN" altLang="en-US" sz="2600" b="1" i="0" u="none" strike="noStrike" kern="1200" cap="none" spc="0" normalizeH="0" baseline="0" noProof="0" dirty="0">
                <a:ln>
                  <a:noFill/>
                </a:ln>
                <a:solidFill>
                  <a:srgbClr val="800080"/>
                </a:solidFill>
                <a:effectLst/>
                <a:uLnTx/>
                <a:uFillTx/>
                <a:latin typeface="Times New Roman" panose="02020603050405020304" pitchFamily="18" charset="0"/>
                <a:ea typeface="微软雅黑" panose="020B0503020204020204" charset="-122"/>
                <a:cs typeface="Times New Roman" panose="02020603050405020304" pitchFamily="18" charset="0"/>
              </a:rPr>
              <a:t>到另一个状态 </a:t>
            </a:r>
            <a:r>
              <a:rPr kumimoji="0" lang="en-US" altLang="zh-CN" sz="2600" b="1" i="1" u="none" strike="noStrike" kern="1200" cap="none" spc="0" normalizeH="0" baseline="0" noProof="0" dirty="0">
                <a:ln>
                  <a:noFill/>
                </a:ln>
                <a:solidFill>
                  <a:srgbClr val="800080"/>
                </a:solidFill>
                <a:effectLst/>
                <a:uLnTx/>
                <a:uFillTx/>
                <a:latin typeface="Times New Roman" panose="02020603050405020304" pitchFamily="18" charset="0"/>
                <a:ea typeface="微软雅黑" panose="020B0503020204020204" charset="-122"/>
                <a:cs typeface="Times New Roman" panose="02020603050405020304" pitchFamily="18" charset="0"/>
              </a:rPr>
              <a:t>k’ </a:t>
            </a:r>
            <a:r>
              <a:rPr kumimoji="0" lang="zh-CN" altLang="en-US" sz="2600" b="1" i="0" u="none" strike="noStrike" kern="1200" cap="none" spc="0" normalizeH="0" baseline="0" noProof="0" dirty="0">
                <a:ln>
                  <a:noFill/>
                </a:ln>
                <a:solidFill>
                  <a:srgbClr val="800080"/>
                </a:solidFill>
                <a:effectLst/>
                <a:uLnTx/>
                <a:uFillTx/>
                <a:latin typeface="Times New Roman" panose="02020603050405020304" pitchFamily="18" charset="0"/>
                <a:ea typeface="微软雅黑" panose="020B0503020204020204" charset="-122"/>
                <a:cs typeface="Times New Roman" panose="02020603050405020304" pitchFamily="18" charset="0"/>
              </a:rPr>
              <a:t>的跃迁，这种运动状态的突变和分子运动论中一个分子遭受碰撞由速度 </a:t>
            </a:r>
            <a:r>
              <a:rPr kumimoji="0" lang="en-US" altLang="zh-CN" sz="2600" b="1" i="1" u="none" strike="noStrike" kern="1200" cap="none" spc="0" normalizeH="0" baseline="0" noProof="0" dirty="0">
                <a:ln>
                  <a:noFill/>
                </a:ln>
                <a:solidFill>
                  <a:srgbClr val="800080"/>
                </a:solidFill>
                <a:effectLst/>
                <a:uLnTx/>
                <a:uFillTx/>
                <a:latin typeface="Times New Roman" panose="02020603050405020304" pitchFamily="18" charset="0"/>
                <a:ea typeface="微软雅黑" panose="020B0503020204020204" charset="-122"/>
                <a:cs typeface="Times New Roman" panose="02020603050405020304" pitchFamily="18" charset="0"/>
              </a:rPr>
              <a:t>v </a:t>
            </a:r>
            <a:r>
              <a:rPr kumimoji="0" lang="zh-CN" altLang="en-US" sz="2600" b="1" i="0" u="none" strike="noStrike" kern="1200" cap="none" spc="0" normalizeH="0" baseline="0" noProof="0" dirty="0">
                <a:ln>
                  <a:noFill/>
                </a:ln>
                <a:solidFill>
                  <a:srgbClr val="800080"/>
                </a:solidFill>
                <a:effectLst/>
                <a:uLnTx/>
                <a:uFillTx/>
                <a:latin typeface="Times New Roman" panose="02020603050405020304" pitchFamily="18" charset="0"/>
                <a:ea typeface="微软雅黑" panose="020B0503020204020204" charset="-122"/>
                <a:cs typeface="Times New Roman" panose="02020603050405020304" pitchFamily="18" charset="0"/>
              </a:rPr>
              <a:t>变为另一速度</a:t>
            </a:r>
            <a:r>
              <a:rPr kumimoji="0" lang="en-US" altLang="zh-CN" sz="2600" b="1" i="1" u="none" strike="noStrike" kern="1200" cap="none" spc="0" normalizeH="0" baseline="0" noProof="0" dirty="0">
                <a:ln>
                  <a:noFill/>
                </a:ln>
                <a:solidFill>
                  <a:srgbClr val="800080"/>
                </a:solidFill>
                <a:effectLst/>
                <a:uLnTx/>
                <a:uFillTx/>
                <a:latin typeface="Times New Roman" panose="02020603050405020304" pitchFamily="18" charset="0"/>
                <a:ea typeface="微软雅黑" panose="020B0503020204020204" charset="-122"/>
                <a:cs typeface="Times New Roman" panose="02020603050405020304" pitchFamily="18" charset="0"/>
              </a:rPr>
              <a:t>v’ </a:t>
            </a:r>
            <a:r>
              <a:rPr kumimoji="0" lang="zh-CN" altLang="en-US" sz="2600" b="1" i="0" u="none" strike="noStrike" kern="1200" cap="none" spc="0" normalizeH="0" baseline="0" noProof="0" dirty="0">
                <a:ln>
                  <a:noFill/>
                </a:ln>
                <a:solidFill>
                  <a:srgbClr val="800080"/>
                </a:solidFill>
                <a:effectLst/>
                <a:uLnTx/>
                <a:uFillTx/>
                <a:latin typeface="Times New Roman" panose="02020603050405020304" pitchFamily="18" charset="0"/>
                <a:ea typeface="微软雅黑" panose="020B0503020204020204" charset="-122"/>
                <a:cs typeface="Times New Roman" panose="02020603050405020304" pitchFamily="18" charset="0"/>
              </a:rPr>
              <a:t>的情况非常相似。电子态的这种变化称为散射</a:t>
            </a:r>
          </a:p>
        </p:txBody>
      </p:sp>
      <p:sp>
        <p:nvSpPr>
          <p:cNvPr id="2" name="灯片编号占位符 1"/>
          <p:cNvSpPr>
            <a:spLocks noGrp="1"/>
          </p:cNvSpPr>
          <p:nvPr>
            <p:ph type="sldNum" sz="quarter" idx="12"/>
          </p:nvPr>
        </p:nvSpPr>
        <p:spPr/>
        <p:txBody>
          <a:bodyPr/>
          <a:lstStyle/>
          <a:p>
            <a:fld id="{BD8223D9-D9DA-4C0B-9616-36644EEDABA8}" type="slidenum">
              <a:rPr lang="zh-CN" altLang="en-US" smtClean="0"/>
              <a:pPr/>
              <a:t>63</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9" name="Rectangle 2"/>
          <p:cNvSpPr>
            <a:spLocks noRot="1" noChangeArrowheads="1"/>
          </p:cNvSpPr>
          <p:nvPr/>
        </p:nvSpPr>
        <p:spPr bwMode="auto">
          <a:xfrm>
            <a:off x="1907704" y="44624"/>
            <a:ext cx="609442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存在电场时的非平衡分布</a:t>
            </a:r>
          </a:p>
        </p:txBody>
      </p:sp>
      <p:sp>
        <p:nvSpPr>
          <p:cNvPr id="12"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76705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Rot="1" noChangeArrowheads="1"/>
          </p:cNvSpPr>
          <p:nvPr/>
        </p:nvSpPr>
        <p:spPr bwMode="auto">
          <a:xfrm>
            <a:off x="1573917" y="83086"/>
            <a:ext cx="71485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存在电场时的非平衡分布</a:t>
            </a:r>
          </a:p>
        </p:txBody>
      </p:sp>
      <p:sp>
        <p:nvSpPr>
          <p:cNvPr id="100357" name="Rectangle 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58" name="Text Box 6"/>
          <p:cNvSpPr txBox="1">
            <a:spLocks noChangeArrowheads="1"/>
          </p:cNvSpPr>
          <p:nvPr/>
        </p:nvSpPr>
        <p:spPr bwMode="auto">
          <a:xfrm>
            <a:off x="265113" y="1140361"/>
            <a:ext cx="5838825"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没有外场作用时，分布函数是费米分布的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有外场作用时：</a:t>
            </a:r>
          </a:p>
        </p:txBody>
      </p:sp>
      <p:grpSp>
        <p:nvGrpSpPr>
          <p:cNvPr id="1667080" name="Group 8"/>
          <p:cNvGrpSpPr/>
          <p:nvPr/>
        </p:nvGrpSpPr>
        <p:grpSpPr bwMode="auto">
          <a:xfrm>
            <a:off x="5940425" y="1199421"/>
            <a:ext cx="2971800" cy="2611438"/>
            <a:chOff x="3775" y="754"/>
            <a:chExt cx="1872" cy="1645"/>
          </a:xfrm>
        </p:grpSpPr>
        <p:sp>
          <p:nvSpPr>
            <p:cNvPr id="100367" name="Text Box 9"/>
            <p:cNvSpPr txBox="1">
              <a:spLocks noChangeArrowheads="1"/>
            </p:cNvSpPr>
            <p:nvPr/>
          </p:nvSpPr>
          <p:spPr bwMode="auto">
            <a:xfrm>
              <a:off x="4241" y="2069"/>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100368" name="Line 10"/>
            <p:cNvSpPr>
              <a:spLocks noChangeShapeType="1"/>
            </p:cNvSpPr>
            <p:nvPr/>
          </p:nvSpPr>
          <p:spPr bwMode="auto">
            <a:xfrm flipH="1">
              <a:off x="3969" y="2069"/>
              <a:ext cx="68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00369" name="Text Box 11"/>
            <p:cNvSpPr txBox="1">
              <a:spLocks noChangeArrowheads="1"/>
            </p:cNvSpPr>
            <p:nvPr/>
          </p:nvSpPr>
          <p:spPr bwMode="auto">
            <a:xfrm flipH="1">
              <a:off x="5010" y="2069"/>
              <a:ext cx="4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qE</a:t>
              </a:r>
              <a:endPar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70" name="Line 12"/>
            <p:cNvSpPr>
              <a:spLocks noChangeShapeType="1"/>
            </p:cNvSpPr>
            <p:nvPr/>
          </p:nvSpPr>
          <p:spPr bwMode="auto">
            <a:xfrm>
              <a:off x="4831" y="2069"/>
              <a:ext cx="68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00372" name="Line 14"/>
            <p:cNvSpPr>
              <a:spLocks noChangeShapeType="1"/>
            </p:cNvSpPr>
            <p:nvPr/>
          </p:nvSpPr>
          <p:spPr bwMode="auto">
            <a:xfrm>
              <a:off x="5193" y="1389"/>
              <a:ext cx="454"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00373" name="Text Box 15"/>
            <p:cNvSpPr txBox="1">
              <a:spLocks noChangeArrowheads="1"/>
            </p:cNvSpPr>
            <p:nvPr/>
          </p:nvSpPr>
          <p:spPr bwMode="auto">
            <a:xfrm>
              <a:off x="3775" y="76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a:t>
              </a:r>
            </a:p>
          </p:txBody>
        </p:sp>
        <p:sp>
          <p:nvSpPr>
            <p:cNvPr id="100374" name="Text Box 16"/>
            <p:cNvSpPr txBox="1">
              <a:spLocks noChangeArrowheads="1"/>
            </p:cNvSpPr>
            <p:nvPr/>
          </p:nvSpPr>
          <p:spPr bwMode="auto">
            <a:xfrm>
              <a:off x="5435" y="7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2</a:t>
              </a:r>
            </a:p>
          </p:txBody>
        </p:sp>
        <p:sp>
          <p:nvSpPr>
            <p:cNvPr id="100375" name="Oval 17" descr="宽下对角线"/>
            <p:cNvSpPr>
              <a:spLocks noChangeArrowheads="1"/>
            </p:cNvSpPr>
            <p:nvPr/>
          </p:nvSpPr>
          <p:spPr bwMode="auto">
            <a:xfrm>
              <a:off x="3878" y="754"/>
              <a:ext cx="1224" cy="1224"/>
            </a:xfrm>
            <a:prstGeom prst="ellipse">
              <a:avLst/>
            </a:prstGeom>
            <a:pattFill prst="wdDnDiag">
              <a:fgClr>
                <a:schemeClr val="accent1"/>
              </a:fgClr>
              <a:bgClr>
                <a:schemeClr val="bg1"/>
              </a:bgClr>
            </a:pattFill>
            <a:ln w="28575">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76" name="Oval 18" descr="宽下对角线"/>
            <p:cNvSpPr>
              <a:spLocks noChangeArrowheads="1"/>
            </p:cNvSpPr>
            <p:nvPr/>
          </p:nvSpPr>
          <p:spPr bwMode="auto">
            <a:xfrm>
              <a:off x="4332" y="754"/>
              <a:ext cx="1224" cy="1224"/>
            </a:xfrm>
            <a:prstGeom prst="ellipse">
              <a:avLst/>
            </a:prstGeom>
            <a:noFill/>
            <a:ln w="28575">
              <a:solidFill>
                <a:srgbClr val="CC00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1667092" name="Group 20"/>
          <p:cNvGrpSpPr/>
          <p:nvPr/>
        </p:nvGrpSpPr>
        <p:grpSpPr bwMode="auto">
          <a:xfrm>
            <a:off x="7164388" y="1095375"/>
            <a:ext cx="936625" cy="1109663"/>
            <a:chOff x="4513" y="645"/>
            <a:chExt cx="590" cy="699"/>
          </a:xfrm>
        </p:grpSpPr>
        <p:sp>
          <p:nvSpPr>
            <p:cNvPr id="100363" name="Oval 21"/>
            <p:cNvSpPr>
              <a:spLocks noChangeArrowheads="1"/>
            </p:cNvSpPr>
            <p:nvPr/>
          </p:nvSpPr>
          <p:spPr bwMode="auto">
            <a:xfrm>
              <a:off x="4513" y="1299"/>
              <a:ext cx="45" cy="45"/>
            </a:xfrm>
            <a:prstGeom prst="ellipse">
              <a:avLst/>
            </a:prstGeom>
            <a:solidFill>
              <a:srgbClr val="9900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64" name="Oval 22"/>
            <p:cNvSpPr>
              <a:spLocks noChangeArrowheads="1"/>
            </p:cNvSpPr>
            <p:nvPr/>
          </p:nvSpPr>
          <p:spPr bwMode="auto">
            <a:xfrm>
              <a:off x="4912" y="1298"/>
              <a:ext cx="45" cy="45"/>
            </a:xfrm>
            <a:prstGeom prst="ellipse">
              <a:avLst/>
            </a:prstGeom>
            <a:solidFill>
              <a:srgbClr val="9900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0365" name="Line 23"/>
            <p:cNvSpPr>
              <a:spLocks noChangeShapeType="1"/>
            </p:cNvSpPr>
            <p:nvPr/>
          </p:nvSpPr>
          <p:spPr bwMode="auto">
            <a:xfrm flipV="1">
              <a:off x="4549" y="1317"/>
              <a:ext cx="372" cy="0"/>
            </a:xfrm>
            <a:prstGeom prst="line">
              <a:avLst/>
            </a:prstGeom>
            <a:noFill/>
            <a:ln w="9525">
              <a:solidFill>
                <a:srgbClr val="9900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00366" name="Line 24"/>
            <p:cNvSpPr>
              <a:spLocks noChangeShapeType="1"/>
            </p:cNvSpPr>
            <p:nvPr/>
          </p:nvSpPr>
          <p:spPr bwMode="auto">
            <a:xfrm flipV="1">
              <a:off x="4694" y="645"/>
              <a:ext cx="409" cy="681"/>
            </a:xfrm>
            <a:prstGeom prst="line">
              <a:avLst/>
            </a:prstGeom>
            <a:noFill/>
            <a:ln w="9525">
              <a:solidFill>
                <a:srgbClr val="99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7"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
        <p:nvSpPr>
          <p:cNvPr id="28" name="Text Box 14"/>
          <p:cNvSpPr txBox="1">
            <a:spLocks noChangeArrowheads="1"/>
          </p:cNvSpPr>
          <p:nvPr/>
        </p:nvSpPr>
        <p:spPr bwMode="auto">
          <a:xfrm>
            <a:off x="390353" y="2862023"/>
            <a:ext cx="5761038"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外场使费米球的偏心程度不断增大，电子分布由平衡分布变成非平衡分布；散射作用使费米球的偏心程度减小，由非平衡分布趋向平衡分布。两种作用综合的结果，</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费米球保持了一定的偏心度，即电子具有一定的速度</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电子分布达到了一定的非平衡定态分布</a:t>
            </a:r>
          </a:p>
        </p:txBody>
      </p:sp>
      <p:sp>
        <p:nvSpPr>
          <p:cNvPr id="29" name="Text Box 12"/>
          <p:cNvSpPr txBox="1">
            <a:spLocks noChangeArrowheads="1"/>
          </p:cNvSpPr>
          <p:nvPr/>
        </p:nvSpPr>
        <p:spPr bwMode="auto">
          <a:xfrm>
            <a:off x="436171" y="5517232"/>
            <a:ext cx="8208962" cy="830997"/>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采用分布函数来研究输运过程，可以一般地概括成为一个关于分布函数的微分方程</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波尔兹曼方程</a:t>
            </a:r>
          </a:p>
        </p:txBody>
      </p:sp>
      <p:graphicFrame>
        <p:nvGraphicFramePr>
          <p:cNvPr id="30" name="Object 13"/>
          <p:cNvGraphicFramePr>
            <a:graphicFrameLocks noChangeAspect="1"/>
          </p:cNvGraphicFramePr>
          <p:nvPr>
            <p:extLst>
              <p:ext uri="{D42A27DB-BD31-4B8C-83A1-F6EECF244321}">
                <p14:modId xmlns:p14="http://schemas.microsoft.com/office/powerpoint/2010/main" val="2912835998"/>
              </p:ext>
            </p:extLst>
          </p:nvPr>
        </p:nvGraphicFramePr>
        <p:xfrm>
          <a:off x="6982068" y="145691"/>
          <a:ext cx="1918076" cy="920154"/>
        </p:xfrm>
        <a:graphic>
          <a:graphicData uri="http://schemas.openxmlformats.org/presentationml/2006/ole">
            <mc:AlternateContent xmlns:mc="http://schemas.openxmlformats.org/markup-compatibility/2006">
              <mc:Choice xmlns:v="urn:schemas-microsoft-com:vml" Requires="v">
                <p:oleObj spid="_x0000_s242832" name="Equation" r:id="rId4" imgW="888840" imgH="431640" progId="Equation.DSMT4">
                  <p:embed/>
                </p:oleObj>
              </mc:Choice>
              <mc:Fallback>
                <p:oleObj name="Equation" r:id="rId4" imgW="888840" imgH="431640" progId="Equation.DSMT4">
                  <p:embed/>
                  <p:pic>
                    <p:nvPicPr>
                      <p:cNvPr id="25" name="Object 13"/>
                      <p:cNvPicPr>
                        <a:picLocks noChangeAspect="1" noChangeArrowheads="1"/>
                      </p:cNvPicPr>
                      <p:nvPr/>
                    </p:nvPicPr>
                    <p:blipFill>
                      <a:blip r:embed="rId5"/>
                      <a:srcRect/>
                      <a:stretch>
                        <a:fillRect/>
                      </a:stretch>
                    </p:blipFill>
                    <p:spPr bwMode="auto">
                      <a:xfrm>
                        <a:off x="6982068" y="145691"/>
                        <a:ext cx="1918076" cy="920154"/>
                      </a:xfrm>
                      <a:prstGeom prst="rect">
                        <a:avLst/>
                      </a:prstGeom>
                      <a:solidFill>
                        <a:srgbClr val="FFFF00"/>
                      </a:solidFill>
                      <a:ln>
                        <a:solidFill>
                          <a:srgbClr val="C00000"/>
                        </a:solidFill>
                      </a:ln>
                      <a:extLst/>
                    </p:spPr>
                  </p:pic>
                </p:oleObj>
              </mc:Fallback>
            </mc:AlternateContent>
          </a:graphicData>
        </a:graphic>
      </p:graphicFrame>
      <p:graphicFrame>
        <p:nvGraphicFramePr>
          <p:cNvPr id="31" name="Object 19"/>
          <p:cNvGraphicFramePr>
            <a:graphicFrameLocks noChangeAspect="1"/>
          </p:cNvGraphicFramePr>
          <p:nvPr>
            <p:extLst>
              <p:ext uri="{D42A27DB-BD31-4B8C-83A1-F6EECF244321}">
                <p14:modId xmlns:p14="http://schemas.microsoft.com/office/powerpoint/2010/main" val="3617559410"/>
              </p:ext>
            </p:extLst>
          </p:nvPr>
        </p:nvGraphicFramePr>
        <p:xfrm>
          <a:off x="2327650" y="1848853"/>
          <a:ext cx="1674768" cy="939800"/>
        </p:xfrm>
        <a:graphic>
          <a:graphicData uri="http://schemas.openxmlformats.org/presentationml/2006/ole">
            <mc:AlternateContent xmlns:mc="http://schemas.openxmlformats.org/markup-compatibility/2006">
              <mc:Choice xmlns:v="urn:schemas-microsoft-com:vml" Requires="v">
                <p:oleObj spid="_x0000_s242833" name="Equation" r:id="rId6" imgW="698400" imgH="393480" progId="Equation.DSMT4">
                  <p:embed/>
                </p:oleObj>
              </mc:Choice>
              <mc:Fallback>
                <p:oleObj name="Equation" r:id="rId6" imgW="698400" imgH="393480" progId="Equation.DSMT4">
                  <p:embed/>
                  <p:pic>
                    <p:nvPicPr>
                      <p:cNvPr id="100361" name="Object 19"/>
                      <p:cNvPicPr>
                        <a:picLocks noChangeAspect="1" noChangeArrowheads="1"/>
                      </p:cNvPicPr>
                      <p:nvPr/>
                    </p:nvPicPr>
                    <p:blipFill>
                      <a:blip r:embed="rId7"/>
                      <a:srcRect/>
                      <a:stretch>
                        <a:fillRect/>
                      </a:stretch>
                    </p:blipFill>
                    <p:spPr bwMode="auto">
                      <a:xfrm>
                        <a:off x="2327650" y="1848853"/>
                        <a:ext cx="1674768" cy="9398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48543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67080"/>
                                        </p:tgtEl>
                                        <p:attrNameLst>
                                          <p:attrName>style.visibility</p:attrName>
                                        </p:attrNameLst>
                                      </p:cBhvr>
                                      <p:to>
                                        <p:strVal val="visible"/>
                                      </p:to>
                                    </p:set>
                                    <p:animEffect transition="in" filter="dissolve">
                                      <p:cBhvr>
                                        <p:cTn id="7" dur="500"/>
                                        <p:tgtEl>
                                          <p:spTgt spid="16670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67092"/>
                                        </p:tgtEl>
                                        <p:attrNameLst>
                                          <p:attrName>style.visibility</p:attrName>
                                        </p:attrNameLst>
                                      </p:cBhvr>
                                      <p:to>
                                        <p:strVal val="visible"/>
                                      </p:to>
                                    </p:set>
                                    <p:animEffect transition="in" filter="dissolve">
                                      <p:cBhvr>
                                        <p:cTn id="12" dur="500"/>
                                        <p:tgtEl>
                                          <p:spTgt spid="1667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538163" y="1058198"/>
            <a:ext cx="61214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分布函数</a:t>
            </a:r>
            <a:r>
              <a:rPr kumimoji="1" lang="zh-CN"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400" b="0"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随时间的改变主要来自两方面：</a:t>
            </a:r>
          </a:p>
        </p:txBody>
      </p:sp>
      <p:sp>
        <p:nvSpPr>
          <p:cNvPr id="104451" name="Text Box 3"/>
          <p:cNvSpPr txBox="1">
            <a:spLocks noChangeArrowheads="1"/>
          </p:cNvSpPr>
          <p:nvPr/>
        </p:nvSpPr>
        <p:spPr bwMode="auto">
          <a:xfrm>
            <a:off x="2987824" y="324535"/>
            <a:ext cx="5429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波 尔 兹 曼 方 程</a:t>
            </a:r>
          </a:p>
        </p:txBody>
      </p:sp>
      <p:sp>
        <p:nvSpPr>
          <p:cNvPr id="104452" name="Text Box 4"/>
          <p:cNvSpPr txBox="1">
            <a:spLocks noChangeArrowheads="1"/>
          </p:cNvSpPr>
          <p:nvPr/>
        </p:nvSpPr>
        <p:spPr bwMode="auto">
          <a:xfrm>
            <a:off x="467544" y="1548606"/>
            <a:ext cx="88201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一是电子在外场作用下的漂移运动，从而引起分布函数的变化，这属于破坏平衡的因素，称为漂移变化；</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引起分布函数的变化为：</a:t>
            </a:r>
          </a:p>
        </p:txBody>
      </p:sp>
      <p:graphicFrame>
        <p:nvGraphicFramePr>
          <p:cNvPr id="104453" name="Object 5"/>
          <p:cNvGraphicFramePr>
            <a:graphicFrameLocks noChangeAspect="1"/>
          </p:cNvGraphicFramePr>
          <p:nvPr>
            <p:extLst>
              <p:ext uri="{D42A27DB-BD31-4B8C-83A1-F6EECF244321}">
                <p14:modId xmlns:p14="http://schemas.microsoft.com/office/powerpoint/2010/main" val="1294344828"/>
              </p:ext>
            </p:extLst>
          </p:nvPr>
        </p:nvGraphicFramePr>
        <p:xfrm>
          <a:off x="6019800" y="2156069"/>
          <a:ext cx="1974850" cy="1031875"/>
        </p:xfrm>
        <a:graphic>
          <a:graphicData uri="http://schemas.openxmlformats.org/presentationml/2006/ole">
            <mc:AlternateContent xmlns:mc="http://schemas.openxmlformats.org/markup-compatibility/2006">
              <mc:Choice xmlns:v="urn:schemas-microsoft-com:vml" Requires="v">
                <p:oleObj spid="_x0000_s229597" name="Equation" r:id="rId4" imgW="20421600" imgH="10668000" progId="Equation.DSMT4">
                  <p:embed/>
                </p:oleObj>
              </mc:Choice>
              <mc:Fallback>
                <p:oleObj name="Equation" r:id="rId4" imgW="20421600" imgH="10668000" progId="Equation.DSMT4">
                  <p:embed/>
                  <p:pic>
                    <p:nvPicPr>
                      <p:cNvPr id="104453" name="Object 5"/>
                      <p:cNvPicPr>
                        <a:picLocks noChangeAspect="1" noChangeArrowheads="1"/>
                      </p:cNvPicPr>
                      <p:nvPr/>
                    </p:nvPicPr>
                    <p:blipFill>
                      <a:blip r:embed="rId5"/>
                      <a:srcRect/>
                      <a:stretch>
                        <a:fillRect/>
                      </a:stretch>
                    </p:blipFill>
                    <p:spPr bwMode="auto">
                      <a:xfrm>
                        <a:off x="6019800" y="2156069"/>
                        <a:ext cx="19748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71174" name="Group 6"/>
          <p:cNvGrpSpPr/>
          <p:nvPr/>
        </p:nvGrpSpPr>
        <p:grpSpPr bwMode="auto">
          <a:xfrm>
            <a:off x="470585" y="3236665"/>
            <a:ext cx="8413750" cy="1930399"/>
            <a:chOff x="332" y="2106"/>
            <a:chExt cx="5300" cy="1216"/>
          </a:xfrm>
        </p:grpSpPr>
        <p:sp>
          <p:nvSpPr>
            <p:cNvPr id="104460" name="Text Box 7"/>
            <p:cNvSpPr txBox="1">
              <a:spLocks noChangeArrowheads="1"/>
            </p:cNvSpPr>
            <p:nvPr/>
          </p:nvSpPr>
          <p:spPr bwMode="auto">
            <a:xfrm>
              <a:off x="332" y="2106"/>
              <a:ext cx="53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另一个是由于电子的碰撞而引起分布函数的变化，它是建立</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或恢复平衡的因素，称为碰撞变化。引起分布函数的变化为：</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endParaRPr>
            </a:p>
          </p:txBody>
        </p:sp>
        <p:graphicFrame>
          <p:nvGraphicFramePr>
            <p:cNvPr id="104461" name="Object 8"/>
            <p:cNvGraphicFramePr>
              <a:graphicFrameLocks noChangeAspect="1"/>
            </p:cNvGraphicFramePr>
            <p:nvPr>
              <p:extLst>
                <p:ext uri="{D42A27DB-BD31-4B8C-83A1-F6EECF244321}">
                  <p14:modId xmlns:p14="http://schemas.microsoft.com/office/powerpoint/2010/main" val="1612745245"/>
                </p:ext>
              </p:extLst>
            </p:nvPr>
          </p:nvGraphicFramePr>
          <p:xfrm>
            <a:off x="3845" y="2672"/>
            <a:ext cx="1244" cy="650"/>
          </p:xfrm>
          <a:graphic>
            <a:graphicData uri="http://schemas.openxmlformats.org/presentationml/2006/ole">
              <mc:AlternateContent xmlns:mc="http://schemas.openxmlformats.org/markup-compatibility/2006">
                <mc:Choice xmlns:v="urn:schemas-microsoft-com:vml" Requires="v">
                  <p:oleObj spid="_x0000_s229598" name="Equation" r:id="rId6" imgW="20421600" imgH="10668000" progId="Equation.DSMT4">
                    <p:embed/>
                  </p:oleObj>
                </mc:Choice>
                <mc:Fallback>
                  <p:oleObj name="Equation" r:id="rId6" imgW="20421600" imgH="10668000" progId="Equation.DSMT4">
                    <p:embed/>
                    <p:pic>
                      <p:nvPicPr>
                        <p:cNvPr id="104461" name="Object 8"/>
                        <p:cNvPicPr>
                          <a:picLocks noChangeAspect="1" noChangeArrowheads="1"/>
                        </p:cNvPicPr>
                        <p:nvPr/>
                      </p:nvPicPr>
                      <p:blipFill>
                        <a:blip r:embed="rId7"/>
                        <a:srcRect/>
                        <a:stretch>
                          <a:fillRect/>
                        </a:stretch>
                      </p:blipFill>
                      <p:spPr bwMode="auto">
                        <a:xfrm>
                          <a:off x="3845" y="2672"/>
                          <a:ext cx="1244"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671178" name="Group 10"/>
          <p:cNvGrpSpPr/>
          <p:nvPr/>
        </p:nvGrpSpPr>
        <p:grpSpPr bwMode="auto">
          <a:xfrm>
            <a:off x="479423" y="4683125"/>
            <a:ext cx="8296275" cy="1773238"/>
            <a:chOff x="172" y="3072"/>
            <a:chExt cx="5226" cy="1117"/>
          </a:xfrm>
        </p:grpSpPr>
        <p:sp>
          <p:nvSpPr>
            <p:cNvPr id="104457" name="Text Box 11"/>
            <p:cNvSpPr txBox="1">
              <a:spLocks noChangeArrowheads="1"/>
            </p:cNvSpPr>
            <p:nvPr/>
          </p:nvSpPr>
          <p:spPr bwMode="auto">
            <a:xfrm>
              <a:off x="172" y="3072"/>
              <a:ext cx="4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当体系达到稳定时，</a:t>
              </a:r>
            </a:p>
          </p:txBody>
        </p:sp>
        <p:sp>
          <p:nvSpPr>
            <p:cNvPr id="104459" name="Text Box 13"/>
            <p:cNvSpPr txBox="1">
              <a:spLocks noChangeArrowheads="1"/>
            </p:cNvSpPr>
            <p:nvPr/>
          </p:nvSpPr>
          <p:spPr bwMode="auto">
            <a:xfrm>
              <a:off x="3490" y="3862"/>
              <a:ext cx="19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8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波尔兹曼方程</a:t>
              </a:r>
            </a:p>
          </p:txBody>
        </p:sp>
      </p:grpSp>
      <p:sp>
        <p:nvSpPr>
          <p:cNvPr id="2" name="灯片编号占位符 1"/>
          <p:cNvSpPr>
            <a:spLocks noGrp="1"/>
          </p:cNvSpPr>
          <p:nvPr>
            <p:ph type="sldNum" sz="quarter" idx="12"/>
          </p:nvPr>
        </p:nvSpPr>
        <p:spPr/>
        <p:txBody>
          <a:bodyPr/>
          <a:lstStyle/>
          <a:p>
            <a:fld id="{BD8223D9-D9DA-4C0B-9616-36644EEDABA8}" type="slidenum">
              <a:rPr lang="zh-CN" altLang="en-US" smtClean="0"/>
              <a:pPr/>
              <a:t>65</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16"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17" name="Object 5">
            <a:extLst>
              <a:ext uri="{FF2B5EF4-FFF2-40B4-BE49-F238E27FC236}">
                <a16:creationId xmlns:a16="http://schemas.microsoft.com/office/drawing/2014/main" id="{712EAD15-ADCD-4423-861B-358639DDDAF0}"/>
              </a:ext>
            </a:extLst>
          </p:cNvPr>
          <p:cNvGraphicFramePr>
            <a:graphicFrameLocks noChangeAspect="1"/>
          </p:cNvGraphicFramePr>
          <p:nvPr>
            <p:extLst>
              <p:ext uri="{D42A27DB-BD31-4B8C-83A1-F6EECF244321}">
                <p14:modId xmlns:p14="http://schemas.microsoft.com/office/powerpoint/2010/main" val="905710071"/>
              </p:ext>
            </p:extLst>
          </p:nvPr>
        </p:nvGraphicFramePr>
        <p:xfrm>
          <a:off x="972717" y="5275015"/>
          <a:ext cx="4679404" cy="783398"/>
        </p:xfrm>
        <a:graphic>
          <a:graphicData uri="http://schemas.openxmlformats.org/presentationml/2006/ole">
            <mc:AlternateContent xmlns:mc="http://schemas.openxmlformats.org/markup-compatibility/2006">
              <mc:Choice xmlns:v="urn:schemas-microsoft-com:vml" Requires="v">
                <p:oleObj spid="_x0000_s229599" name="Equation" r:id="rId8" imgW="64008000" imgH="10668000" progId="Equation.DSMT4">
                  <p:embed/>
                </p:oleObj>
              </mc:Choice>
              <mc:Fallback>
                <p:oleObj name="Equation" r:id="rId8" imgW="64008000" imgH="10668000" progId="Equation.DSMT4">
                  <p:embed/>
                  <p:pic>
                    <p:nvPicPr>
                      <p:cNvPr id="17" name="Object 5"/>
                      <p:cNvPicPr>
                        <a:picLocks noChangeAspect="1" noChangeArrowheads="1"/>
                      </p:cNvPicPr>
                      <p:nvPr/>
                    </p:nvPicPr>
                    <p:blipFill>
                      <a:blip r:embed="rId9"/>
                      <a:srcRect/>
                      <a:stretch>
                        <a:fillRect/>
                      </a:stretch>
                    </p:blipFill>
                    <p:spPr bwMode="auto">
                      <a:xfrm>
                        <a:off x="972717" y="5275015"/>
                        <a:ext cx="4679404" cy="783398"/>
                      </a:xfrm>
                      <a:prstGeom prst="rect">
                        <a:avLst/>
                      </a:prstGeom>
                      <a:solidFill>
                        <a:srgbClr val="FFFF66"/>
                      </a:solidFill>
                      <a:ln>
                        <a:noFill/>
                      </a:ln>
                      <a:extLst/>
                    </p:spPr>
                  </p:pic>
                </p:oleObj>
              </mc:Fallback>
            </mc:AlternateContent>
          </a:graphicData>
        </a:graphic>
      </p:graphicFrame>
    </p:spTree>
    <p:extLst>
      <p:ext uri="{BB962C8B-B14F-4D97-AF65-F5344CB8AC3E}">
        <p14:creationId xmlns:p14="http://schemas.microsoft.com/office/powerpoint/2010/main" val="47602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71174"/>
                                        </p:tgtEl>
                                        <p:attrNameLst>
                                          <p:attrName>style.visibility</p:attrName>
                                        </p:attrNameLst>
                                      </p:cBhvr>
                                      <p:to>
                                        <p:strVal val="visible"/>
                                      </p:to>
                                    </p:set>
                                    <p:animEffect transition="in" filter="dissolve">
                                      <p:cBhvr>
                                        <p:cTn id="7" dur="500"/>
                                        <p:tgtEl>
                                          <p:spTgt spid="167117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671178"/>
                                        </p:tgtEl>
                                        <p:attrNameLst>
                                          <p:attrName>style.visibility</p:attrName>
                                        </p:attrNameLst>
                                      </p:cBhvr>
                                      <p:to>
                                        <p:strVal val="visible"/>
                                      </p:to>
                                    </p:set>
                                    <p:animEffect transition="in" filter="slide(fromBottom)">
                                      <p:cBhvr>
                                        <p:cTn id="12" dur="500"/>
                                        <p:tgtEl>
                                          <p:spTgt spid="1671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3059113" y="4508500"/>
            <a:ext cx="2736850" cy="765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05477" name="Object 5"/>
          <p:cNvGraphicFramePr>
            <a:graphicFrameLocks noChangeAspect="1"/>
          </p:cNvGraphicFramePr>
          <p:nvPr>
            <p:extLst>
              <p:ext uri="{D42A27DB-BD31-4B8C-83A1-F6EECF244321}">
                <p14:modId xmlns:p14="http://schemas.microsoft.com/office/powerpoint/2010/main" val="308393567"/>
              </p:ext>
            </p:extLst>
          </p:nvPr>
        </p:nvGraphicFramePr>
        <p:xfrm>
          <a:off x="360015" y="1125191"/>
          <a:ext cx="6372225" cy="1066800"/>
        </p:xfrm>
        <a:graphic>
          <a:graphicData uri="http://schemas.openxmlformats.org/presentationml/2006/ole">
            <mc:AlternateContent xmlns:mc="http://schemas.openxmlformats.org/markup-compatibility/2006">
              <mc:Choice xmlns:v="urn:schemas-microsoft-com:vml" Requires="v">
                <p:oleObj spid="_x0000_s230698" name="Equation" r:id="rId4" imgW="64008000" imgH="10668000" progId="Equation.DSMT4">
                  <p:embed/>
                </p:oleObj>
              </mc:Choice>
              <mc:Fallback>
                <p:oleObj name="Equation" r:id="rId4" imgW="64008000" imgH="10668000" progId="Equation.DSMT4">
                  <p:embed/>
                  <p:pic>
                    <p:nvPicPr>
                      <p:cNvPr id="105477" name="Object 5"/>
                      <p:cNvPicPr>
                        <a:picLocks noChangeAspect="1" noChangeArrowheads="1"/>
                      </p:cNvPicPr>
                      <p:nvPr/>
                    </p:nvPicPr>
                    <p:blipFill>
                      <a:blip r:embed="rId5"/>
                      <a:srcRect/>
                      <a:stretch>
                        <a:fillRect/>
                      </a:stretch>
                    </p:blipFill>
                    <p:spPr bwMode="auto">
                      <a:xfrm>
                        <a:off x="360015" y="1125191"/>
                        <a:ext cx="6372225" cy="10668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78" name="Text Box 6"/>
          <p:cNvSpPr txBox="1">
            <a:spLocks noChangeArrowheads="1"/>
          </p:cNvSpPr>
          <p:nvPr/>
        </p:nvSpPr>
        <p:spPr bwMode="auto">
          <a:xfrm>
            <a:off x="5798546" y="2195990"/>
            <a:ext cx="28520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波尔兹曼方程</a:t>
            </a:r>
          </a:p>
        </p:txBody>
      </p:sp>
      <p:sp>
        <p:nvSpPr>
          <p:cNvPr id="1672199" name="Rectangle 7"/>
          <p:cNvSpPr>
            <a:spLocks noChangeArrowheads="1"/>
          </p:cNvSpPr>
          <p:nvPr/>
        </p:nvSpPr>
        <p:spPr bwMode="auto">
          <a:xfrm>
            <a:off x="1854274" y="980728"/>
            <a:ext cx="2088231" cy="1295400"/>
          </a:xfrm>
          <a:prstGeom prst="rect">
            <a:avLst/>
          </a:prstGeom>
          <a:noFill/>
          <a:ln w="76200">
            <a:solidFill>
              <a:srgbClr val="CC0000"/>
            </a:solidFill>
            <a:miter lim="800000"/>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5480" name="Text Box 8"/>
          <p:cNvSpPr txBox="1">
            <a:spLocks noChangeArrowheads="1"/>
          </p:cNvSpPr>
          <p:nvPr/>
        </p:nvSpPr>
        <p:spPr bwMode="auto">
          <a:xfrm>
            <a:off x="317332" y="2492375"/>
            <a:ext cx="151836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漂移项：</a:t>
            </a:r>
          </a:p>
        </p:txBody>
      </p:sp>
      <p:sp>
        <p:nvSpPr>
          <p:cNvPr id="105481" name="Text Box 9"/>
          <p:cNvSpPr txBox="1">
            <a:spLocks noChangeArrowheads="1"/>
          </p:cNvSpPr>
          <p:nvPr/>
        </p:nvSpPr>
        <p:spPr bwMode="auto">
          <a:xfrm>
            <a:off x="468313" y="2978150"/>
            <a:ext cx="84248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把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看成是</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空间中流体的密度，</a:t>
            </a:r>
            <a:r>
              <a:rPr kumimoji="0"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d</a:t>
            </a:r>
            <a:r>
              <a:rPr kumimoji="0"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dt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便是流体各点的流速，根据流体力学的连续性原理：</a:t>
            </a:r>
          </a:p>
        </p:txBody>
      </p:sp>
      <p:graphicFrame>
        <p:nvGraphicFramePr>
          <p:cNvPr id="105482" name="Object 6"/>
          <p:cNvGraphicFramePr>
            <a:graphicFrameLocks noChangeAspect="1"/>
          </p:cNvGraphicFramePr>
          <p:nvPr/>
        </p:nvGraphicFramePr>
        <p:xfrm>
          <a:off x="5183188" y="3575050"/>
          <a:ext cx="3529012" cy="889000"/>
        </p:xfrm>
        <a:graphic>
          <a:graphicData uri="http://schemas.openxmlformats.org/presentationml/2006/ole">
            <mc:AlternateContent xmlns:mc="http://schemas.openxmlformats.org/markup-compatibility/2006">
              <mc:Choice xmlns:v="urn:schemas-microsoft-com:vml" Requires="v">
                <p:oleObj spid="_x0000_s230699" name="Equation" r:id="rId6" imgW="39928800" imgH="10058400" progId="Equation.DSMT4">
                  <p:embed/>
                </p:oleObj>
              </mc:Choice>
              <mc:Fallback>
                <p:oleObj name="Equation" r:id="rId6" imgW="39928800" imgH="10058400" progId="Equation.DSMT4">
                  <p:embed/>
                  <p:pic>
                    <p:nvPicPr>
                      <p:cNvPr id="105482" name="Object 6"/>
                      <p:cNvPicPr>
                        <a:picLocks noChangeAspect="1" noChangeArrowheads="1"/>
                      </p:cNvPicPr>
                      <p:nvPr/>
                    </p:nvPicPr>
                    <p:blipFill>
                      <a:blip r:embed="rId7"/>
                      <a:srcRect/>
                      <a:stretch>
                        <a:fillRect/>
                      </a:stretch>
                    </p:blipFill>
                    <p:spPr bwMode="auto">
                      <a:xfrm>
                        <a:off x="5183188" y="3575050"/>
                        <a:ext cx="35290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72203" name="Group 11"/>
          <p:cNvGrpSpPr/>
          <p:nvPr/>
        </p:nvGrpSpPr>
        <p:grpSpPr bwMode="auto">
          <a:xfrm>
            <a:off x="535930" y="3932972"/>
            <a:ext cx="4903788" cy="2008189"/>
            <a:chOff x="317" y="2477"/>
            <a:chExt cx="3089" cy="1265"/>
          </a:xfrm>
        </p:grpSpPr>
        <p:sp>
          <p:nvSpPr>
            <p:cNvPr id="105487" name="Text Box 12"/>
            <p:cNvSpPr txBox="1">
              <a:spLocks noChangeArrowheads="1"/>
            </p:cNvSpPr>
            <p:nvPr/>
          </p:nvSpPr>
          <p:spPr bwMode="auto">
            <a:xfrm>
              <a:off x="317" y="2477"/>
              <a:ext cx="3089" cy="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1" indent="0" algn="just"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具体到定态导电问题时</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Wingdings" panose="05000000000000000000" pitchFamily="2" charset="2"/>
                </a:rPr>
                <a:t>：</a:t>
              </a:r>
            </a:p>
            <a:p>
              <a:pPr marL="0" marR="0" lvl="1" indent="0" algn="just"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Wingdings" panose="05000000000000000000" pitchFamily="2" charset="2"/>
                </a:rPr>
                <a:t>（例如：一根均匀导线内的情形）</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endParaRPr>
            </a:p>
          </p:txBody>
        </p:sp>
        <p:graphicFrame>
          <p:nvGraphicFramePr>
            <p:cNvPr id="105488" name="Object 13"/>
            <p:cNvGraphicFramePr>
              <a:graphicFrameLocks noChangeAspect="1"/>
            </p:cNvGraphicFramePr>
            <p:nvPr>
              <p:extLst>
                <p:ext uri="{D42A27DB-BD31-4B8C-83A1-F6EECF244321}">
                  <p14:modId xmlns:p14="http://schemas.microsoft.com/office/powerpoint/2010/main" val="905050555"/>
                </p:ext>
              </p:extLst>
            </p:nvPr>
          </p:nvGraphicFramePr>
          <p:xfrm>
            <a:off x="1136" y="3175"/>
            <a:ext cx="998" cy="567"/>
          </p:xfrm>
          <a:graphic>
            <a:graphicData uri="http://schemas.openxmlformats.org/presentationml/2006/ole">
              <mc:AlternateContent xmlns:mc="http://schemas.openxmlformats.org/markup-compatibility/2006">
                <mc:Choice xmlns:v="urn:schemas-microsoft-com:vml" Requires="v">
                  <p:oleObj spid="_x0000_s230700" name="Equation" r:id="rId8" imgW="698400" imgH="393480" progId="Equation.DSMT4">
                    <p:embed/>
                  </p:oleObj>
                </mc:Choice>
                <mc:Fallback>
                  <p:oleObj name="Equation" r:id="rId8" imgW="698400" imgH="393480" progId="Equation.DSMT4">
                    <p:embed/>
                    <p:pic>
                      <p:nvPicPr>
                        <p:cNvPr id="105488" name="Object 13"/>
                        <p:cNvPicPr>
                          <a:picLocks noChangeAspect="1" noChangeArrowheads="1"/>
                        </p:cNvPicPr>
                        <p:nvPr/>
                      </p:nvPicPr>
                      <p:blipFill>
                        <a:blip r:embed="rId9"/>
                        <a:srcRect/>
                        <a:stretch>
                          <a:fillRect/>
                        </a:stretch>
                      </p:blipFill>
                      <p:spPr bwMode="auto">
                        <a:xfrm>
                          <a:off x="1136" y="3175"/>
                          <a:ext cx="998" cy="567"/>
                        </a:xfrm>
                        <a:prstGeom prst="rect">
                          <a:avLst/>
                        </a:prstGeom>
                        <a:noFill/>
                        <a:ln>
                          <a:noFill/>
                        </a:ln>
                        <a:extLst/>
                      </p:spPr>
                    </p:pic>
                  </p:oleObj>
                </mc:Fallback>
              </mc:AlternateContent>
            </a:graphicData>
          </a:graphic>
        </p:graphicFrame>
      </p:grpSp>
      <p:grpSp>
        <p:nvGrpSpPr>
          <p:cNvPr id="1672207" name="Group 15"/>
          <p:cNvGrpSpPr/>
          <p:nvPr/>
        </p:nvGrpSpPr>
        <p:grpSpPr bwMode="auto">
          <a:xfrm>
            <a:off x="4662416" y="4452767"/>
            <a:ext cx="4139411" cy="1670318"/>
            <a:chOff x="3002" y="2807"/>
            <a:chExt cx="2518" cy="989"/>
          </a:xfrm>
        </p:grpSpPr>
        <p:graphicFrame>
          <p:nvGraphicFramePr>
            <p:cNvPr id="105485" name="Object 6"/>
            <p:cNvGraphicFramePr>
              <a:graphicFrameLocks noChangeAspect="1"/>
            </p:cNvGraphicFramePr>
            <p:nvPr>
              <p:extLst>
                <p:ext uri="{D42A27DB-BD31-4B8C-83A1-F6EECF244321}">
                  <p14:modId xmlns:p14="http://schemas.microsoft.com/office/powerpoint/2010/main" val="2417723640"/>
                </p:ext>
              </p:extLst>
            </p:nvPr>
          </p:nvGraphicFramePr>
          <p:xfrm>
            <a:off x="3002" y="3142"/>
            <a:ext cx="2518" cy="654"/>
          </p:xfrm>
          <a:graphic>
            <a:graphicData uri="http://schemas.openxmlformats.org/presentationml/2006/ole">
              <mc:AlternateContent xmlns:mc="http://schemas.openxmlformats.org/markup-compatibility/2006">
                <mc:Choice xmlns:v="urn:schemas-microsoft-com:vml" Requires="v">
                  <p:oleObj spid="_x0000_s230701" name="Equation" r:id="rId10" imgW="1904760" imgH="495000" progId="Equation.DSMT4">
                    <p:embed/>
                  </p:oleObj>
                </mc:Choice>
                <mc:Fallback>
                  <p:oleObj name="Equation" r:id="rId10" imgW="1904760" imgH="495000" progId="Equation.DSMT4">
                    <p:embed/>
                    <p:pic>
                      <p:nvPicPr>
                        <p:cNvPr id="105485" name="Object 6"/>
                        <p:cNvPicPr>
                          <a:picLocks noChangeAspect="1" noChangeArrowheads="1"/>
                        </p:cNvPicPr>
                        <p:nvPr/>
                      </p:nvPicPr>
                      <p:blipFill>
                        <a:blip r:embed="rId11"/>
                        <a:srcRect/>
                        <a:stretch>
                          <a:fillRect/>
                        </a:stretch>
                      </p:blipFill>
                      <p:spPr bwMode="auto">
                        <a:xfrm>
                          <a:off x="3002" y="3142"/>
                          <a:ext cx="2518" cy="654"/>
                        </a:xfrm>
                        <a:prstGeom prst="rect">
                          <a:avLst/>
                        </a:prstGeom>
                        <a:noFill/>
                        <a:ln>
                          <a:noFill/>
                        </a:ln>
                        <a:effectLst/>
                        <a:extLst/>
                      </p:spPr>
                    </p:pic>
                  </p:oleObj>
                </mc:Fallback>
              </mc:AlternateContent>
            </a:graphicData>
          </a:graphic>
        </p:graphicFrame>
        <p:sp>
          <p:nvSpPr>
            <p:cNvPr id="105486" name="AutoShape 17"/>
            <p:cNvSpPr>
              <a:spLocks noChangeArrowheads="1"/>
            </p:cNvSpPr>
            <p:nvPr/>
          </p:nvSpPr>
          <p:spPr bwMode="auto">
            <a:xfrm rot="5400000">
              <a:off x="4096" y="2778"/>
              <a:ext cx="275" cy="334"/>
            </a:xfrm>
            <a:prstGeom prst="rightArrow">
              <a:avLst>
                <a:gd name="adj1" fmla="val 50000"/>
                <a:gd name="adj2" fmla="val 45864"/>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2" name="灯片编号占位符 1"/>
          <p:cNvSpPr>
            <a:spLocks noGrp="1"/>
          </p:cNvSpPr>
          <p:nvPr>
            <p:ph type="sldNum" sz="quarter" idx="12"/>
          </p:nvPr>
        </p:nvSpPr>
        <p:spPr/>
        <p:txBody>
          <a:bodyPr/>
          <a:lstStyle/>
          <a:p>
            <a:fld id="{BD8223D9-D9DA-4C0B-9616-36644EEDABA8}" type="slidenum">
              <a:rPr lang="zh-CN" altLang="en-US" smtClean="0"/>
              <a:pPr/>
              <a:t>66</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19" name="Text Box 3"/>
          <p:cNvSpPr txBox="1">
            <a:spLocks noChangeArrowheads="1"/>
          </p:cNvSpPr>
          <p:nvPr/>
        </p:nvSpPr>
        <p:spPr bwMode="auto">
          <a:xfrm>
            <a:off x="2987824" y="324535"/>
            <a:ext cx="5429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波 尔 兹 曼 方 程</a:t>
            </a:r>
          </a:p>
        </p:txBody>
      </p:sp>
      <p:sp>
        <p:nvSpPr>
          <p:cNvPr id="20"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00805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72199"/>
                                        </p:tgtEl>
                                        <p:attrNameLst>
                                          <p:attrName>style.visibility</p:attrName>
                                        </p:attrNameLst>
                                      </p:cBhvr>
                                      <p:to>
                                        <p:strVal val="visible"/>
                                      </p:to>
                                    </p:set>
                                    <p:animEffect transition="in" filter="dissolve">
                                      <p:cBhvr>
                                        <p:cTn id="7" dur="500"/>
                                        <p:tgtEl>
                                          <p:spTgt spid="16721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72203"/>
                                        </p:tgtEl>
                                        <p:attrNameLst>
                                          <p:attrName>style.visibility</p:attrName>
                                        </p:attrNameLst>
                                      </p:cBhvr>
                                      <p:to>
                                        <p:strVal val="visible"/>
                                      </p:to>
                                    </p:set>
                                    <p:animEffect transition="in" filter="dissolve">
                                      <p:cBhvr>
                                        <p:cTn id="12" dur="500"/>
                                        <p:tgtEl>
                                          <p:spTgt spid="167220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672207"/>
                                        </p:tgtEl>
                                        <p:attrNameLst>
                                          <p:attrName>style.visibility</p:attrName>
                                        </p:attrNameLst>
                                      </p:cBhvr>
                                      <p:to>
                                        <p:strVal val="visible"/>
                                      </p:to>
                                    </p:set>
                                    <p:animEffect transition="in" filter="slide(fromTop)">
                                      <p:cBhvr>
                                        <p:cTn id="17" dur="500"/>
                                        <p:tgtEl>
                                          <p:spTgt spid="1672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219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3" name="Text Box 7"/>
          <p:cNvSpPr txBox="1">
            <a:spLocks noChangeArrowheads="1"/>
          </p:cNvSpPr>
          <p:nvPr/>
        </p:nvSpPr>
        <p:spPr bwMode="auto">
          <a:xfrm>
            <a:off x="439738" y="2573945"/>
            <a:ext cx="151836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碰撞项：</a:t>
            </a:r>
          </a:p>
        </p:txBody>
      </p:sp>
      <p:sp>
        <p:nvSpPr>
          <p:cNvPr id="106504" name="Rectangle 8"/>
          <p:cNvSpPr>
            <a:spLocks noChangeArrowheads="1"/>
          </p:cNvSpPr>
          <p:nvPr/>
        </p:nvSpPr>
        <p:spPr bwMode="auto">
          <a:xfrm>
            <a:off x="738039" y="2951900"/>
            <a:ext cx="7948761"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由于晶格的振动等原因，电子不断地发生从一个状态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到另一个状态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的跃迁，这种运动状态的突变和分子运动论中一个分子遭受碰撞由速度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v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变为另一速度</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v’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的情况非常相似。电子态的这种变化称为散射</a:t>
            </a:r>
          </a:p>
        </p:txBody>
      </p:sp>
      <p:grpSp>
        <p:nvGrpSpPr>
          <p:cNvPr id="1673225" name="Group 9"/>
          <p:cNvGrpSpPr/>
          <p:nvPr/>
        </p:nvGrpSpPr>
        <p:grpSpPr bwMode="auto">
          <a:xfrm>
            <a:off x="1691680" y="4693355"/>
            <a:ext cx="6244158" cy="1325563"/>
            <a:chOff x="277" y="3012"/>
            <a:chExt cx="4345" cy="835"/>
          </a:xfrm>
        </p:grpSpPr>
        <p:sp>
          <p:nvSpPr>
            <p:cNvPr id="106506" name="Text Box 10"/>
            <p:cNvSpPr txBox="1">
              <a:spLocks noChangeArrowheads="1"/>
            </p:cNvSpPr>
            <p:nvPr/>
          </p:nvSpPr>
          <p:spPr bwMode="auto">
            <a:xfrm>
              <a:off x="1389" y="3556"/>
              <a:ext cx="210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从 </a:t>
              </a:r>
              <a:r>
                <a:rPr kumimoji="0" lang="en-US" altLang="zh-CN"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k </a:t>
              </a: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态跃迁走的几率： </a:t>
              </a:r>
            </a:p>
          </p:txBody>
        </p:sp>
        <p:sp>
          <p:nvSpPr>
            <p:cNvPr id="106507" name="Rectangle 11"/>
            <p:cNvSpPr>
              <a:spLocks noChangeArrowheads="1"/>
            </p:cNvSpPr>
            <p:nvPr/>
          </p:nvSpPr>
          <p:spPr bwMode="auto">
            <a:xfrm>
              <a:off x="544" y="3329"/>
              <a:ext cx="407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从其它状态跃迁到 </a:t>
              </a:r>
              <a:r>
                <a:rPr kumimoji="0" lang="en-US" altLang="zh-CN"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k </a:t>
              </a: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态的几率：   </a:t>
              </a:r>
              <a:r>
                <a:rPr kumimoji="0" lang="en-US" altLang="zh-CN"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b</a:t>
              </a:r>
              <a:endParaRPr kumimoji="0" lang="zh-CN" altLang="en-US"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6508" name="Text Box 12"/>
            <p:cNvSpPr txBox="1">
              <a:spLocks noChangeArrowheads="1"/>
            </p:cNvSpPr>
            <p:nvPr/>
          </p:nvSpPr>
          <p:spPr bwMode="auto">
            <a:xfrm>
              <a:off x="3659" y="351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a</a:t>
              </a:r>
            </a:p>
          </p:txBody>
        </p:sp>
        <p:sp>
          <p:nvSpPr>
            <p:cNvPr id="106509" name="Rectangle 13"/>
            <p:cNvSpPr>
              <a:spLocks noChangeArrowheads="1"/>
            </p:cNvSpPr>
            <p:nvPr/>
          </p:nvSpPr>
          <p:spPr bwMode="auto">
            <a:xfrm>
              <a:off x="277" y="3012"/>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dt</a:t>
              </a:r>
              <a:endPar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6510" name="Text Box 14"/>
            <p:cNvSpPr txBox="1">
              <a:spLocks noChangeArrowheads="1"/>
            </p:cNvSpPr>
            <p:nvPr/>
          </p:nvSpPr>
          <p:spPr bwMode="auto">
            <a:xfrm>
              <a:off x="521" y="3022"/>
              <a:ext cx="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时间内：</a:t>
              </a:r>
            </a:p>
          </p:txBody>
        </p:sp>
      </p:grpSp>
      <p:sp>
        <p:nvSpPr>
          <p:cNvPr id="2" name="灯片编号占位符 1"/>
          <p:cNvSpPr>
            <a:spLocks noGrp="1"/>
          </p:cNvSpPr>
          <p:nvPr>
            <p:ph type="sldNum" sz="quarter" idx="12"/>
          </p:nvPr>
        </p:nvSpPr>
        <p:spPr>
          <a:xfrm>
            <a:off x="6517009" y="6293798"/>
            <a:ext cx="2133600" cy="365125"/>
          </a:xfrm>
        </p:spPr>
        <p:txBody>
          <a:bodyPr/>
          <a:lstStyle/>
          <a:p>
            <a:fld id="{BD8223D9-D9DA-4C0B-9616-36644EEDABA8}" type="slidenum">
              <a:rPr lang="zh-CN" altLang="en-US" smtClean="0"/>
              <a:pPr/>
              <a:t>67</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graphicFrame>
        <p:nvGraphicFramePr>
          <p:cNvPr id="19" name="Object 5"/>
          <p:cNvGraphicFramePr>
            <a:graphicFrameLocks noChangeAspect="1"/>
          </p:cNvGraphicFramePr>
          <p:nvPr>
            <p:extLst>
              <p:ext uri="{D42A27DB-BD31-4B8C-83A1-F6EECF244321}">
                <p14:modId xmlns:p14="http://schemas.microsoft.com/office/powerpoint/2010/main" val="2618609913"/>
              </p:ext>
            </p:extLst>
          </p:nvPr>
        </p:nvGraphicFramePr>
        <p:xfrm>
          <a:off x="360015" y="1125191"/>
          <a:ext cx="6372225" cy="1066800"/>
        </p:xfrm>
        <a:graphic>
          <a:graphicData uri="http://schemas.openxmlformats.org/presentationml/2006/ole">
            <mc:AlternateContent xmlns:mc="http://schemas.openxmlformats.org/markup-compatibility/2006">
              <mc:Choice xmlns:v="urn:schemas-microsoft-com:vml" Requires="v">
                <p:oleObj spid="_x0000_s231500" name="Equation" r:id="rId4" imgW="64008000" imgH="10668000" progId="Equation.DSMT4">
                  <p:embed/>
                </p:oleObj>
              </mc:Choice>
              <mc:Fallback>
                <p:oleObj name="Equation" r:id="rId4" imgW="64008000" imgH="10668000" progId="Equation.DSMT4">
                  <p:embed/>
                  <p:pic>
                    <p:nvPicPr>
                      <p:cNvPr id="105477" name="Object 5"/>
                      <p:cNvPicPr>
                        <a:picLocks noChangeAspect="1" noChangeArrowheads="1"/>
                      </p:cNvPicPr>
                      <p:nvPr/>
                    </p:nvPicPr>
                    <p:blipFill>
                      <a:blip r:embed="rId5"/>
                      <a:srcRect/>
                      <a:stretch>
                        <a:fillRect/>
                      </a:stretch>
                    </p:blipFill>
                    <p:spPr bwMode="auto">
                      <a:xfrm>
                        <a:off x="360015" y="1125191"/>
                        <a:ext cx="6372225" cy="10668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6"/>
          <p:cNvSpPr txBox="1">
            <a:spLocks noChangeArrowheads="1"/>
          </p:cNvSpPr>
          <p:nvPr/>
        </p:nvSpPr>
        <p:spPr bwMode="auto">
          <a:xfrm>
            <a:off x="5798546" y="2195990"/>
            <a:ext cx="28520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波尔兹曼方程</a:t>
            </a:r>
          </a:p>
        </p:txBody>
      </p:sp>
      <p:sp>
        <p:nvSpPr>
          <p:cNvPr id="21" name="Rectangle 7"/>
          <p:cNvSpPr>
            <a:spLocks noChangeArrowheads="1"/>
          </p:cNvSpPr>
          <p:nvPr/>
        </p:nvSpPr>
        <p:spPr bwMode="auto">
          <a:xfrm>
            <a:off x="4094622" y="980728"/>
            <a:ext cx="2088231" cy="1295400"/>
          </a:xfrm>
          <a:prstGeom prst="rect">
            <a:avLst/>
          </a:prstGeom>
          <a:noFill/>
          <a:ln w="76200">
            <a:solidFill>
              <a:srgbClr val="CC0000"/>
            </a:solidFill>
            <a:miter lim="800000"/>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2" name="Text Box 3"/>
          <p:cNvSpPr txBox="1">
            <a:spLocks noChangeArrowheads="1"/>
          </p:cNvSpPr>
          <p:nvPr/>
        </p:nvSpPr>
        <p:spPr bwMode="auto">
          <a:xfrm>
            <a:off x="2987824" y="324535"/>
            <a:ext cx="5429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波 尔 兹 曼 方 程</a:t>
            </a:r>
          </a:p>
        </p:txBody>
      </p:sp>
      <p:sp>
        <p:nvSpPr>
          <p:cNvPr id="23"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97856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73225"/>
                                        </p:tgtEl>
                                        <p:attrNameLst>
                                          <p:attrName>style.visibility</p:attrName>
                                        </p:attrNameLst>
                                      </p:cBhvr>
                                      <p:to>
                                        <p:strVal val="visible"/>
                                      </p:to>
                                    </p:set>
                                    <p:animEffect transition="in" filter="dissolve">
                                      <p:cBhvr>
                                        <p:cTn id="7" dur="500"/>
                                        <p:tgtEl>
                                          <p:spTgt spid="16732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7" name="Text Box 7"/>
          <p:cNvSpPr txBox="1">
            <a:spLocks noChangeArrowheads="1"/>
          </p:cNvSpPr>
          <p:nvPr/>
        </p:nvSpPr>
        <p:spPr bwMode="auto">
          <a:xfrm>
            <a:off x="0" y="3068960"/>
            <a:ext cx="4784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由于碰撞引起  </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的变化率有：</a:t>
            </a:r>
          </a:p>
        </p:txBody>
      </p:sp>
      <p:sp>
        <p:nvSpPr>
          <p:cNvPr id="107529" name="Text Box 9"/>
          <p:cNvSpPr txBox="1">
            <a:spLocks noChangeArrowheads="1"/>
          </p:cNvSpPr>
          <p:nvPr/>
        </p:nvSpPr>
        <p:spPr bwMode="auto">
          <a:xfrm>
            <a:off x="1378882" y="4813473"/>
            <a:ext cx="6340197" cy="128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914400" marR="0" lvl="2" indent="0" algn="l" defTabSz="914400" rtl="0" eaLnBrk="1" fontAlgn="base" latinLnBrk="0" hangingPunct="1">
              <a:lnSpc>
                <a:spcPct val="110000"/>
              </a:lnSpc>
              <a:spcBef>
                <a:spcPct val="0"/>
              </a:spcBef>
              <a:spcAft>
                <a:spcPct val="0"/>
              </a:spcAft>
              <a:buClrTx/>
              <a:buSzTx/>
              <a:buFontTx/>
              <a:buNone/>
              <a:tabLst/>
              <a:defRPr/>
            </a:pP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为平衡费米函数</a:t>
            </a:r>
          </a:p>
          <a:p>
            <a:pPr marL="914400" marR="0" lvl="2" indent="0" algn="l" defTabSz="914400" rtl="0" eaLnBrk="1" fontAlgn="base" latinLnBrk="0" hangingPunct="1">
              <a:lnSpc>
                <a:spcPct val="110000"/>
              </a:lnSpc>
              <a:spcBef>
                <a:spcPct val="0"/>
              </a:spcBef>
              <a:spcAft>
                <a:spcPct val="0"/>
              </a:spcAft>
              <a:buClrTx/>
              <a:buSzTx/>
              <a:buFontTx/>
              <a:buNone/>
              <a:tabLst/>
              <a:defRPr/>
            </a:pPr>
            <a:r>
              <a:rPr kumimoji="0" lang="zh-CN" altLang="en-US"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为弛豫时间，是</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的函数</a:t>
            </a:r>
          </a:p>
          <a:p>
            <a:pPr marL="914400" marR="0" lvl="2"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本式的物理根据是碰撞使系统趋于平衡</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7530" name="Text Box 10"/>
          <p:cNvSpPr txBox="1">
            <a:spLocks noChangeArrowheads="1"/>
          </p:cNvSpPr>
          <p:nvPr/>
        </p:nvSpPr>
        <p:spPr bwMode="auto">
          <a:xfrm>
            <a:off x="4416425" y="3959547"/>
            <a:ext cx="41857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mn-cs"/>
              </a:rPr>
              <a:t>弛豫时间大致度量了恢复平衡</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mn-cs"/>
              </a:rPr>
              <a:t>所需要的时间</a:t>
            </a:r>
          </a:p>
        </p:txBody>
      </p:sp>
      <p:graphicFrame>
        <p:nvGraphicFramePr>
          <p:cNvPr id="107531" name="对象 1"/>
          <p:cNvGraphicFramePr>
            <a:graphicFrameLocks noChangeAspect="1"/>
          </p:cNvGraphicFramePr>
          <p:nvPr>
            <p:extLst>
              <p:ext uri="{D42A27DB-BD31-4B8C-83A1-F6EECF244321}">
                <p14:modId xmlns:p14="http://schemas.microsoft.com/office/powerpoint/2010/main" val="1300168310"/>
              </p:ext>
            </p:extLst>
          </p:nvPr>
        </p:nvGraphicFramePr>
        <p:xfrm>
          <a:off x="1087438" y="3645222"/>
          <a:ext cx="3162300" cy="1081088"/>
        </p:xfrm>
        <a:graphic>
          <a:graphicData uri="http://schemas.openxmlformats.org/presentationml/2006/ole">
            <mc:AlternateContent xmlns:mc="http://schemas.openxmlformats.org/markup-compatibility/2006">
              <mc:Choice xmlns:v="urn:schemas-microsoft-com:vml" Requires="v">
                <p:oleObj spid="_x0000_s232596" name="Equation" r:id="rId4" imgW="32308800" imgH="10058400" progId="Equation.DSMT4">
                  <p:embed/>
                </p:oleObj>
              </mc:Choice>
              <mc:Fallback>
                <p:oleObj name="Equation" r:id="rId4" imgW="32308800" imgH="10058400" progId="Equation.DSMT4">
                  <p:embed/>
                  <p:pic>
                    <p:nvPicPr>
                      <p:cNvPr id="107531" name="对象 1"/>
                      <p:cNvPicPr>
                        <a:picLocks noChangeAspect="1" noChangeArrowheads="1"/>
                      </p:cNvPicPr>
                      <p:nvPr/>
                    </p:nvPicPr>
                    <p:blipFill>
                      <a:blip r:embed="rId5"/>
                      <a:srcRect/>
                      <a:stretch>
                        <a:fillRect/>
                      </a:stretch>
                    </p:blipFill>
                    <p:spPr bwMode="auto">
                      <a:xfrm>
                        <a:off x="1087438" y="3645222"/>
                        <a:ext cx="31623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fld id="{BD8223D9-D9DA-4C0B-9616-36644EEDABA8}" type="slidenum">
              <a:rPr lang="zh-CN" altLang="en-US" smtClean="0"/>
              <a:pPr/>
              <a:t>68</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16" name="Text Box 7"/>
          <p:cNvSpPr txBox="1">
            <a:spLocks noChangeArrowheads="1"/>
          </p:cNvSpPr>
          <p:nvPr/>
        </p:nvSpPr>
        <p:spPr bwMode="auto">
          <a:xfrm>
            <a:off x="439738" y="2573945"/>
            <a:ext cx="151836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碰撞项：</a:t>
            </a:r>
          </a:p>
        </p:txBody>
      </p:sp>
      <p:graphicFrame>
        <p:nvGraphicFramePr>
          <p:cNvPr id="17" name="Object 5"/>
          <p:cNvGraphicFramePr>
            <a:graphicFrameLocks noChangeAspect="1"/>
          </p:cNvGraphicFramePr>
          <p:nvPr>
            <p:extLst>
              <p:ext uri="{D42A27DB-BD31-4B8C-83A1-F6EECF244321}">
                <p14:modId xmlns:p14="http://schemas.microsoft.com/office/powerpoint/2010/main" val="417153079"/>
              </p:ext>
            </p:extLst>
          </p:nvPr>
        </p:nvGraphicFramePr>
        <p:xfrm>
          <a:off x="360015" y="1125191"/>
          <a:ext cx="6372225" cy="1066800"/>
        </p:xfrm>
        <a:graphic>
          <a:graphicData uri="http://schemas.openxmlformats.org/presentationml/2006/ole">
            <mc:AlternateContent xmlns:mc="http://schemas.openxmlformats.org/markup-compatibility/2006">
              <mc:Choice xmlns:v="urn:schemas-microsoft-com:vml" Requires="v">
                <p:oleObj spid="_x0000_s232597" name="Equation" r:id="rId6" imgW="64008000" imgH="10668000" progId="Equation.DSMT4">
                  <p:embed/>
                </p:oleObj>
              </mc:Choice>
              <mc:Fallback>
                <p:oleObj name="Equation" r:id="rId6" imgW="64008000" imgH="10668000" progId="Equation.DSMT4">
                  <p:embed/>
                  <p:pic>
                    <p:nvPicPr>
                      <p:cNvPr id="19" name="Object 5"/>
                      <p:cNvPicPr>
                        <a:picLocks noChangeAspect="1" noChangeArrowheads="1"/>
                      </p:cNvPicPr>
                      <p:nvPr/>
                    </p:nvPicPr>
                    <p:blipFill>
                      <a:blip r:embed="rId7"/>
                      <a:srcRect/>
                      <a:stretch>
                        <a:fillRect/>
                      </a:stretch>
                    </p:blipFill>
                    <p:spPr bwMode="auto">
                      <a:xfrm>
                        <a:off x="360015" y="1125191"/>
                        <a:ext cx="6372225" cy="10668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 Box 6"/>
          <p:cNvSpPr txBox="1">
            <a:spLocks noChangeArrowheads="1"/>
          </p:cNvSpPr>
          <p:nvPr/>
        </p:nvSpPr>
        <p:spPr bwMode="auto">
          <a:xfrm>
            <a:off x="5798546" y="2195990"/>
            <a:ext cx="28520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波尔兹曼方程</a:t>
            </a:r>
          </a:p>
        </p:txBody>
      </p:sp>
      <p:sp>
        <p:nvSpPr>
          <p:cNvPr id="19" name="Rectangle 7"/>
          <p:cNvSpPr>
            <a:spLocks noChangeArrowheads="1"/>
          </p:cNvSpPr>
          <p:nvPr/>
        </p:nvSpPr>
        <p:spPr bwMode="auto">
          <a:xfrm>
            <a:off x="4094622" y="980728"/>
            <a:ext cx="2088231" cy="1295400"/>
          </a:xfrm>
          <a:prstGeom prst="rect">
            <a:avLst/>
          </a:prstGeom>
          <a:noFill/>
          <a:ln w="76200">
            <a:solidFill>
              <a:srgbClr val="CC0000"/>
            </a:solidFill>
            <a:miter lim="800000"/>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0" name="Text Box 3"/>
          <p:cNvSpPr txBox="1">
            <a:spLocks noChangeArrowheads="1"/>
          </p:cNvSpPr>
          <p:nvPr/>
        </p:nvSpPr>
        <p:spPr bwMode="auto">
          <a:xfrm>
            <a:off x="2987824" y="324535"/>
            <a:ext cx="5429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波 尔 兹 曼 方 程</a:t>
            </a:r>
          </a:p>
        </p:txBody>
      </p:sp>
      <p:sp>
        <p:nvSpPr>
          <p:cNvPr id="21"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05835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1" name="Object 6"/>
          <p:cNvGraphicFramePr>
            <a:graphicFrameLocks noChangeAspect="1"/>
          </p:cNvGraphicFramePr>
          <p:nvPr>
            <p:extLst>
              <p:ext uri="{D42A27DB-BD31-4B8C-83A1-F6EECF244321}">
                <p14:modId xmlns:p14="http://schemas.microsoft.com/office/powerpoint/2010/main" val="741404320"/>
              </p:ext>
            </p:extLst>
          </p:nvPr>
        </p:nvGraphicFramePr>
        <p:xfrm>
          <a:off x="3903663" y="3310844"/>
          <a:ext cx="2116137" cy="536575"/>
        </p:xfrm>
        <a:graphic>
          <a:graphicData uri="http://schemas.openxmlformats.org/presentationml/2006/ole">
            <mc:AlternateContent xmlns:mc="http://schemas.openxmlformats.org/markup-compatibility/2006">
              <mc:Choice xmlns:v="urn:schemas-microsoft-com:vml" Requires="v">
                <p:oleObj spid="_x0000_s233750" name="公式" r:id="rId4" imgW="901065" imgH="228600" progId="Equation.3">
                  <p:embed/>
                </p:oleObj>
              </mc:Choice>
              <mc:Fallback>
                <p:oleObj name="公式" r:id="rId4" imgW="901065" imgH="228600" progId="Equation.3">
                  <p:embed/>
                  <p:pic>
                    <p:nvPicPr>
                      <p:cNvPr id="10855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3663" y="3310844"/>
                        <a:ext cx="2116137"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2" name="Object 7"/>
          <p:cNvGraphicFramePr>
            <a:graphicFrameLocks noChangeAspect="1"/>
          </p:cNvGraphicFramePr>
          <p:nvPr>
            <p:extLst>
              <p:ext uri="{D42A27DB-BD31-4B8C-83A1-F6EECF244321}">
                <p14:modId xmlns:p14="http://schemas.microsoft.com/office/powerpoint/2010/main" val="3129128348"/>
              </p:ext>
            </p:extLst>
          </p:nvPr>
        </p:nvGraphicFramePr>
        <p:xfrm>
          <a:off x="3903663" y="3966592"/>
          <a:ext cx="2797914" cy="879349"/>
        </p:xfrm>
        <a:graphic>
          <a:graphicData uri="http://schemas.openxmlformats.org/presentationml/2006/ole">
            <mc:AlternateContent xmlns:mc="http://schemas.openxmlformats.org/markup-compatibility/2006">
              <mc:Choice xmlns:v="urn:schemas-microsoft-com:vml" Requires="v">
                <p:oleObj spid="_x0000_s233751" name="Equation" r:id="rId6" imgW="1320480" imgH="419040" progId="Equation.DSMT4">
                  <p:embed/>
                </p:oleObj>
              </mc:Choice>
              <mc:Fallback>
                <p:oleObj name="Equation" r:id="rId6" imgW="1320480" imgH="419040" progId="Equation.DSMT4">
                  <p:embed/>
                  <p:pic>
                    <p:nvPicPr>
                      <p:cNvPr id="108552" name="Object 7"/>
                      <p:cNvPicPr>
                        <a:picLocks noChangeAspect="1" noChangeArrowheads="1"/>
                      </p:cNvPicPr>
                      <p:nvPr/>
                    </p:nvPicPr>
                    <p:blipFill>
                      <a:blip r:embed="rId7"/>
                      <a:srcRect/>
                      <a:stretch>
                        <a:fillRect/>
                      </a:stretch>
                    </p:blipFill>
                    <p:spPr bwMode="auto">
                      <a:xfrm>
                        <a:off x="3903663" y="3966592"/>
                        <a:ext cx="2797914" cy="879349"/>
                      </a:xfrm>
                      <a:prstGeom prst="rect">
                        <a:avLst/>
                      </a:prstGeom>
                      <a:noFill/>
                      <a:ln>
                        <a:noFill/>
                      </a:ln>
                      <a:effectLst/>
                      <a:extLst/>
                    </p:spPr>
                  </p:pic>
                </p:oleObj>
              </mc:Fallback>
            </mc:AlternateContent>
          </a:graphicData>
        </a:graphic>
      </p:graphicFrame>
      <p:graphicFrame>
        <p:nvGraphicFramePr>
          <p:cNvPr id="108553" name="Object 8"/>
          <p:cNvGraphicFramePr>
            <a:graphicFrameLocks noChangeAspect="1"/>
          </p:cNvGraphicFramePr>
          <p:nvPr>
            <p:extLst>
              <p:ext uri="{D42A27DB-BD31-4B8C-83A1-F6EECF244321}">
                <p14:modId xmlns:p14="http://schemas.microsoft.com/office/powerpoint/2010/main" val="2188398549"/>
              </p:ext>
            </p:extLst>
          </p:nvPr>
        </p:nvGraphicFramePr>
        <p:xfrm>
          <a:off x="3912461" y="4845941"/>
          <a:ext cx="2513013" cy="747712"/>
        </p:xfrm>
        <a:graphic>
          <a:graphicData uri="http://schemas.openxmlformats.org/presentationml/2006/ole">
            <mc:AlternateContent xmlns:mc="http://schemas.openxmlformats.org/markup-compatibility/2006">
              <mc:Choice xmlns:v="urn:schemas-microsoft-com:vml" Requires="v">
                <p:oleObj spid="_x0000_s233752" name="公式" r:id="rId8" imgW="1066165" imgH="317500" progId="Equation.3">
                  <p:embed/>
                </p:oleObj>
              </mc:Choice>
              <mc:Fallback>
                <p:oleObj name="公式" r:id="rId8" imgW="1066165" imgH="317500" progId="Equation.3">
                  <p:embed/>
                  <p:pic>
                    <p:nvPicPr>
                      <p:cNvPr id="108553"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2461" y="4845941"/>
                        <a:ext cx="2513013" cy="747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4" name="Text Box 10"/>
          <p:cNvSpPr txBox="1">
            <a:spLocks noChangeArrowheads="1"/>
          </p:cNvSpPr>
          <p:nvPr/>
        </p:nvSpPr>
        <p:spPr bwMode="auto">
          <a:xfrm>
            <a:off x="1043608" y="3329211"/>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如果原本不平衡：</a:t>
            </a:r>
          </a:p>
        </p:txBody>
      </p:sp>
      <p:sp>
        <p:nvSpPr>
          <p:cNvPr id="108555" name="Text Box 11"/>
          <p:cNvSpPr txBox="1">
            <a:spLocks noChangeArrowheads="1"/>
          </p:cNvSpPr>
          <p:nvPr/>
        </p:nvSpPr>
        <p:spPr bwMode="auto">
          <a:xfrm>
            <a:off x="738808" y="398612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当只有碰撞作用时：</a:t>
            </a:r>
          </a:p>
        </p:txBody>
      </p:sp>
      <p:sp>
        <p:nvSpPr>
          <p:cNvPr id="108556" name="Text Box 12"/>
          <p:cNvSpPr txBox="1">
            <a:spLocks noChangeArrowheads="1"/>
          </p:cNvSpPr>
          <p:nvPr/>
        </p:nvSpPr>
        <p:spPr bwMode="auto">
          <a:xfrm>
            <a:off x="4687193" y="5582369"/>
            <a:ext cx="3959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代表了恢复平衡的时间</a:t>
            </a:r>
          </a:p>
        </p:txBody>
      </p:sp>
      <p:sp>
        <p:nvSpPr>
          <p:cNvPr id="108557" name="Text Box 13"/>
          <p:cNvSpPr txBox="1">
            <a:spLocks noChangeArrowheads="1"/>
          </p:cNvSpPr>
          <p:nvPr/>
        </p:nvSpPr>
        <p:spPr bwMode="auto">
          <a:xfrm>
            <a:off x="528206" y="2687910"/>
            <a:ext cx="251863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关于弛豫时间：</a:t>
            </a:r>
          </a:p>
        </p:txBody>
      </p:sp>
      <p:sp>
        <p:nvSpPr>
          <p:cNvPr id="2" name="灯片编号占位符 1"/>
          <p:cNvSpPr>
            <a:spLocks noGrp="1"/>
          </p:cNvSpPr>
          <p:nvPr>
            <p:ph type="sldNum" sz="quarter" idx="12"/>
          </p:nvPr>
        </p:nvSpPr>
        <p:spPr/>
        <p:txBody>
          <a:bodyPr/>
          <a:lstStyle/>
          <a:p>
            <a:fld id="{BD8223D9-D9DA-4C0B-9616-36644EEDABA8}" type="slidenum">
              <a:rPr lang="zh-CN" altLang="en-US" smtClean="0"/>
              <a:pPr/>
              <a:t>69</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graphicFrame>
        <p:nvGraphicFramePr>
          <p:cNvPr id="23" name="Object 5"/>
          <p:cNvGraphicFramePr>
            <a:graphicFrameLocks noChangeAspect="1"/>
          </p:cNvGraphicFramePr>
          <p:nvPr>
            <p:extLst>
              <p:ext uri="{D42A27DB-BD31-4B8C-83A1-F6EECF244321}">
                <p14:modId xmlns:p14="http://schemas.microsoft.com/office/powerpoint/2010/main" val="1384885243"/>
              </p:ext>
            </p:extLst>
          </p:nvPr>
        </p:nvGraphicFramePr>
        <p:xfrm>
          <a:off x="360015" y="1125191"/>
          <a:ext cx="6372225" cy="1066800"/>
        </p:xfrm>
        <a:graphic>
          <a:graphicData uri="http://schemas.openxmlformats.org/presentationml/2006/ole">
            <mc:AlternateContent xmlns:mc="http://schemas.openxmlformats.org/markup-compatibility/2006">
              <mc:Choice xmlns:v="urn:schemas-microsoft-com:vml" Requires="v">
                <p:oleObj spid="_x0000_s233753" name="Equation" r:id="rId10" imgW="64008000" imgH="10668000" progId="Equation.DSMT4">
                  <p:embed/>
                </p:oleObj>
              </mc:Choice>
              <mc:Fallback>
                <p:oleObj name="Equation" r:id="rId10" imgW="64008000" imgH="10668000" progId="Equation.DSMT4">
                  <p:embed/>
                  <p:pic>
                    <p:nvPicPr>
                      <p:cNvPr id="17" name="Object 5"/>
                      <p:cNvPicPr>
                        <a:picLocks noChangeAspect="1" noChangeArrowheads="1"/>
                      </p:cNvPicPr>
                      <p:nvPr/>
                    </p:nvPicPr>
                    <p:blipFill>
                      <a:blip r:embed="rId11"/>
                      <a:srcRect/>
                      <a:stretch>
                        <a:fillRect/>
                      </a:stretch>
                    </p:blipFill>
                    <p:spPr bwMode="auto">
                      <a:xfrm>
                        <a:off x="360015" y="1125191"/>
                        <a:ext cx="6372225" cy="10668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Text Box 6"/>
          <p:cNvSpPr txBox="1">
            <a:spLocks noChangeArrowheads="1"/>
          </p:cNvSpPr>
          <p:nvPr/>
        </p:nvSpPr>
        <p:spPr bwMode="auto">
          <a:xfrm>
            <a:off x="5798546" y="2195990"/>
            <a:ext cx="28520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波尔兹曼方程</a:t>
            </a:r>
          </a:p>
        </p:txBody>
      </p:sp>
      <p:sp>
        <p:nvSpPr>
          <p:cNvPr id="25" name="Rectangle 7"/>
          <p:cNvSpPr>
            <a:spLocks noChangeArrowheads="1"/>
          </p:cNvSpPr>
          <p:nvPr/>
        </p:nvSpPr>
        <p:spPr bwMode="auto">
          <a:xfrm>
            <a:off x="4094622" y="980728"/>
            <a:ext cx="2088231" cy="1295400"/>
          </a:xfrm>
          <a:prstGeom prst="rect">
            <a:avLst/>
          </a:prstGeom>
          <a:noFill/>
          <a:ln w="76200">
            <a:solidFill>
              <a:srgbClr val="CC0000"/>
            </a:solidFill>
            <a:miter lim="800000"/>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6" name="Text Box 3"/>
          <p:cNvSpPr txBox="1">
            <a:spLocks noChangeArrowheads="1"/>
          </p:cNvSpPr>
          <p:nvPr/>
        </p:nvSpPr>
        <p:spPr bwMode="auto">
          <a:xfrm>
            <a:off x="2987824" y="324535"/>
            <a:ext cx="5429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波 尔 兹 曼 方 程</a:t>
            </a:r>
          </a:p>
        </p:txBody>
      </p:sp>
      <p:sp>
        <p:nvSpPr>
          <p:cNvPr id="27"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05433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5"/>
          <p:cNvSpPr txBox="1">
            <a:spLocks noChangeArrowheads="1"/>
          </p:cNvSpPr>
          <p:nvPr/>
        </p:nvSpPr>
        <p:spPr bwMode="auto">
          <a:xfrm>
            <a:off x="684658" y="910015"/>
            <a:ext cx="8351838" cy="82994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不确定度关系</a:t>
            </a:r>
            <a:r>
              <a:rPr kumimoji="0"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fr-FR"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uncertainty relation)</a:t>
            </a: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是海森堡</a:t>
            </a:r>
            <a:r>
              <a:rPr kumimoji="0"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(Heisenberg)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于</a:t>
            </a:r>
            <a:r>
              <a:rPr kumimoji="0"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1927</a:t>
            </a: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提出的</a:t>
            </a:r>
            <a:endParaRPr kumimoji="0" lang="zh-CN" altLang="en-US" sz="24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266" name="Rectangle 3"/>
          <p:cNvSpPr>
            <a:spLocks noChangeArrowheads="1"/>
          </p:cNvSpPr>
          <p:nvPr/>
        </p:nvSpPr>
        <p:spPr bwMode="auto">
          <a:xfrm>
            <a:off x="612527" y="1773392"/>
            <a:ext cx="8135937" cy="57626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267" name="Rectangle 2"/>
          <p:cNvSpPr>
            <a:spLocks noRot="1" noChangeArrowheads="1"/>
          </p:cNvSpPr>
          <p:nvPr/>
        </p:nvSpPr>
        <p:spPr bwMode="auto">
          <a:xfrm>
            <a:off x="2987824" y="-55483"/>
            <a:ext cx="353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不 确 定 度 关 </a:t>
            </a:r>
            <a:r>
              <a:rPr kumimoji="1" lang="zh-CN" altLang="en-US" sz="36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mn-cs"/>
              </a:rPr>
              <a:t>系</a:t>
            </a:r>
          </a:p>
        </p:txBody>
      </p:sp>
      <p:sp>
        <p:nvSpPr>
          <p:cNvPr id="11271" name="Text Box 22"/>
          <p:cNvSpPr txBox="1">
            <a:spLocks noChangeArrowheads="1"/>
          </p:cNvSpPr>
          <p:nvPr/>
        </p:nvSpPr>
        <p:spPr bwMode="auto">
          <a:xfrm>
            <a:off x="5056188" y="60198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1275" name="Object 10"/>
          <p:cNvGraphicFramePr>
            <a:graphicFrameLocks noChangeAspect="1"/>
          </p:cNvGraphicFramePr>
          <p:nvPr/>
        </p:nvGraphicFramePr>
        <p:xfrm>
          <a:off x="2250827" y="2422679"/>
          <a:ext cx="1831975" cy="696913"/>
        </p:xfrm>
        <a:graphic>
          <a:graphicData uri="http://schemas.openxmlformats.org/presentationml/2006/ole">
            <mc:AlternateContent xmlns:mc="http://schemas.openxmlformats.org/markup-compatibility/2006">
              <mc:Choice xmlns:v="urn:schemas-microsoft-com:vml" Requires="v">
                <p:oleObj spid="_x0000_s190715" name="Equation" r:id="rId4" imgW="19202400" imgH="7315200" progId="Equation.DSMT4">
                  <p:embed/>
                </p:oleObj>
              </mc:Choice>
              <mc:Fallback>
                <p:oleObj name="Equation" r:id="rId4" imgW="19202400" imgH="7315200" progId="Equation.DSMT4">
                  <p:embed/>
                  <p:pic>
                    <p:nvPicPr>
                      <p:cNvPr id="11275" name="Object 10"/>
                      <p:cNvPicPr>
                        <a:picLocks noChangeAspect="1" noChangeArrowheads="1"/>
                      </p:cNvPicPr>
                      <p:nvPr/>
                    </p:nvPicPr>
                    <p:blipFill>
                      <a:blip r:embed="rId5"/>
                      <a:srcRect/>
                      <a:stretch>
                        <a:fillRect/>
                      </a:stretch>
                    </p:blipFill>
                    <p:spPr bwMode="auto">
                      <a:xfrm>
                        <a:off x="2250827" y="2422679"/>
                        <a:ext cx="183197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6" name="Object 35"/>
          <p:cNvGraphicFramePr>
            <a:graphicFrameLocks noChangeAspect="1"/>
          </p:cNvGraphicFramePr>
          <p:nvPr>
            <p:extLst>
              <p:ext uri="{D42A27DB-BD31-4B8C-83A1-F6EECF244321}">
                <p14:modId xmlns:p14="http://schemas.microsoft.com/office/powerpoint/2010/main" val="2104239463"/>
              </p:ext>
            </p:extLst>
          </p:nvPr>
        </p:nvGraphicFramePr>
        <p:xfrm>
          <a:off x="4178052" y="2349654"/>
          <a:ext cx="2444750" cy="750888"/>
        </p:xfrm>
        <a:graphic>
          <a:graphicData uri="http://schemas.openxmlformats.org/presentationml/2006/ole">
            <mc:AlternateContent xmlns:mc="http://schemas.openxmlformats.org/markup-compatibility/2006">
              <mc:Choice xmlns:v="urn:schemas-microsoft-com:vml" Requires="v">
                <p:oleObj spid="_x0000_s190716" name="Equation" r:id="rId6" imgW="23774400" imgH="7315200" progId="Equation.DSMT4">
                  <p:embed/>
                </p:oleObj>
              </mc:Choice>
              <mc:Fallback>
                <p:oleObj name="Equation" r:id="rId6" imgW="23774400" imgH="7315200" progId="Equation.DSMT4">
                  <p:embed/>
                  <p:pic>
                    <p:nvPicPr>
                      <p:cNvPr id="11276" name="Object 35"/>
                      <p:cNvPicPr>
                        <a:picLocks noChangeAspect="1" noChangeArrowheads="1"/>
                      </p:cNvPicPr>
                      <p:nvPr/>
                    </p:nvPicPr>
                    <p:blipFill>
                      <a:blip r:embed="rId7"/>
                      <a:srcRect/>
                      <a:stretch>
                        <a:fillRect/>
                      </a:stretch>
                    </p:blipFill>
                    <p:spPr bwMode="auto">
                      <a:xfrm>
                        <a:off x="4178052" y="2349654"/>
                        <a:ext cx="244475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9" name="Text Box 7"/>
          <p:cNvSpPr txBox="1">
            <a:spLocks noChangeArrowheads="1"/>
          </p:cNvSpPr>
          <p:nvPr/>
        </p:nvSpPr>
        <p:spPr bwMode="auto">
          <a:xfrm>
            <a:off x="683965" y="1830542"/>
            <a:ext cx="777666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   微观粒子的位置和动量不能同时具有完全确定的值</a:t>
            </a: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2" name="Rectangle 37"/>
          <p:cNvSpPr>
            <a:spLocks noChangeArrowheads="1"/>
          </p:cNvSpPr>
          <p:nvPr/>
        </p:nvSpPr>
        <p:spPr bwMode="auto">
          <a:xfrm flipV="1">
            <a:off x="86539" y="82715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1" name="Rectangle 21"/>
          <p:cNvSpPr>
            <a:spLocks noChangeArrowheads="1"/>
          </p:cNvSpPr>
          <p:nvPr/>
        </p:nvSpPr>
        <p:spPr bwMode="auto">
          <a:xfrm>
            <a:off x="648069" y="3106892"/>
            <a:ext cx="7705725" cy="97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lnSpc>
                <a:spcPct val="110000"/>
              </a:lnSpc>
            </a:pPr>
            <a:r>
              <a:rPr lang="zh-CN" altLang="en-US" sz="2600" dirty="0">
                <a:solidFill>
                  <a:schemeClr val="tx1"/>
                </a:solidFill>
                <a:ea typeface="微软雅黑" panose="020B0503020204020204" charset="-122"/>
                <a:cs typeface="Times New Roman" panose="02020603050405020304" pitchFamily="18" charset="0"/>
              </a:rPr>
              <a:t>设一维粒子具有</a:t>
            </a:r>
            <a:r>
              <a:rPr lang="zh-CN" altLang="en-US" sz="2600" dirty="0">
                <a:solidFill>
                  <a:srgbClr val="0000FF"/>
                </a:solidFill>
                <a:ea typeface="微软雅黑" panose="020B0503020204020204" charset="-122"/>
                <a:cs typeface="Times New Roman" panose="02020603050405020304" pitchFamily="18" charset="0"/>
              </a:rPr>
              <a:t>不确定</a:t>
            </a:r>
            <a:r>
              <a:rPr lang="zh-CN" altLang="en-US" sz="2600" dirty="0">
                <a:solidFill>
                  <a:schemeClr val="tx1"/>
                </a:solidFill>
                <a:ea typeface="微软雅黑" panose="020B0503020204020204" charset="-122"/>
                <a:cs typeface="Times New Roman" panose="02020603050405020304" pitchFamily="18" charset="0"/>
              </a:rPr>
              <a:t>的动量，</a:t>
            </a:r>
          </a:p>
          <a:p>
            <a:pPr eaLnBrk="1" hangingPunct="1">
              <a:lnSpc>
                <a:spcPct val="110000"/>
              </a:lnSpc>
            </a:pPr>
            <a:r>
              <a:rPr lang="zh-CN" altLang="en-US" sz="2600" dirty="0">
                <a:solidFill>
                  <a:schemeClr val="tx1"/>
                </a:solidFill>
                <a:ea typeface="微软雅黑" panose="020B0503020204020204" charset="-122"/>
                <a:cs typeface="Times New Roman" panose="02020603050405020304" pitchFamily="18" charset="0"/>
              </a:rPr>
              <a:t>                       动量取值为</a:t>
            </a:r>
            <a:r>
              <a:rPr lang="en-US" altLang="zh-CN" sz="2600" i="1" dirty="0">
                <a:solidFill>
                  <a:schemeClr val="tx1"/>
                </a:solidFill>
                <a:ea typeface="微软雅黑" panose="020B0503020204020204" charset="-122"/>
                <a:cs typeface="Times New Roman" panose="02020603050405020304" pitchFamily="18" charset="0"/>
              </a:rPr>
              <a:t>ħk</a:t>
            </a:r>
            <a:r>
              <a:rPr lang="en-US" altLang="zh-CN" sz="2600" baseline="-25000" dirty="0">
                <a:solidFill>
                  <a:schemeClr val="tx1"/>
                </a:solidFill>
                <a:ea typeface="微软雅黑" panose="020B0503020204020204" charset="-122"/>
                <a:cs typeface="Times New Roman" panose="02020603050405020304" pitchFamily="18" charset="0"/>
              </a:rPr>
              <a:t>0 </a:t>
            </a:r>
            <a:r>
              <a:rPr lang="zh-CN" altLang="en-US" sz="2600" dirty="0">
                <a:solidFill>
                  <a:schemeClr val="tx1"/>
                </a:solidFill>
                <a:ea typeface="微软雅黑" panose="020B0503020204020204" charset="-122"/>
                <a:cs typeface="Times New Roman" panose="02020603050405020304" pitchFamily="18" charset="0"/>
              </a:rPr>
              <a:t>附近</a:t>
            </a:r>
            <a:r>
              <a:rPr lang="en-US" altLang="zh-CN" sz="2600" i="1" dirty="0" err="1">
                <a:solidFill>
                  <a:schemeClr val="tx1"/>
                </a:solidFill>
                <a:ea typeface="微软雅黑" panose="020B0503020204020204" charset="-122"/>
                <a:cs typeface="Times New Roman" panose="02020603050405020304" pitchFamily="18" charset="0"/>
              </a:rPr>
              <a:t>ħ</a:t>
            </a:r>
            <a:r>
              <a:rPr lang="en-US" altLang="zh-CN" sz="2600" dirty="0" err="1">
                <a:solidFill>
                  <a:schemeClr val="tx1"/>
                </a:solidFill>
                <a:ea typeface="微软雅黑" panose="020B0503020204020204" charset="-122"/>
                <a:cs typeface="Times New Roman" panose="02020603050405020304" pitchFamily="18" charset="0"/>
                <a:sym typeface="Symbol" panose="05050102010706020507" pitchFamily="18" charset="2"/>
              </a:rPr>
              <a:t></a:t>
            </a:r>
            <a:r>
              <a:rPr lang="en-US" altLang="zh-CN" sz="2600" i="1" dirty="0" err="1">
                <a:solidFill>
                  <a:schemeClr val="tx1"/>
                </a:solidFill>
                <a:ea typeface="微软雅黑" panose="020B0503020204020204" charset="-122"/>
                <a:cs typeface="Times New Roman" panose="02020603050405020304" pitchFamily="18" charset="0"/>
              </a:rPr>
              <a:t>k</a:t>
            </a:r>
            <a:r>
              <a:rPr lang="zh-CN" altLang="en-US" sz="2600" dirty="0">
                <a:solidFill>
                  <a:schemeClr val="tx1"/>
                </a:solidFill>
                <a:ea typeface="微软雅黑" panose="020B0503020204020204" charset="-122"/>
                <a:cs typeface="Times New Roman" panose="02020603050405020304" pitchFamily="18" charset="0"/>
              </a:rPr>
              <a:t>范围内</a:t>
            </a:r>
          </a:p>
        </p:txBody>
      </p:sp>
      <p:grpSp>
        <p:nvGrpSpPr>
          <p:cNvPr id="23" name="Group 26"/>
          <p:cNvGrpSpPr/>
          <p:nvPr/>
        </p:nvGrpSpPr>
        <p:grpSpPr bwMode="auto">
          <a:xfrm>
            <a:off x="585788" y="4143302"/>
            <a:ext cx="8482012" cy="1190626"/>
            <a:chOff x="369" y="2725"/>
            <a:chExt cx="5343" cy="750"/>
          </a:xfrm>
        </p:grpSpPr>
        <p:sp>
          <p:nvSpPr>
            <p:cNvPr id="24" name="Text Box 20"/>
            <p:cNvSpPr txBox="1">
              <a:spLocks noChangeArrowheads="1"/>
            </p:cNvSpPr>
            <p:nvPr/>
          </p:nvSpPr>
          <p:spPr bwMode="auto">
            <a:xfrm>
              <a:off x="369" y="2735"/>
              <a:ext cx="323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chemeClr val="tx1"/>
                  </a:solidFill>
                  <a:ea typeface="微软雅黑" panose="020B0503020204020204" charset="-122"/>
                </a:rPr>
                <a:t>相应的波函数为本征态的叠加态：</a:t>
              </a:r>
            </a:p>
          </p:txBody>
        </p:sp>
        <p:graphicFrame>
          <p:nvGraphicFramePr>
            <p:cNvPr id="25" name="Object 10"/>
            <p:cNvGraphicFramePr>
              <a:graphicFrameLocks noChangeAspect="1"/>
            </p:cNvGraphicFramePr>
            <p:nvPr>
              <p:extLst>
                <p:ext uri="{D42A27DB-BD31-4B8C-83A1-F6EECF244321}">
                  <p14:modId xmlns:p14="http://schemas.microsoft.com/office/powerpoint/2010/main" val="2267345605"/>
                </p:ext>
              </p:extLst>
            </p:nvPr>
          </p:nvGraphicFramePr>
          <p:xfrm>
            <a:off x="3555" y="2725"/>
            <a:ext cx="1634" cy="495"/>
          </p:xfrm>
          <a:graphic>
            <a:graphicData uri="http://schemas.openxmlformats.org/presentationml/2006/ole">
              <mc:AlternateContent xmlns:mc="http://schemas.openxmlformats.org/markup-compatibility/2006">
                <mc:Choice xmlns:v="urn:schemas-microsoft-com:vml" Requires="v">
                  <p:oleObj spid="_x0000_s190717" name="Equation" r:id="rId8" imgW="27127200" imgH="8229600" progId="Equation.DSMT4">
                    <p:embed/>
                  </p:oleObj>
                </mc:Choice>
                <mc:Fallback>
                  <p:oleObj name="Equation" r:id="rId8" imgW="27127200" imgH="8229600" progId="Equation.DSMT4">
                    <p:embed/>
                    <p:pic>
                      <p:nvPicPr>
                        <p:cNvPr id="23" name="Object 10"/>
                        <p:cNvPicPr>
                          <a:picLocks noChangeAspect="1" noChangeArrowheads="1"/>
                        </p:cNvPicPr>
                        <p:nvPr/>
                      </p:nvPicPr>
                      <p:blipFill>
                        <a:blip r:embed="rId9"/>
                        <a:srcRect/>
                        <a:stretch>
                          <a:fillRect/>
                        </a:stretch>
                      </p:blipFill>
                      <p:spPr bwMode="auto">
                        <a:xfrm>
                          <a:off x="3555" y="2725"/>
                          <a:ext cx="1634"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Text Box 23"/>
            <p:cNvSpPr txBox="1">
              <a:spLocks noChangeArrowheads="1"/>
            </p:cNvSpPr>
            <p:nvPr/>
          </p:nvSpPr>
          <p:spPr bwMode="auto">
            <a:xfrm>
              <a:off x="3032" y="3167"/>
              <a:ext cx="268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rgbClr val="663300"/>
                  </a:solidFill>
                  <a:ea typeface="微软雅黑" panose="020B0503020204020204" charset="-122"/>
                  <a:cs typeface="Times New Roman" panose="02020603050405020304" pitchFamily="18" charset="0"/>
                </a:rPr>
                <a:t>（系数</a:t>
              </a:r>
              <a:r>
                <a:rPr lang="en-US" altLang="zh-CN" sz="2600" i="1" dirty="0" err="1">
                  <a:solidFill>
                    <a:srgbClr val="663300"/>
                  </a:solidFill>
                  <a:ea typeface="微软雅黑" panose="020B0503020204020204" charset="-122"/>
                  <a:cs typeface="Times New Roman" panose="02020603050405020304" pitchFamily="18" charset="0"/>
                </a:rPr>
                <a:t>a</a:t>
              </a:r>
              <a:r>
                <a:rPr lang="en-US" altLang="zh-CN" sz="2600" i="1" baseline="-25000" dirty="0" err="1">
                  <a:solidFill>
                    <a:srgbClr val="663300"/>
                  </a:solidFill>
                  <a:ea typeface="微软雅黑" panose="020B0503020204020204" charset="-122"/>
                  <a:cs typeface="Times New Roman" panose="02020603050405020304" pitchFamily="18" charset="0"/>
                </a:rPr>
                <a:t>k</a:t>
              </a:r>
              <a:r>
                <a:rPr lang="zh-CN" altLang="en-US" sz="2600" dirty="0">
                  <a:solidFill>
                    <a:srgbClr val="663300"/>
                  </a:solidFill>
                  <a:ea typeface="微软雅黑" panose="020B0503020204020204" charset="-122"/>
                  <a:cs typeface="Times New Roman" panose="02020603050405020304" pitchFamily="18" charset="0"/>
                </a:rPr>
                <a:t>决定所取</a:t>
              </a:r>
              <a:r>
                <a:rPr lang="en-US" altLang="zh-CN" sz="2600" i="1" dirty="0">
                  <a:solidFill>
                    <a:srgbClr val="663300"/>
                  </a:solidFill>
                  <a:ea typeface="微软雅黑" panose="020B0503020204020204" charset="-122"/>
                  <a:cs typeface="Times New Roman" panose="02020603050405020304" pitchFamily="18" charset="0"/>
                </a:rPr>
                <a:t>k</a:t>
              </a:r>
              <a:r>
                <a:rPr lang="zh-CN" altLang="en-US" sz="2600" dirty="0">
                  <a:solidFill>
                    <a:srgbClr val="663300"/>
                  </a:solidFill>
                  <a:ea typeface="微软雅黑" panose="020B0503020204020204" charset="-122"/>
                  <a:cs typeface="Times New Roman" panose="02020603050405020304" pitchFamily="18" charset="0"/>
                </a:rPr>
                <a:t>的范围）</a:t>
              </a:r>
            </a:p>
          </p:txBody>
        </p:sp>
      </p:grpSp>
      <p:sp>
        <p:nvSpPr>
          <p:cNvPr id="28" name="Text Box 25"/>
          <p:cNvSpPr txBox="1">
            <a:spLocks noChangeArrowheads="1"/>
          </p:cNvSpPr>
          <p:nvPr/>
        </p:nvSpPr>
        <p:spPr bwMode="auto">
          <a:xfrm>
            <a:off x="652338" y="5416768"/>
            <a:ext cx="8312150" cy="892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rgbClr val="660066"/>
                </a:solidFill>
                <a:ea typeface="微软雅黑" panose="020B0503020204020204" charset="-122"/>
              </a:rPr>
              <a:t>由于波函数的叠加，粒子出现在空间各点的概率不相同，</a:t>
            </a:r>
          </a:p>
          <a:p>
            <a:pPr eaLnBrk="1" hangingPunct="1"/>
            <a:r>
              <a:rPr lang="zh-CN" altLang="en-US" sz="2600" dirty="0">
                <a:solidFill>
                  <a:srgbClr val="660066"/>
                </a:solidFill>
                <a:ea typeface="微软雅黑" panose="020B0503020204020204" charset="-122"/>
              </a:rPr>
              <a:t>粒子的位置会局域在某个区域中</a:t>
            </a:r>
          </a:p>
        </p:txBody>
      </p:sp>
    </p:spTree>
    <p:extLst>
      <p:ext uri="{BB962C8B-B14F-4D97-AF65-F5344CB8AC3E}">
        <p14:creationId xmlns:p14="http://schemas.microsoft.com/office/powerpoint/2010/main" val="272887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676294" name="Text Box 6"/>
          <p:cNvSpPr txBox="1">
            <a:spLocks noChangeArrowheads="1"/>
          </p:cNvSpPr>
          <p:nvPr/>
        </p:nvSpPr>
        <p:spPr bwMode="auto">
          <a:xfrm>
            <a:off x="5652120" y="5706516"/>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简化的玻尔兹曼方程</a:t>
            </a:r>
          </a:p>
        </p:txBody>
      </p:sp>
      <p:grpSp>
        <p:nvGrpSpPr>
          <p:cNvPr id="1676295" name="Group 7"/>
          <p:cNvGrpSpPr/>
          <p:nvPr/>
        </p:nvGrpSpPr>
        <p:grpSpPr bwMode="auto">
          <a:xfrm>
            <a:off x="611560" y="2083113"/>
            <a:ext cx="4030632" cy="1991589"/>
            <a:chOff x="449" y="1420"/>
            <a:chExt cx="2288" cy="957"/>
          </a:xfrm>
        </p:grpSpPr>
        <p:graphicFrame>
          <p:nvGraphicFramePr>
            <p:cNvPr id="109582" name="Object 6"/>
            <p:cNvGraphicFramePr>
              <a:graphicFrameLocks noChangeAspect="1"/>
            </p:cNvGraphicFramePr>
            <p:nvPr>
              <p:extLst>
                <p:ext uri="{D42A27DB-BD31-4B8C-83A1-F6EECF244321}">
                  <p14:modId xmlns:p14="http://schemas.microsoft.com/office/powerpoint/2010/main" val="3301740822"/>
                </p:ext>
              </p:extLst>
            </p:nvPr>
          </p:nvGraphicFramePr>
          <p:xfrm>
            <a:off x="449" y="1812"/>
            <a:ext cx="2288" cy="565"/>
          </p:xfrm>
          <a:graphic>
            <a:graphicData uri="http://schemas.openxmlformats.org/presentationml/2006/ole">
              <mc:AlternateContent xmlns:mc="http://schemas.openxmlformats.org/markup-compatibility/2006">
                <mc:Choice xmlns:v="urn:schemas-microsoft-com:vml" Requires="v">
                  <p:oleObj spid="_x0000_s234794" name="Equation" r:id="rId4" imgW="2006280" imgH="495000" progId="Equation.DSMT4">
                    <p:embed/>
                  </p:oleObj>
                </mc:Choice>
                <mc:Fallback>
                  <p:oleObj name="Equation" r:id="rId4" imgW="2006280" imgH="495000" progId="Equation.DSMT4">
                    <p:embed/>
                    <p:pic>
                      <p:nvPicPr>
                        <p:cNvPr id="109582" name="Object 6"/>
                        <p:cNvPicPr>
                          <a:picLocks noChangeAspect="1" noChangeArrowheads="1"/>
                        </p:cNvPicPr>
                        <p:nvPr/>
                      </p:nvPicPr>
                      <p:blipFill>
                        <a:blip r:embed="rId5"/>
                        <a:srcRect/>
                        <a:stretch>
                          <a:fillRect/>
                        </a:stretch>
                      </p:blipFill>
                      <p:spPr bwMode="auto">
                        <a:xfrm>
                          <a:off x="449" y="1812"/>
                          <a:ext cx="2288" cy="565"/>
                        </a:xfrm>
                        <a:prstGeom prst="rect">
                          <a:avLst/>
                        </a:prstGeom>
                        <a:noFill/>
                        <a:ln w="9525">
                          <a:solidFill>
                            <a:srgbClr val="CC0000"/>
                          </a:solidFill>
                          <a:miter lim="800000"/>
                          <a:headEnd/>
                          <a:tailEnd/>
                        </a:ln>
                        <a:effectLst/>
                        <a:extLst/>
                      </p:spPr>
                    </p:pic>
                  </p:oleObj>
                </mc:Fallback>
              </mc:AlternateContent>
            </a:graphicData>
          </a:graphic>
        </p:graphicFrame>
        <p:sp>
          <p:nvSpPr>
            <p:cNvPr id="109583" name="Line 9"/>
            <p:cNvSpPr>
              <a:spLocks noChangeShapeType="1"/>
            </p:cNvSpPr>
            <p:nvPr/>
          </p:nvSpPr>
          <p:spPr bwMode="auto">
            <a:xfrm flipV="1">
              <a:off x="1474" y="1420"/>
              <a:ext cx="18" cy="377"/>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grpSp>
        <p:nvGrpSpPr>
          <p:cNvPr id="1676298" name="Group 10"/>
          <p:cNvGrpSpPr/>
          <p:nvPr/>
        </p:nvGrpSpPr>
        <p:grpSpPr bwMode="auto">
          <a:xfrm>
            <a:off x="4714750" y="2192339"/>
            <a:ext cx="4249738" cy="1878013"/>
            <a:chOff x="2880" y="1381"/>
            <a:chExt cx="2677" cy="1183"/>
          </a:xfrm>
        </p:grpSpPr>
        <p:graphicFrame>
          <p:nvGraphicFramePr>
            <p:cNvPr id="109580" name="Object 5"/>
            <p:cNvGraphicFramePr>
              <a:graphicFrameLocks noChangeAspect="1"/>
            </p:cNvGraphicFramePr>
            <p:nvPr/>
          </p:nvGraphicFramePr>
          <p:xfrm>
            <a:off x="2880" y="1821"/>
            <a:ext cx="2677" cy="743"/>
          </p:xfrm>
          <a:graphic>
            <a:graphicData uri="http://schemas.openxmlformats.org/presentationml/2006/ole">
              <mc:AlternateContent xmlns:mc="http://schemas.openxmlformats.org/markup-compatibility/2006">
                <mc:Choice xmlns:v="urn:schemas-microsoft-com:vml" Requires="v">
                  <p:oleObj spid="_x0000_s234795" name="Equation" r:id="rId6" imgW="38404800" imgH="10668000" progId="Equation.DSMT4">
                    <p:embed/>
                  </p:oleObj>
                </mc:Choice>
                <mc:Fallback>
                  <p:oleObj name="Equation" r:id="rId6" imgW="38404800" imgH="10668000" progId="Equation.DSMT4">
                    <p:embed/>
                    <p:pic>
                      <p:nvPicPr>
                        <p:cNvPr id="109580" name="Object 5"/>
                        <p:cNvPicPr>
                          <a:picLocks noChangeAspect="1" noChangeArrowheads="1"/>
                        </p:cNvPicPr>
                        <p:nvPr/>
                      </p:nvPicPr>
                      <p:blipFill>
                        <a:blip r:embed="rId7"/>
                        <a:srcRect/>
                        <a:stretch>
                          <a:fillRect/>
                        </a:stretch>
                      </p:blipFill>
                      <p:spPr bwMode="auto">
                        <a:xfrm>
                          <a:off x="2880" y="1821"/>
                          <a:ext cx="2677" cy="743"/>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81" name="Line 12"/>
            <p:cNvSpPr>
              <a:spLocks noChangeShapeType="1"/>
            </p:cNvSpPr>
            <p:nvPr/>
          </p:nvSpPr>
          <p:spPr bwMode="auto">
            <a:xfrm flipH="1" flipV="1">
              <a:off x="3108" y="1381"/>
              <a:ext cx="181" cy="434"/>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grpSp>
        <p:nvGrpSpPr>
          <p:cNvPr id="1676301" name="Group 13"/>
          <p:cNvGrpSpPr/>
          <p:nvPr/>
        </p:nvGrpSpPr>
        <p:grpSpPr bwMode="auto">
          <a:xfrm>
            <a:off x="2867622" y="4108360"/>
            <a:ext cx="3408363" cy="1582738"/>
            <a:chOff x="1729" y="2665"/>
            <a:chExt cx="2147" cy="997"/>
          </a:xfrm>
        </p:grpSpPr>
        <p:graphicFrame>
          <p:nvGraphicFramePr>
            <p:cNvPr id="109578" name="Object 9"/>
            <p:cNvGraphicFramePr>
              <a:graphicFrameLocks noChangeAspect="1"/>
            </p:cNvGraphicFramePr>
            <p:nvPr>
              <p:extLst>
                <p:ext uri="{D42A27DB-BD31-4B8C-83A1-F6EECF244321}">
                  <p14:modId xmlns:p14="http://schemas.microsoft.com/office/powerpoint/2010/main" val="3644700227"/>
                </p:ext>
              </p:extLst>
            </p:nvPr>
          </p:nvGraphicFramePr>
          <p:xfrm>
            <a:off x="1729" y="3061"/>
            <a:ext cx="2147" cy="601"/>
          </p:xfrm>
          <a:graphic>
            <a:graphicData uri="http://schemas.openxmlformats.org/presentationml/2006/ole">
              <mc:AlternateContent xmlns:mc="http://schemas.openxmlformats.org/markup-compatibility/2006">
                <mc:Choice xmlns:v="urn:schemas-microsoft-com:vml" Requires="v">
                  <p:oleObj spid="_x0000_s234796" name="Equation" r:id="rId8" imgW="1409400" imgH="393480" progId="Equation.DSMT4">
                    <p:embed/>
                  </p:oleObj>
                </mc:Choice>
                <mc:Fallback>
                  <p:oleObj name="Equation" r:id="rId8" imgW="1409400" imgH="393480" progId="Equation.DSMT4">
                    <p:embed/>
                    <p:pic>
                      <p:nvPicPr>
                        <p:cNvPr id="109578" name="Object 9"/>
                        <p:cNvPicPr>
                          <a:picLocks noChangeAspect="1" noChangeArrowheads="1"/>
                        </p:cNvPicPr>
                        <p:nvPr/>
                      </p:nvPicPr>
                      <p:blipFill>
                        <a:blip r:embed="rId9"/>
                        <a:srcRect/>
                        <a:stretch>
                          <a:fillRect/>
                        </a:stretch>
                      </p:blipFill>
                      <p:spPr bwMode="auto">
                        <a:xfrm>
                          <a:off x="1729" y="3061"/>
                          <a:ext cx="2147" cy="601"/>
                        </a:xfrm>
                        <a:prstGeom prst="rect">
                          <a:avLst/>
                        </a:prstGeom>
                        <a:gradFill rotWithShape="1">
                          <a:gsLst>
                            <a:gs pos="0">
                              <a:srgbClr val="FFCCFF"/>
                            </a:gs>
                            <a:gs pos="50000">
                              <a:srgbClr val="FFFFFF"/>
                            </a:gs>
                            <a:gs pos="100000">
                              <a:srgbClr val="FFCCFF"/>
                            </a:gs>
                          </a:gsLst>
                          <a:lin ang="5400000" scaled="1"/>
                        </a:gradFill>
                        <a:ln>
                          <a:noFill/>
                        </a:ln>
                        <a:effectLst/>
                        <a:extLst/>
                      </p:spPr>
                    </p:pic>
                  </p:oleObj>
                </mc:Fallback>
              </mc:AlternateContent>
            </a:graphicData>
          </a:graphic>
        </p:graphicFrame>
        <p:sp>
          <p:nvSpPr>
            <p:cNvPr id="109579" name="AutoShape 15"/>
            <p:cNvSpPr>
              <a:spLocks noChangeArrowheads="1"/>
            </p:cNvSpPr>
            <p:nvPr/>
          </p:nvSpPr>
          <p:spPr bwMode="auto">
            <a:xfrm>
              <a:off x="2700" y="2665"/>
              <a:ext cx="286" cy="369"/>
            </a:xfrm>
            <a:prstGeom prst="downArrow">
              <a:avLst>
                <a:gd name="adj1" fmla="val 50000"/>
                <a:gd name="adj2" fmla="val 5618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2" name="灯片编号占位符 1"/>
          <p:cNvSpPr>
            <a:spLocks noGrp="1"/>
          </p:cNvSpPr>
          <p:nvPr>
            <p:ph type="sldNum" sz="quarter" idx="12"/>
          </p:nvPr>
        </p:nvSpPr>
        <p:spPr/>
        <p:txBody>
          <a:bodyPr/>
          <a:lstStyle/>
          <a:p>
            <a:fld id="{BD8223D9-D9DA-4C0B-9616-36644EEDABA8}" type="slidenum">
              <a:rPr lang="zh-CN" altLang="en-US" smtClean="0"/>
              <a:pPr/>
              <a:t>70</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graphicFrame>
        <p:nvGraphicFramePr>
          <p:cNvPr id="19" name="Object 5"/>
          <p:cNvGraphicFramePr>
            <a:graphicFrameLocks noChangeAspect="1"/>
          </p:cNvGraphicFramePr>
          <p:nvPr>
            <p:extLst>
              <p:ext uri="{D42A27DB-BD31-4B8C-83A1-F6EECF244321}">
                <p14:modId xmlns:p14="http://schemas.microsoft.com/office/powerpoint/2010/main" val="1384885243"/>
              </p:ext>
            </p:extLst>
          </p:nvPr>
        </p:nvGraphicFramePr>
        <p:xfrm>
          <a:off x="360015" y="1125191"/>
          <a:ext cx="6372225" cy="1066800"/>
        </p:xfrm>
        <a:graphic>
          <a:graphicData uri="http://schemas.openxmlformats.org/presentationml/2006/ole">
            <mc:AlternateContent xmlns:mc="http://schemas.openxmlformats.org/markup-compatibility/2006">
              <mc:Choice xmlns:v="urn:schemas-microsoft-com:vml" Requires="v">
                <p:oleObj spid="_x0000_s234797" name="Equation" r:id="rId10" imgW="64008000" imgH="10668000" progId="Equation.DSMT4">
                  <p:embed/>
                </p:oleObj>
              </mc:Choice>
              <mc:Fallback>
                <p:oleObj name="Equation" r:id="rId10" imgW="64008000" imgH="10668000" progId="Equation.DSMT4">
                  <p:embed/>
                  <p:pic>
                    <p:nvPicPr>
                      <p:cNvPr id="17" name="Object 5"/>
                      <p:cNvPicPr>
                        <a:picLocks noChangeAspect="1" noChangeArrowheads="1"/>
                      </p:cNvPicPr>
                      <p:nvPr/>
                    </p:nvPicPr>
                    <p:blipFill>
                      <a:blip r:embed="rId11"/>
                      <a:srcRect/>
                      <a:stretch>
                        <a:fillRect/>
                      </a:stretch>
                    </p:blipFill>
                    <p:spPr bwMode="auto">
                      <a:xfrm>
                        <a:off x="360015" y="1125191"/>
                        <a:ext cx="6372225" cy="10668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6"/>
          <p:cNvSpPr txBox="1">
            <a:spLocks noChangeArrowheads="1"/>
          </p:cNvSpPr>
          <p:nvPr/>
        </p:nvSpPr>
        <p:spPr bwMode="auto">
          <a:xfrm>
            <a:off x="5798546" y="2195990"/>
            <a:ext cx="28520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波尔兹曼方程</a:t>
            </a:r>
          </a:p>
        </p:txBody>
      </p:sp>
      <p:sp>
        <p:nvSpPr>
          <p:cNvPr id="22" name="Text Box 3"/>
          <p:cNvSpPr txBox="1">
            <a:spLocks noChangeArrowheads="1"/>
          </p:cNvSpPr>
          <p:nvPr/>
        </p:nvSpPr>
        <p:spPr bwMode="auto">
          <a:xfrm>
            <a:off x="2987824" y="324535"/>
            <a:ext cx="5429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rPr>
              <a:t>波 尔 兹 曼 方 程</a:t>
            </a:r>
          </a:p>
        </p:txBody>
      </p:sp>
      <p:sp>
        <p:nvSpPr>
          <p:cNvPr id="23"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4751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76295"/>
                                        </p:tgtEl>
                                        <p:attrNameLst>
                                          <p:attrName>style.visibility</p:attrName>
                                        </p:attrNameLst>
                                      </p:cBhvr>
                                      <p:to>
                                        <p:strVal val="visible"/>
                                      </p:to>
                                    </p:set>
                                    <p:animEffect transition="in" filter="slide(fromBottom)">
                                      <p:cBhvr>
                                        <p:cTn id="7" dur="500"/>
                                        <p:tgtEl>
                                          <p:spTgt spid="167629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676298"/>
                                        </p:tgtEl>
                                        <p:attrNameLst>
                                          <p:attrName>style.visibility</p:attrName>
                                        </p:attrNameLst>
                                      </p:cBhvr>
                                      <p:to>
                                        <p:strVal val="visible"/>
                                      </p:to>
                                    </p:set>
                                    <p:animEffect transition="in" filter="slide(fromBottom)">
                                      <p:cBhvr>
                                        <p:cTn id="12" dur="500"/>
                                        <p:tgtEl>
                                          <p:spTgt spid="167629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676301"/>
                                        </p:tgtEl>
                                        <p:attrNameLst>
                                          <p:attrName>style.visibility</p:attrName>
                                        </p:attrNameLst>
                                      </p:cBhvr>
                                      <p:to>
                                        <p:strVal val="visible"/>
                                      </p:to>
                                    </p:set>
                                    <p:animEffect transition="in" filter="slide(fromTop)">
                                      <p:cBhvr>
                                        <p:cTn id="17" dur="500"/>
                                        <p:tgtEl>
                                          <p:spTgt spid="167630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76294"/>
                                        </p:tgtEl>
                                        <p:attrNameLst>
                                          <p:attrName>style.visibility</p:attrName>
                                        </p:attrNameLst>
                                      </p:cBhvr>
                                      <p:to>
                                        <p:strVal val="visible"/>
                                      </p:to>
                                    </p:set>
                                    <p:animEffect transition="in" filter="dissolve">
                                      <p:cBhvr>
                                        <p:cTn id="22" dur="500"/>
                                        <p:tgtEl>
                                          <p:spTgt spid="1676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Rot="1" noChangeArrowheads="1"/>
          </p:cNvSpPr>
          <p:nvPr>
            <p:ph type="title" idx="4294967295"/>
          </p:nvPr>
        </p:nvSpPr>
        <p:spPr bwMode="auto">
          <a:xfrm>
            <a:off x="1331640" y="108378"/>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按照 </a:t>
            </a:r>
            <a:r>
              <a:rPr lang="zh-CN" altLang="en-US" sz="3600" b="1" i="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E </a:t>
            </a: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的幂级数展开的分布函数</a:t>
            </a:r>
          </a:p>
        </p:txBody>
      </p:sp>
      <p:sp>
        <p:nvSpPr>
          <p:cNvPr id="110596" name="Rectangle 3"/>
          <p:cNvSpPr>
            <a:spLocks noGrp="1" noRot="1" noChangeArrowheads="1"/>
          </p:cNvSpPr>
          <p:nvPr>
            <p:ph type="body" idx="4294967295"/>
          </p:nvPr>
        </p:nvSpPr>
        <p:spPr bwMode="auto">
          <a:xfrm>
            <a:off x="762000" y="1178655"/>
            <a:ext cx="8229600" cy="115093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b="1" dirty="0">
                <a:latin typeface="Times New Roman" panose="02020603050405020304" pitchFamily="18" charset="0"/>
                <a:ea typeface="微软雅黑" panose="020B0503020204020204" charset="-122"/>
                <a:cs typeface="Times New Roman" panose="02020603050405020304" pitchFamily="18" charset="0"/>
              </a:rPr>
              <a:t>对于电场</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E</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下的定态分布函数，应是 </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E </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的函数</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marL="0" indent="0" eaLnBrk="1" hangingPunct="1">
              <a:buNone/>
            </a:pPr>
            <a:r>
              <a:rPr lang="en-US" altLang="zh-CN" sz="2400" b="1" dirty="0">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令</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a:t>
            </a:r>
            <a:endParaRPr lang="zh-CN" altLang="en-US" sz="2200" b="1" dirty="0">
              <a:latin typeface="Times New Roman" panose="02020603050405020304" pitchFamily="18" charset="0"/>
              <a:ea typeface="微软雅黑" panose="020B0503020204020204" charset="-122"/>
              <a:cs typeface="Times New Roman" panose="02020603050405020304" pitchFamily="18" charset="0"/>
            </a:endParaRPr>
          </a:p>
          <a:p>
            <a:pPr eaLnBrk="1" hangingPunct="1"/>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677317" name="Rectangle 7"/>
          <p:cNvSpPr>
            <a:spLocks noChangeArrowheads="1"/>
          </p:cNvSpPr>
          <p:nvPr/>
        </p:nvSpPr>
        <p:spPr bwMode="auto">
          <a:xfrm>
            <a:off x="1187450" y="5373688"/>
            <a:ext cx="1655763" cy="935037"/>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677318" name="Rectangle 8"/>
          <p:cNvSpPr>
            <a:spLocks noChangeArrowheads="1"/>
          </p:cNvSpPr>
          <p:nvPr/>
        </p:nvSpPr>
        <p:spPr bwMode="auto">
          <a:xfrm>
            <a:off x="5867400" y="5302250"/>
            <a:ext cx="576263" cy="935038"/>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0599" name="Text Box 7"/>
          <p:cNvSpPr txBox="1">
            <a:spLocks noChangeArrowheads="1"/>
          </p:cNvSpPr>
          <p:nvPr/>
        </p:nvSpPr>
        <p:spPr bwMode="auto">
          <a:xfrm>
            <a:off x="824477" y="2828370"/>
            <a:ext cx="6991807" cy="108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1" indent="0" algn="l" defTabSz="914400" rtl="0" eaLnBrk="1" fontAlgn="base" latinLnBrk="0" hangingPunct="1">
              <a:lnSpc>
                <a:spcPct val="13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代表</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的值，即平衡状态下的费米分布函数</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将上式代入简化玻尔兹曼方程：</a:t>
            </a:r>
          </a:p>
        </p:txBody>
      </p:sp>
      <p:graphicFrame>
        <p:nvGraphicFramePr>
          <p:cNvPr id="110600" name="Object 4"/>
          <p:cNvGraphicFramePr>
            <a:graphicFrameLocks noChangeAspect="1"/>
          </p:cNvGraphicFramePr>
          <p:nvPr>
            <p:extLst>
              <p:ext uri="{D42A27DB-BD31-4B8C-83A1-F6EECF244321}">
                <p14:modId xmlns:p14="http://schemas.microsoft.com/office/powerpoint/2010/main" val="2547005671"/>
              </p:ext>
            </p:extLst>
          </p:nvPr>
        </p:nvGraphicFramePr>
        <p:xfrm>
          <a:off x="1691680" y="2132211"/>
          <a:ext cx="6421438" cy="595313"/>
        </p:xfrm>
        <a:graphic>
          <a:graphicData uri="http://schemas.openxmlformats.org/presentationml/2006/ole">
            <mc:AlternateContent xmlns:mc="http://schemas.openxmlformats.org/markup-compatibility/2006">
              <mc:Choice xmlns:v="urn:schemas-microsoft-com:vml" Requires="v">
                <p:oleObj spid="_x0000_s235741" name="Equation" r:id="rId4" imgW="62484000" imgH="5791200" progId="Equation.DSMT4">
                  <p:embed/>
                </p:oleObj>
              </mc:Choice>
              <mc:Fallback>
                <p:oleObj name="Equation" r:id="rId4" imgW="62484000" imgH="5791200" progId="Equation.DSMT4">
                  <p:embed/>
                  <p:pic>
                    <p:nvPicPr>
                      <p:cNvPr id="110600" name="Object 4"/>
                      <p:cNvPicPr>
                        <a:picLocks noChangeAspect="1" noChangeArrowheads="1"/>
                      </p:cNvPicPr>
                      <p:nvPr/>
                    </p:nvPicPr>
                    <p:blipFill>
                      <a:blip r:embed="rId5"/>
                      <a:srcRect/>
                      <a:stretch>
                        <a:fillRect/>
                      </a:stretch>
                    </p:blipFill>
                    <p:spPr bwMode="auto">
                      <a:xfrm>
                        <a:off x="1691680" y="2132211"/>
                        <a:ext cx="6421438"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1" name="Object 5"/>
          <p:cNvGraphicFramePr>
            <a:graphicFrameLocks noChangeAspect="1"/>
          </p:cNvGraphicFramePr>
          <p:nvPr>
            <p:extLst>
              <p:ext uri="{D42A27DB-BD31-4B8C-83A1-F6EECF244321}">
                <p14:modId xmlns:p14="http://schemas.microsoft.com/office/powerpoint/2010/main" val="553202397"/>
              </p:ext>
            </p:extLst>
          </p:nvPr>
        </p:nvGraphicFramePr>
        <p:xfrm>
          <a:off x="1116013" y="5332413"/>
          <a:ext cx="6480175" cy="920750"/>
        </p:xfrm>
        <a:graphic>
          <a:graphicData uri="http://schemas.openxmlformats.org/presentationml/2006/ole">
            <mc:AlternateContent xmlns:mc="http://schemas.openxmlformats.org/markup-compatibility/2006">
              <mc:Choice xmlns:v="urn:schemas-microsoft-com:vml" Requires="v">
                <p:oleObj spid="_x0000_s235742" name="Equation" r:id="rId6" imgW="2793960" imgH="393480" progId="Equation.DSMT4">
                  <p:embed/>
                </p:oleObj>
              </mc:Choice>
              <mc:Fallback>
                <p:oleObj name="Equation" r:id="rId6" imgW="2793960" imgH="393480" progId="Equation.DSMT4">
                  <p:embed/>
                  <p:pic>
                    <p:nvPicPr>
                      <p:cNvPr id="110601" name="Object 5"/>
                      <p:cNvPicPr>
                        <a:picLocks noChangeAspect="1" noChangeArrowheads="1"/>
                      </p:cNvPicPr>
                      <p:nvPr/>
                    </p:nvPicPr>
                    <p:blipFill>
                      <a:blip r:embed="rId7"/>
                      <a:srcRect/>
                      <a:stretch>
                        <a:fillRect/>
                      </a:stretch>
                    </p:blipFill>
                    <p:spPr bwMode="auto">
                      <a:xfrm>
                        <a:off x="1116013" y="5332413"/>
                        <a:ext cx="6480175" cy="920750"/>
                      </a:xfrm>
                      <a:prstGeom prst="rect">
                        <a:avLst/>
                      </a:prstGeom>
                      <a:noFill/>
                      <a:ln>
                        <a:noFill/>
                      </a:ln>
                      <a:effectLst/>
                      <a:extLst/>
                    </p:spPr>
                  </p:pic>
                </p:oleObj>
              </mc:Fallback>
            </mc:AlternateContent>
          </a:graphicData>
        </a:graphic>
      </p:graphicFrame>
      <p:graphicFrame>
        <p:nvGraphicFramePr>
          <p:cNvPr id="110602" name="Object 9"/>
          <p:cNvGraphicFramePr>
            <a:graphicFrameLocks noChangeAspect="1"/>
          </p:cNvGraphicFramePr>
          <p:nvPr>
            <p:extLst>
              <p:ext uri="{D42A27DB-BD31-4B8C-83A1-F6EECF244321}">
                <p14:modId xmlns:p14="http://schemas.microsoft.com/office/powerpoint/2010/main" val="2378721653"/>
              </p:ext>
            </p:extLst>
          </p:nvPr>
        </p:nvGraphicFramePr>
        <p:xfrm>
          <a:off x="2267744" y="3983038"/>
          <a:ext cx="4911860" cy="1097472"/>
        </p:xfrm>
        <a:graphic>
          <a:graphicData uri="http://schemas.openxmlformats.org/presentationml/2006/ole">
            <mc:AlternateContent xmlns:mc="http://schemas.openxmlformats.org/markup-compatibility/2006">
              <mc:Choice xmlns:v="urn:schemas-microsoft-com:vml" Requires="v">
                <p:oleObj spid="_x0000_s235743" name="Equation" r:id="rId8" imgW="1981080" imgH="444240" progId="Equation.DSMT4">
                  <p:embed/>
                </p:oleObj>
              </mc:Choice>
              <mc:Fallback>
                <p:oleObj name="Equation" r:id="rId8" imgW="1981080" imgH="444240" progId="Equation.DSMT4">
                  <p:embed/>
                  <p:pic>
                    <p:nvPicPr>
                      <p:cNvPr id="110602" name="Object 9"/>
                      <p:cNvPicPr>
                        <a:picLocks noChangeAspect="1" noChangeArrowheads="1"/>
                      </p:cNvPicPr>
                      <p:nvPr/>
                    </p:nvPicPr>
                    <p:blipFill>
                      <a:blip r:embed="rId9"/>
                      <a:srcRect/>
                      <a:stretch>
                        <a:fillRect/>
                      </a:stretch>
                    </p:blipFill>
                    <p:spPr bwMode="auto">
                      <a:xfrm>
                        <a:off x="2267744" y="3983038"/>
                        <a:ext cx="4911860" cy="1097472"/>
                      </a:xfrm>
                      <a:prstGeom prst="rect">
                        <a:avLst/>
                      </a:prstGeom>
                      <a:gradFill rotWithShape="1">
                        <a:gsLst>
                          <a:gs pos="0">
                            <a:srgbClr val="FFCCFF"/>
                          </a:gs>
                          <a:gs pos="50000">
                            <a:srgbClr val="FFFFFF"/>
                          </a:gs>
                          <a:gs pos="100000">
                            <a:srgbClr val="FFCCFF"/>
                          </a:gs>
                        </a:gsLst>
                        <a:lin ang="5400000" scaled="1"/>
                      </a:gradFill>
                      <a:ln>
                        <a:noFill/>
                      </a:ln>
                      <a:effectLst/>
                      <a:extLst/>
                    </p:spPr>
                  </p:pic>
                </p:oleObj>
              </mc:Fallback>
            </mc:AlternateContent>
          </a:graphicData>
        </a:graphic>
      </p:graphicFrame>
      <p:grpSp>
        <p:nvGrpSpPr>
          <p:cNvPr id="1677323" name="Group 11"/>
          <p:cNvGrpSpPr/>
          <p:nvPr/>
        </p:nvGrpSpPr>
        <p:grpSpPr bwMode="auto">
          <a:xfrm>
            <a:off x="6306543" y="1519436"/>
            <a:ext cx="2232025" cy="1333500"/>
            <a:chOff x="4105" y="1048"/>
            <a:chExt cx="1406" cy="840"/>
          </a:xfrm>
        </p:grpSpPr>
        <p:sp>
          <p:nvSpPr>
            <p:cNvPr id="110604" name="Oval 12"/>
            <p:cNvSpPr>
              <a:spLocks noChangeArrowheads="1"/>
            </p:cNvSpPr>
            <p:nvPr/>
          </p:nvSpPr>
          <p:spPr bwMode="auto">
            <a:xfrm>
              <a:off x="4105" y="1389"/>
              <a:ext cx="1406" cy="499"/>
            </a:xfrm>
            <a:prstGeom prst="ellipse">
              <a:avLst/>
            </a:prstGeom>
            <a:noFill/>
            <a:ln w="9525">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0605" name="Text Box 13"/>
            <p:cNvSpPr txBox="1">
              <a:spLocks noChangeArrowheads="1"/>
            </p:cNvSpPr>
            <p:nvPr/>
          </p:nvSpPr>
          <p:spPr bwMode="auto">
            <a:xfrm>
              <a:off x="4591" y="1048"/>
              <a:ext cx="3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err="1">
                  <a:ln>
                    <a:noFill/>
                  </a:ln>
                  <a:solidFill>
                    <a:srgbClr val="000000"/>
                  </a:solidFill>
                  <a:effectLst/>
                  <a:uLnTx/>
                  <a:uFillTx/>
                  <a:latin typeface="Symbol" panose="05050102010706020507" pitchFamily="18" charset="2"/>
                  <a:ea typeface="微软雅黑" panose="020B0503020204020204" charset="-122"/>
                  <a:cs typeface="Times New Roman" panose="02020603050405020304" pitchFamily="18" charset="0"/>
                </a:rPr>
                <a:t>D</a:t>
              </a:r>
              <a:r>
                <a:rPr kumimoji="0"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endPar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2" name="灯片编号占位符 1"/>
          <p:cNvSpPr>
            <a:spLocks noGrp="1"/>
          </p:cNvSpPr>
          <p:nvPr>
            <p:ph type="sldNum" sz="quarter" idx="12"/>
          </p:nvPr>
        </p:nvSpPr>
        <p:spPr/>
        <p:txBody>
          <a:bodyPr/>
          <a:lstStyle/>
          <a:p>
            <a:fld id="{BD8223D9-D9DA-4C0B-9616-36644EEDABA8}" type="slidenum">
              <a:rPr lang="zh-CN" altLang="en-US" smtClean="0"/>
              <a:pPr/>
              <a:t>71</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16"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548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77323"/>
                                        </p:tgtEl>
                                        <p:attrNameLst>
                                          <p:attrName>style.visibility</p:attrName>
                                        </p:attrNameLst>
                                      </p:cBhvr>
                                      <p:to>
                                        <p:strVal val="visible"/>
                                      </p:to>
                                    </p:set>
                                    <p:animEffect transition="in" filter="dissolve">
                                      <p:cBhvr>
                                        <p:cTn id="7" dur="500"/>
                                        <p:tgtEl>
                                          <p:spTgt spid="167732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677317"/>
                                        </p:tgtEl>
                                        <p:attrNameLst>
                                          <p:attrName>style.visibility</p:attrName>
                                        </p:attrNameLst>
                                      </p:cBhvr>
                                      <p:to>
                                        <p:strVal val="visible"/>
                                      </p:to>
                                    </p:set>
                                    <p:anim calcmode="lin" valueType="num">
                                      <p:cBhvr>
                                        <p:cTn id="12" dur="1000" fill="hold"/>
                                        <p:tgtEl>
                                          <p:spTgt spid="1677317"/>
                                        </p:tgtEl>
                                        <p:attrNameLst>
                                          <p:attrName>ppt_w</p:attrName>
                                        </p:attrNameLst>
                                      </p:cBhvr>
                                      <p:tavLst>
                                        <p:tav tm="0">
                                          <p:val>
                                            <p:strVal val="#ppt_w*0.70"/>
                                          </p:val>
                                        </p:tav>
                                        <p:tav tm="100000">
                                          <p:val>
                                            <p:strVal val="#ppt_w"/>
                                          </p:val>
                                        </p:tav>
                                      </p:tavLst>
                                    </p:anim>
                                    <p:anim calcmode="lin" valueType="num">
                                      <p:cBhvr>
                                        <p:cTn id="13" dur="1000" fill="hold"/>
                                        <p:tgtEl>
                                          <p:spTgt spid="1677317"/>
                                        </p:tgtEl>
                                        <p:attrNameLst>
                                          <p:attrName>ppt_h</p:attrName>
                                        </p:attrNameLst>
                                      </p:cBhvr>
                                      <p:tavLst>
                                        <p:tav tm="0">
                                          <p:val>
                                            <p:strVal val="#ppt_h"/>
                                          </p:val>
                                        </p:tav>
                                        <p:tav tm="100000">
                                          <p:val>
                                            <p:strVal val="#ppt_h"/>
                                          </p:val>
                                        </p:tav>
                                      </p:tavLst>
                                    </p:anim>
                                    <p:animEffect transition="in" filter="fade">
                                      <p:cBhvr>
                                        <p:cTn id="14" dur="1000"/>
                                        <p:tgtEl>
                                          <p:spTgt spid="167731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677318"/>
                                        </p:tgtEl>
                                        <p:attrNameLst>
                                          <p:attrName>style.visibility</p:attrName>
                                        </p:attrNameLst>
                                      </p:cBhvr>
                                      <p:to>
                                        <p:strVal val="visible"/>
                                      </p:to>
                                    </p:set>
                                    <p:animEffect transition="in" filter="dissolve">
                                      <p:cBhvr>
                                        <p:cTn id="19" dur="500"/>
                                        <p:tgtEl>
                                          <p:spTgt spid="1677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7317" grpId="0" animBg="1"/>
      <p:bldP spid="167731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5"/>
          <p:cNvSpPr txBox="1">
            <a:spLocks noGrp="1"/>
          </p:cNvSpPr>
          <p:nvPr/>
        </p:nvSpPr>
        <p:spPr bwMode="auto">
          <a:xfrm>
            <a:off x="6553200" y="617220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14A96E-9561-4CF6-A332-97F078A01EFB}" type="slidenum">
              <a:rPr kumimoji="0" lang="en-US" altLang="zh-CN" sz="14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4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1619" name="Rectangle 3"/>
          <p:cNvSpPr>
            <a:spLocks noGrp="1" noRot="1" noChangeArrowheads="1"/>
          </p:cNvSpPr>
          <p:nvPr>
            <p:ph type="body" idx="4294967295"/>
          </p:nvPr>
        </p:nvSpPr>
        <p:spPr bwMode="auto">
          <a:xfrm>
            <a:off x="398475" y="1048566"/>
            <a:ext cx="4067944" cy="676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根据 </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E </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的同次幂相等，应有：</a:t>
            </a:r>
          </a:p>
          <a:p>
            <a:pPr eaLnBrk="1" hangingPunct="1">
              <a:buFont typeface="Wingdings" panose="05000000000000000000" pitchFamily="2" charset="2"/>
              <a:buNone/>
            </a:pP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11621" name="Object 6"/>
          <p:cNvGraphicFramePr>
            <a:graphicFrameLocks noChangeAspect="1"/>
          </p:cNvGraphicFramePr>
          <p:nvPr>
            <p:extLst>
              <p:ext uri="{D42A27DB-BD31-4B8C-83A1-F6EECF244321}">
                <p14:modId xmlns:p14="http://schemas.microsoft.com/office/powerpoint/2010/main" val="1737117172"/>
              </p:ext>
            </p:extLst>
          </p:nvPr>
        </p:nvGraphicFramePr>
        <p:xfrm>
          <a:off x="1360488" y="1363663"/>
          <a:ext cx="6359525" cy="2036762"/>
        </p:xfrm>
        <a:graphic>
          <a:graphicData uri="http://schemas.openxmlformats.org/presentationml/2006/ole">
            <mc:AlternateContent xmlns:mc="http://schemas.openxmlformats.org/markup-compatibility/2006">
              <mc:Choice xmlns:v="urn:schemas-microsoft-com:vml" Requires="v">
                <p:oleObj spid="_x0000_s236619" name="Equation" r:id="rId4" imgW="2692080" imgH="863280" progId="Equation.DSMT4">
                  <p:embed/>
                </p:oleObj>
              </mc:Choice>
              <mc:Fallback>
                <p:oleObj name="Equation" r:id="rId4" imgW="2692080" imgH="863280" progId="Equation.DSMT4">
                  <p:embed/>
                  <p:pic>
                    <p:nvPicPr>
                      <p:cNvPr id="111621" name="Object 6"/>
                      <p:cNvPicPr>
                        <a:picLocks noChangeAspect="1" noChangeArrowheads="1"/>
                      </p:cNvPicPr>
                      <p:nvPr/>
                    </p:nvPicPr>
                    <p:blipFill>
                      <a:blip r:embed="rId5"/>
                      <a:srcRect/>
                      <a:stretch>
                        <a:fillRect/>
                      </a:stretch>
                    </p:blipFill>
                    <p:spPr bwMode="auto">
                      <a:xfrm>
                        <a:off x="1360488" y="1363663"/>
                        <a:ext cx="6359525" cy="2036762"/>
                      </a:xfrm>
                      <a:prstGeom prst="rect">
                        <a:avLst/>
                      </a:prstGeom>
                      <a:noFill/>
                      <a:ln>
                        <a:noFill/>
                      </a:ln>
                      <a:effectLst/>
                      <a:extLst/>
                    </p:spPr>
                  </p:pic>
                </p:oleObj>
              </mc:Fallback>
            </mc:AlternateContent>
          </a:graphicData>
        </a:graphic>
      </p:graphicFrame>
      <p:sp>
        <p:nvSpPr>
          <p:cNvPr id="111622" name="Text Box 16"/>
          <p:cNvSpPr txBox="1">
            <a:spLocks noChangeArrowheads="1"/>
          </p:cNvSpPr>
          <p:nvPr/>
        </p:nvSpPr>
        <p:spPr bwMode="auto">
          <a:xfrm>
            <a:off x="5148263" y="1340768"/>
            <a:ext cx="2989921" cy="492443"/>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en-US" altLang="zh-CN" sz="26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0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只是 </a:t>
            </a: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 </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的函数</a:t>
            </a:r>
          </a:p>
        </p:txBody>
      </p:sp>
      <p:sp>
        <p:nvSpPr>
          <p:cNvPr id="111623" name="Line 17"/>
          <p:cNvSpPr>
            <a:spLocks noChangeShapeType="1"/>
          </p:cNvSpPr>
          <p:nvPr/>
        </p:nvSpPr>
        <p:spPr bwMode="auto">
          <a:xfrm flipH="1">
            <a:off x="4466416" y="1833211"/>
            <a:ext cx="897671" cy="587677"/>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fld id="{BD8223D9-D9DA-4C0B-9616-36644EEDABA8}" type="slidenum">
              <a:rPr lang="zh-CN" altLang="en-US" smtClean="0"/>
              <a:pPr/>
              <a:t>72</a:t>
            </a:fld>
            <a:endParaRPr lang="zh-CN" altLang="en-US"/>
          </a:p>
        </p:txBody>
      </p:sp>
      <p:sp>
        <p:nvSpPr>
          <p:cNvPr id="3" name="页脚占位符 2"/>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10" name="Rectangle 2"/>
          <p:cNvSpPr txBox="1">
            <a:spLocks noRot="1" noChangeArrowheads="1"/>
          </p:cNvSpPr>
          <p:nvPr/>
        </p:nvSpPr>
        <p:spPr bwMode="auto">
          <a:xfrm>
            <a:off x="1331640" y="10837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spcBef>
                <a:spcPct val="50000"/>
              </a:spcBef>
            </a:pPr>
            <a:r>
              <a:rPr lang="zh-CN" altLang="en-US" sz="3600" b="1">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按照 </a:t>
            </a:r>
            <a:r>
              <a:rPr lang="zh-CN" altLang="en-US" sz="3600" b="1" i="1">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E </a:t>
            </a:r>
            <a:r>
              <a:rPr lang="zh-CN" altLang="en-US" sz="3600" b="1">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的幂级数展开的分布函数</a:t>
            </a:r>
            <a:endPar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endParaRPr>
          </a:p>
        </p:txBody>
      </p:sp>
      <p:sp>
        <p:nvSpPr>
          <p:cNvPr id="11"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1732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Rot="1" noChangeArrowheads="1"/>
          </p:cNvSpPr>
          <p:nvPr>
            <p:ph type="body" idx="4294967295"/>
          </p:nvPr>
        </p:nvSpPr>
        <p:spPr bwMode="auto">
          <a:xfrm>
            <a:off x="398475" y="1048566"/>
            <a:ext cx="4067944" cy="676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根据 </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E </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的同次幂相等，应有：</a:t>
            </a:r>
          </a:p>
          <a:p>
            <a:pPr eaLnBrk="1" hangingPunct="1">
              <a:buFont typeface="Wingdings" panose="05000000000000000000" pitchFamily="2" charset="2"/>
              <a:buNone/>
            </a:pP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11622" name="Text Box 16"/>
          <p:cNvSpPr txBox="1">
            <a:spLocks noChangeArrowheads="1"/>
          </p:cNvSpPr>
          <p:nvPr/>
        </p:nvSpPr>
        <p:spPr bwMode="auto">
          <a:xfrm>
            <a:off x="5148263" y="1340768"/>
            <a:ext cx="2989921" cy="492443"/>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en-US" altLang="zh-CN" sz="26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0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只是 </a:t>
            </a: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 </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的函数</a:t>
            </a:r>
          </a:p>
        </p:txBody>
      </p:sp>
      <p:sp>
        <p:nvSpPr>
          <p:cNvPr id="111623" name="Line 17"/>
          <p:cNvSpPr>
            <a:spLocks noChangeShapeType="1"/>
          </p:cNvSpPr>
          <p:nvPr/>
        </p:nvSpPr>
        <p:spPr bwMode="auto">
          <a:xfrm flipH="1">
            <a:off x="4466416" y="1833211"/>
            <a:ext cx="897671" cy="587677"/>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Rectangle 2"/>
          <p:cNvSpPr txBox="1">
            <a:spLocks noRot="1" noChangeArrowheads="1"/>
          </p:cNvSpPr>
          <p:nvPr/>
        </p:nvSpPr>
        <p:spPr bwMode="auto">
          <a:xfrm>
            <a:off x="1331640" y="10837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按照 </a:t>
            </a:r>
            <a:r>
              <a:rPr kumimoji="0" lang="zh-CN" altLang="en-US" sz="3600" b="1" i="1"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E </a:t>
            </a: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的幂级数展开的分布函数</a:t>
            </a:r>
            <a:endPar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endParaRPr>
          </a:p>
        </p:txBody>
      </p:sp>
      <p:sp>
        <p:nvSpPr>
          <p:cNvPr id="11"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pSp>
        <p:nvGrpSpPr>
          <p:cNvPr id="12" name="Group 6"/>
          <p:cNvGrpSpPr/>
          <p:nvPr/>
        </p:nvGrpSpPr>
        <p:grpSpPr bwMode="auto">
          <a:xfrm>
            <a:off x="250825" y="5084763"/>
            <a:ext cx="4537075" cy="1106487"/>
            <a:chOff x="158" y="3475"/>
            <a:chExt cx="2858" cy="697"/>
          </a:xfrm>
        </p:grpSpPr>
        <p:sp>
          <p:nvSpPr>
            <p:cNvPr id="13" name="Rectangle 7"/>
            <p:cNvSpPr>
              <a:spLocks noChangeArrowheads="1"/>
            </p:cNvSpPr>
            <p:nvPr/>
          </p:nvSpPr>
          <p:spPr bwMode="auto">
            <a:xfrm>
              <a:off x="1066" y="3475"/>
              <a:ext cx="1950" cy="36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4" name="Text Box 8"/>
            <p:cNvSpPr txBox="1">
              <a:spLocks noChangeArrowheads="1"/>
            </p:cNvSpPr>
            <p:nvPr/>
          </p:nvSpPr>
          <p:spPr bwMode="auto">
            <a:xfrm>
              <a:off x="158" y="3884"/>
              <a:ext cx="1521" cy="28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平衡分布电流</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 </a:t>
              </a:r>
            </a:p>
          </p:txBody>
        </p:sp>
      </p:grpSp>
      <p:grpSp>
        <p:nvGrpSpPr>
          <p:cNvPr id="15" name="Group 9"/>
          <p:cNvGrpSpPr/>
          <p:nvPr/>
        </p:nvGrpSpPr>
        <p:grpSpPr bwMode="auto">
          <a:xfrm>
            <a:off x="433388" y="3355975"/>
            <a:ext cx="8229600" cy="2386012"/>
            <a:chOff x="273" y="2386"/>
            <a:chExt cx="5184" cy="1503"/>
          </a:xfrm>
        </p:grpSpPr>
        <p:sp>
          <p:nvSpPr>
            <p:cNvPr id="16" name="Rectangle 3"/>
            <p:cNvSpPr>
              <a:spLocks noRot="1" noChangeArrowheads="1"/>
            </p:cNvSpPr>
            <p:nvPr/>
          </p:nvSpPr>
          <p:spPr bwMode="auto">
            <a:xfrm>
              <a:off x="273" y="2386"/>
              <a:ext cx="5184" cy="6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342900" algn="just"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根据欧姆定律，电流与电场成正比，分布函数只需要考虑</a:t>
              </a:r>
              <a:endPar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a:p>
              <a:pPr marL="0" marR="0" lvl="0" indent="-342900" algn="just"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一次幂：</a:t>
              </a:r>
            </a:p>
            <a:p>
              <a:pPr marL="742950" marR="0" lvl="1" indent="-285750" algn="just"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Char char="l"/>
                <a:tabLst/>
                <a:defRPr/>
              </a:pP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a:p>
              <a:pPr marL="742950" marR="0" lvl="1" indent="-285750" algn="just"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Char char="l"/>
                <a:tabLst/>
                <a:defRPr/>
              </a:pP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a:p>
              <a:pPr marL="1143000" marR="0" lvl="2" indent="-228600" algn="just" defTabSz="914400" rtl="0" eaLnBrk="1" fontAlgn="base" latinLnBrk="0" hangingPunct="1">
                <a:lnSpc>
                  <a:spcPct val="100000"/>
                </a:lnSpc>
                <a:spcBef>
                  <a:spcPct val="20000"/>
                </a:spcBef>
                <a:spcAft>
                  <a:spcPct val="0"/>
                </a:spcAft>
                <a:buClr>
                  <a:srgbClr val="CCCCCC"/>
                </a:buClr>
                <a:buSzTx/>
                <a:buFontTx/>
                <a:buChar char="•"/>
                <a:tabLst/>
                <a:defRPr/>
              </a:pP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a:p>
              <a:pPr marL="1143000" marR="0" lvl="2" indent="-228600" algn="just" defTabSz="914400" rtl="0" eaLnBrk="1" fontAlgn="base" latinLnBrk="0" hangingPunct="1">
                <a:lnSpc>
                  <a:spcPct val="100000"/>
                </a:lnSpc>
                <a:spcBef>
                  <a:spcPct val="20000"/>
                </a:spcBef>
                <a:spcAft>
                  <a:spcPct val="0"/>
                </a:spcAft>
                <a:buClr>
                  <a:srgbClr val="CCCCCC"/>
                </a:buClr>
                <a:buSzTx/>
                <a:buFontTx/>
                <a:buChar char="•"/>
                <a:tabLst/>
                <a:defRPr/>
              </a:pPr>
              <a:endPar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p:txBody>
        </p:sp>
        <p:graphicFrame>
          <p:nvGraphicFramePr>
            <p:cNvPr id="17" name="Object 4"/>
            <p:cNvGraphicFramePr>
              <a:graphicFrameLocks noChangeAspect="1"/>
            </p:cNvGraphicFramePr>
            <p:nvPr/>
          </p:nvGraphicFramePr>
          <p:xfrm>
            <a:off x="1701" y="2614"/>
            <a:ext cx="1179" cy="386"/>
          </p:xfrm>
          <a:graphic>
            <a:graphicData uri="http://schemas.openxmlformats.org/presentationml/2006/ole">
              <mc:AlternateContent xmlns:mc="http://schemas.openxmlformats.org/markup-compatibility/2006">
                <mc:Choice xmlns:v="urn:schemas-microsoft-com:vml" Requires="v">
                  <p:oleObj spid="_x0000_s244951" name="公式" r:id="rId4" imgW="698500" imgH="228600" progId="Equation.3">
                    <p:embed/>
                  </p:oleObj>
                </mc:Choice>
                <mc:Fallback>
                  <p:oleObj name="公式" r:id="rId4" imgW="698500" imgH="228600" progId="Equation.3">
                    <p:embed/>
                    <p:pic>
                      <p:nvPicPr>
                        <p:cNvPr id="11367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 y="2614"/>
                          <a:ext cx="1179"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631516864"/>
                </p:ext>
              </p:extLst>
            </p:nvPr>
          </p:nvGraphicFramePr>
          <p:xfrm>
            <a:off x="664" y="2957"/>
            <a:ext cx="4523" cy="932"/>
          </p:xfrm>
          <a:graphic>
            <a:graphicData uri="http://schemas.openxmlformats.org/presentationml/2006/ole">
              <mc:AlternateContent xmlns:mc="http://schemas.openxmlformats.org/markup-compatibility/2006">
                <mc:Choice xmlns:v="urn:schemas-microsoft-com:vml" Requires="v">
                  <p:oleObj spid="_x0000_s244952" name="Equation" r:id="rId6" imgW="71018400" imgH="14630400" progId="Equation.DSMT4">
                    <p:embed/>
                  </p:oleObj>
                </mc:Choice>
                <mc:Fallback>
                  <p:oleObj name="Equation" r:id="rId6" imgW="71018400" imgH="14630400" progId="Equation.DSMT4">
                    <p:embed/>
                    <p:pic>
                      <p:nvPicPr>
                        <p:cNvPr id="113679" name="Object 5"/>
                        <p:cNvPicPr>
                          <a:picLocks noChangeAspect="1" noChangeArrowheads="1"/>
                        </p:cNvPicPr>
                        <p:nvPr/>
                      </p:nvPicPr>
                      <p:blipFill>
                        <a:blip r:embed="rId7"/>
                        <a:srcRect/>
                        <a:stretch>
                          <a:fillRect/>
                        </a:stretch>
                      </p:blipFill>
                      <p:spPr bwMode="auto">
                        <a:xfrm>
                          <a:off x="664" y="2957"/>
                          <a:ext cx="4523" cy="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3"/>
          <p:cNvGrpSpPr/>
          <p:nvPr/>
        </p:nvGrpSpPr>
        <p:grpSpPr bwMode="auto">
          <a:xfrm>
            <a:off x="5273822" y="2336800"/>
            <a:ext cx="2322514" cy="2820988"/>
            <a:chOff x="3243" y="1472"/>
            <a:chExt cx="1463" cy="1777"/>
          </a:xfrm>
        </p:grpSpPr>
        <p:sp>
          <p:nvSpPr>
            <p:cNvPr id="20" name="Rectangle 14"/>
            <p:cNvSpPr>
              <a:spLocks noChangeArrowheads="1"/>
            </p:cNvSpPr>
            <p:nvPr/>
          </p:nvSpPr>
          <p:spPr bwMode="auto">
            <a:xfrm>
              <a:off x="3243" y="1472"/>
              <a:ext cx="1463" cy="597"/>
            </a:xfrm>
            <a:prstGeom prst="rect">
              <a:avLst/>
            </a:prstGeom>
            <a:noFill/>
            <a:ln w="3810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1" name="Line 15"/>
            <p:cNvSpPr>
              <a:spLocks noChangeShapeType="1"/>
            </p:cNvSpPr>
            <p:nvPr/>
          </p:nvSpPr>
          <p:spPr bwMode="auto">
            <a:xfrm flipH="1">
              <a:off x="3663" y="2069"/>
              <a:ext cx="254" cy="1180"/>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graphicFrame>
        <p:nvGraphicFramePr>
          <p:cNvPr id="22" name="Object 6"/>
          <p:cNvGraphicFramePr>
            <a:graphicFrameLocks noChangeAspect="1"/>
          </p:cNvGraphicFramePr>
          <p:nvPr>
            <p:extLst>
              <p:ext uri="{D42A27DB-BD31-4B8C-83A1-F6EECF244321}">
                <p14:modId xmlns:p14="http://schemas.microsoft.com/office/powerpoint/2010/main" val="4092348873"/>
              </p:ext>
            </p:extLst>
          </p:nvPr>
        </p:nvGraphicFramePr>
        <p:xfrm>
          <a:off x="1360488" y="1363663"/>
          <a:ext cx="6359525" cy="2036762"/>
        </p:xfrm>
        <a:graphic>
          <a:graphicData uri="http://schemas.openxmlformats.org/presentationml/2006/ole">
            <mc:AlternateContent xmlns:mc="http://schemas.openxmlformats.org/markup-compatibility/2006">
              <mc:Choice xmlns:v="urn:schemas-microsoft-com:vml" Requires="v">
                <p:oleObj spid="_x0000_s244953" name="Equation" r:id="rId8" imgW="2692080" imgH="863280" progId="Equation.DSMT4">
                  <p:embed/>
                </p:oleObj>
              </mc:Choice>
              <mc:Fallback>
                <p:oleObj name="Equation" r:id="rId8" imgW="2692080" imgH="863280" progId="Equation.DSMT4">
                  <p:embed/>
                  <p:pic>
                    <p:nvPicPr>
                      <p:cNvPr id="111621" name="Object 6"/>
                      <p:cNvPicPr>
                        <a:picLocks noChangeAspect="1" noChangeArrowheads="1"/>
                      </p:cNvPicPr>
                      <p:nvPr/>
                    </p:nvPicPr>
                    <p:blipFill>
                      <a:blip r:embed="rId9"/>
                      <a:srcRect/>
                      <a:stretch>
                        <a:fillRect/>
                      </a:stretch>
                    </p:blipFill>
                    <p:spPr bwMode="auto">
                      <a:xfrm>
                        <a:off x="1360488" y="1363663"/>
                        <a:ext cx="6359525" cy="203676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0510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Rot="1" noChangeArrowheads="1"/>
          </p:cNvSpPr>
          <p:nvPr>
            <p:ph type="body" idx="4294967295"/>
          </p:nvPr>
        </p:nvSpPr>
        <p:spPr bwMode="auto">
          <a:xfrm>
            <a:off x="398475" y="1048566"/>
            <a:ext cx="4067944" cy="676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根据 </a:t>
            </a:r>
            <a:r>
              <a:rPr lang="en-US" altLang="zh-CN" sz="2400" b="1" i="1" dirty="0">
                <a:latin typeface="Times New Roman" panose="02020603050405020304" pitchFamily="18" charset="0"/>
                <a:ea typeface="微软雅黑" panose="020B0503020204020204" charset="-122"/>
                <a:cs typeface="Times New Roman" panose="02020603050405020304" pitchFamily="18" charset="0"/>
              </a:rPr>
              <a:t>E </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的同次幂相等，应有：</a:t>
            </a:r>
          </a:p>
          <a:p>
            <a:pPr eaLnBrk="1" hangingPunct="1">
              <a:buFont typeface="Wingdings" panose="05000000000000000000" pitchFamily="2" charset="2"/>
              <a:buNone/>
            </a:pP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11622" name="Text Box 16"/>
          <p:cNvSpPr txBox="1">
            <a:spLocks noChangeArrowheads="1"/>
          </p:cNvSpPr>
          <p:nvPr/>
        </p:nvSpPr>
        <p:spPr bwMode="auto">
          <a:xfrm>
            <a:off x="5148263" y="1340768"/>
            <a:ext cx="2989921" cy="492443"/>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en-US" altLang="zh-CN" sz="26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0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只是 </a:t>
            </a: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 </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的函数</a:t>
            </a:r>
          </a:p>
        </p:txBody>
      </p:sp>
      <p:sp>
        <p:nvSpPr>
          <p:cNvPr id="111623" name="Line 17"/>
          <p:cNvSpPr>
            <a:spLocks noChangeShapeType="1"/>
          </p:cNvSpPr>
          <p:nvPr/>
        </p:nvSpPr>
        <p:spPr bwMode="auto">
          <a:xfrm flipH="1">
            <a:off x="4466416" y="1833211"/>
            <a:ext cx="897671" cy="587677"/>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Rectangle 2"/>
          <p:cNvSpPr txBox="1">
            <a:spLocks noRot="1" noChangeArrowheads="1"/>
          </p:cNvSpPr>
          <p:nvPr/>
        </p:nvSpPr>
        <p:spPr bwMode="auto">
          <a:xfrm>
            <a:off x="1331640" y="10837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按照 </a:t>
            </a:r>
            <a:r>
              <a:rPr kumimoji="0" lang="zh-CN" altLang="en-US" sz="3600" b="1" i="1"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E </a:t>
            </a: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的幂级数展开的分布函数</a:t>
            </a:r>
            <a:endPar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endParaRPr>
          </a:p>
        </p:txBody>
      </p:sp>
      <p:sp>
        <p:nvSpPr>
          <p:cNvPr id="11"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pSp>
        <p:nvGrpSpPr>
          <p:cNvPr id="12" name="Group 6"/>
          <p:cNvGrpSpPr/>
          <p:nvPr/>
        </p:nvGrpSpPr>
        <p:grpSpPr bwMode="auto">
          <a:xfrm>
            <a:off x="250825" y="5084763"/>
            <a:ext cx="4537075" cy="1106487"/>
            <a:chOff x="158" y="3475"/>
            <a:chExt cx="2858" cy="697"/>
          </a:xfrm>
        </p:grpSpPr>
        <p:sp>
          <p:nvSpPr>
            <p:cNvPr id="13" name="Rectangle 7"/>
            <p:cNvSpPr>
              <a:spLocks noChangeArrowheads="1"/>
            </p:cNvSpPr>
            <p:nvPr/>
          </p:nvSpPr>
          <p:spPr bwMode="auto">
            <a:xfrm>
              <a:off x="1066" y="3475"/>
              <a:ext cx="1950" cy="36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4" name="Text Box 8"/>
            <p:cNvSpPr txBox="1">
              <a:spLocks noChangeArrowheads="1"/>
            </p:cNvSpPr>
            <p:nvPr/>
          </p:nvSpPr>
          <p:spPr bwMode="auto">
            <a:xfrm>
              <a:off x="158" y="3884"/>
              <a:ext cx="1521" cy="28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平衡分布电流</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 </a:t>
              </a:r>
            </a:p>
          </p:txBody>
        </p:sp>
      </p:grpSp>
      <p:grpSp>
        <p:nvGrpSpPr>
          <p:cNvPr id="15" name="Group 9"/>
          <p:cNvGrpSpPr/>
          <p:nvPr/>
        </p:nvGrpSpPr>
        <p:grpSpPr bwMode="auto">
          <a:xfrm>
            <a:off x="433388" y="3355975"/>
            <a:ext cx="8229600" cy="2386012"/>
            <a:chOff x="273" y="2386"/>
            <a:chExt cx="5184" cy="1503"/>
          </a:xfrm>
        </p:grpSpPr>
        <p:sp>
          <p:nvSpPr>
            <p:cNvPr id="16" name="Rectangle 3"/>
            <p:cNvSpPr>
              <a:spLocks noRot="1" noChangeArrowheads="1"/>
            </p:cNvSpPr>
            <p:nvPr/>
          </p:nvSpPr>
          <p:spPr bwMode="auto">
            <a:xfrm>
              <a:off x="273" y="2386"/>
              <a:ext cx="5184" cy="6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342900" algn="just"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根据欧姆定律，电流与电场成正比，分布函数只需要考虑</a:t>
              </a:r>
              <a:endPar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a:p>
              <a:pPr marL="0" marR="0" lvl="0" indent="-342900" algn="just"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一次幂：</a:t>
              </a:r>
            </a:p>
            <a:p>
              <a:pPr marL="742950" marR="0" lvl="1" indent="-285750" algn="just"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Char char="l"/>
                <a:tabLst/>
                <a:defRPr/>
              </a:pP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a:p>
              <a:pPr marL="742950" marR="0" lvl="1" indent="-285750" algn="just"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Char char="l"/>
                <a:tabLst/>
                <a:defRPr/>
              </a:pP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a:p>
              <a:pPr marL="1143000" marR="0" lvl="2" indent="-228600" algn="just" defTabSz="914400" rtl="0" eaLnBrk="1" fontAlgn="base" latinLnBrk="0" hangingPunct="1">
                <a:lnSpc>
                  <a:spcPct val="100000"/>
                </a:lnSpc>
                <a:spcBef>
                  <a:spcPct val="20000"/>
                </a:spcBef>
                <a:spcAft>
                  <a:spcPct val="0"/>
                </a:spcAft>
                <a:buClr>
                  <a:srgbClr val="CCCCCC"/>
                </a:buClr>
                <a:buSzTx/>
                <a:buFontTx/>
                <a:buChar char="•"/>
                <a:tabLst/>
                <a:defRPr/>
              </a:pP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a:p>
              <a:pPr marL="1143000" marR="0" lvl="2" indent="-228600" algn="just" defTabSz="914400" rtl="0" eaLnBrk="1" fontAlgn="base" latinLnBrk="0" hangingPunct="1">
                <a:lnSpc>
                  <a:spcPct val="100000"/>
                </a:lnSpc>
                <a:spcBef>
                  <a:spcPct val="20000"/>
                </a:spcBef>
                <a:spcAft>
                  <a:spcPct val="0"/>
                </a:spcAft>
                <a:buClr>
                  <a:srgbClr val="CCCCCC"/>
                </a:buClr>
                <a:buSzTx/>
                <a:buFontTx/>
                <a:buChar char="•"/>
                <a:tabLst/>
                <a:defRPr/>
              </a:pPr>
              <a:endPar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endParaRPr>
            </a:p>
          </p:txBody>
        </p:sp>
        <p:graphicFrame>
          <p:nvGraphicFramePr>
            <p:cNvPr id="17" name="Object 4"/>
            <p:cNvGraphicFramePr>
              <a:graphicFrameLocks noChangeAspect="1"/>
            </p:cNvGraphicFramePr>
            <p:nvPr/>
          </p:nvGraphicFramePr>
          <p:xfrm>
            <a:off x="1701" y="2614"/>
            <a:ext cx="1179" cy="386"/>
          </p:xfrm>
          <a:graphic>
            <a:graphicData uri="http://schemas.openxmlformats.org/presentationml/2006/ole">
              <mc:AlternateContent xmlns:mc="http://schemas.openxmlformats.org/markup-compatibility/2006">
                <mc:Choice xmlns:v="urn:schemas-microsoft-com:vml" Requires="v">
                  <p:oleObj spid="_x0000_s247054" name="公式" r:id="rId4" imgW="698500" imgH="228600" progId="Equation.3">
                    <p:embed/>
                  </p:oleObj>
                </mc:Choice>
                <mc:Fallback>
                  <p:oleObj name="公式" r:id="rId4" imgW="698500" imgH="228600" progId="Equation.3">
                    <p:embed/>
                    <p:pic>
                      <p:nvPicPr>
                        <p:cNvPr id="1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 y="2614"/>
                          <a:ext cx="1179"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
            <p:cNvGraphicFramePr>
              <a:graphicFrameLocks noChangeAspect="1"/>
            </p:cNvGraphicFramePr>
            <p:nvPr/>
          </p:nvGraphicFramePr>
          <p:xfrm>
            <a:off x="664" y="2957"/>
            <a:ext cx="4523" cy="932"/>
          </p:xfrm>
          <a:graphic>
            <a:graphicData uri="http://schemas.openxmlformats.org/presentationml/2006/ole">
              <mc:AlternateContent xmlns:mc="http://schemas.openxmlformats.org/markup-compatibility/2006">
                <mc:Choice xmlns:v="urn:schemas-microsoft-com:vml" Requires="v">
                  <p:oleObj spid="_x0000_s247055" name="Equation" r:id="rId6" imgW="71018400" imgH="14630400" progId="Equation.DSMT4">
                    <p:embed/>
                  </p:oleObj>
                </mc:Choice>
                <mc:Fallback>
                  <p:oleObj name="Equation" r:id="rId6" imgW="71018400" imgH="14630400" progId="Equation.DSMT4">
                    <p:embed/>
                    <p:pic>
                      <p:nvPicPr>
                        <p:cNvPr id="18" name="Object 5"/>
                        <p:cNvPicPr>
                          <a:picLocks noChangeAspect="1" noChangeArrowheads="1"/>
                        </p:cNvPicPr>
                        <p:nvPr/>
                      </p:nvPicPr>
                      <p:blipFill>
                        <a:blip r:embed="rId7"/>
                        <a:srcRect/>
                        <a:stretch>
                          <a:fillRect/>
                        </a:stretch>
                      </p:blipFill>
                      <p:spPr bwMode="auto">
                        <a:xfrm>
                          <a:off x="664" y="2957"/>
                          <a:ext cx="4523" cy="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3"/>
          <p:cNvGrpSpPr/>
          <p:nvPr/>
        </p:nvGrpSpPr>
        <p:grpSpPr bwMode="auto">
          <a:xfrm>
            <a:off x="5273822" y="2336800"/>
            <a:ext cx="2322514" cy="2820988"/>
            <a:chOff x="3243" y="1472"/>
            <a:chExt cx="1463" cy="1777"/>
          </a:xfrm>
        </p:grpSpPr>
        <p:sp>
          <p:nvSpPr>
            <p:cNvPr id="20" name="Rectangle 14"/>
            <p:cNvSpPr>
              <a:spLocks noChangeArrowheads="1"/>
            </p:cNvSpPr>
            <p:nvPr/>
          </p:nvSpPr>
          <p:spPr bwMode="auto">
            <a:xfrm>
              <a:off x="3243" y="1472"/>
              <a:ext cx="1463" cy="597"/>
            </a:xfrm>
            <a:prstGeom prst="rect">
              <a:avLst/>
            </a:prstGeom>
            <a:noFill/>
            <a:ln w="3810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1" name="Line 15"/>
            <p:cNvSpPr>
              <a:spLocks noChangeShapeType="1"/>
            </p:cNvSpPr>
            <p:nvPr/>
          </p:nvSpPr>
          <p:spPr bwMode="auto">
            <a:xfrm flipH="1">
              <a:off x="3663" y="2069"/>
              <a:ext cx="254" cy="1180"/>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graphicFrame>
        <p:nvGraphicFramePr>
          <p:cNvPr id="22" name="Object 6"/>
          <p:cNvGraphicFramePr>
            <a:graphicFrameLocks noChangeAspect="1"/>
          </p:cNvGraphicFramePr>
          <p:nvPr/>
        </p:nvGraphicFramePr>
        <p:xfrm>
          <a:off x="1361192" y="1364112"/>
          <a:ext cx="6359123" cy="2036035"/>
        </p:xfrm>
        <a:graphic>
          <a:graphicData uri="http://schemas.openxmlformats.org/presentationml/2006/ole">
            <mc:AlternateContent xmlns:mc="http://schemas.openxmlformats.org/markup-compatibility/2006">
              <mc:Choice xmlns:v="urn:schemas-microsoft-com:vml" Requires="v">
                <p:oleObj spid="_x0000_s247056" name="Equation" r:id="rId8" imgW="2692080" imgH="863280" progId="Equation.DSMT4">
                  <p:embed/>
                </p:oleObj>
              </mc:Choice>
              <mc:Fallback>
                <p:oleObj name="Equation" r:id="rId8" imgW="2692080" imgH="863280" progId="Equation.DSMT4">
                  <p:embed/>
                  <p:pic>
                    <p:nvPicPr>
                      <p:cNvPr id="22" name="Object 6"/>
                      <p:cNvPicPr>
                        <a:picLocks noChangeAspect="1" noChangeArrowheads="1"/>
                      </p:cNvPicPr>
                      <p:nvPr/>
                    </p:nvPicPr>
                    <p:blipFill>
                      <a:blip r:embed="rId9"/>
                      <a:srcRect/>
                      <a:stretch>
                        <a:fillRect/>
                      </a:stretch>
                    </p:blipFill>
                    <p:spPr bwMode="auto">
                      <a:xfrm>
                        <a:off x="1361192" y="1364112"/>
                        <a:ext cx="6359123" cy="2036035"/>
                      </a:xfrm>
                      <a:prstGeom prst="rect">
                        <a:avLst/>
                      </a:prstGeom>
                      <a:noFill/>
                      <a:ln>
                        <a:noFill/>
                      </a:ln>
                      <a:effectLst/>
                      <a:extLst/>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457152609"/>
              </p:ext>
            </p:extLst>
          </p:nvPr>
        </p:nvGraphicFramePr>
        <p:xfrm>
          <a:off x="2657475" y="5661025"/>
          <a:ext cx="6367463" cy="927100"/>
        </p:xfrm>
        <a:graphic>
          <a:graphicData uri="http://schemas.openxmlformats.org/presentationml/2006/ole">
            <mc:AlternateContent xmlns:mc="http://schemas.openxmlformats.org/markup-compatibility/2006">
              <mc:Choice xmlns:v="urn:schemas-microsoft-com:vml" Requires="v">
                <p:oleObj spid="_x0000_s247057" name="Equation" r:id="rId10" imgW="64922400" imgH="9448800" progId="Equation.DSMT4">
                  <p:embed/>
                </p:oleObj>
              </mc:Choice>
              <mc:Fallback>
                <p:oleObj name="Equation" r:id="rId10" imgW="64922400" imgH="9448800" progId="Equation.DSMT4">
                  <p:embed/>
                  <p:pic>
                    <p:nvPicPr>
                      <p:cNvPr id="22" name="Object 9"/>
                      <p:cNvPicPr>
                        <a:picLocks noChangeAspect="1" noChangeArrowheads="1"/>
                      </p:cNvPicPr>
                      <p:nvPr/>
                    </p:nvPicPr>
                    <p:blipFill>
                      <a:blip r:embed="rId11"/>
                      <a:srcRect/>
                      <a:stretch>
                        <a:fillRect/>
                      </a:stretch>
                    </p:blipFill>
                    <p:spPr bwMode="auto">
                      <a:xfrm>
                        <a:off x="2657475" y="5661025"/>
                        <a:ext cx="6367463" cy="927100"/>
                      </a:xfrm>
                      <a:prstGeom prst="rect">
                        <a:avLst/>
                      </a:prstGeom>
                      <a:solidFill>
                        <a:srgbClr val="FFFF00"/>
                      </a:solidFill>
                      <a:ln>
                        <a:noFill/>
                      </a:ln>
                      <a:effectLst/>
                    </p:spPr>
                  </p:pic>
                </p:oleObj>
              </mc:Fallback>
            </mc:AlternateContent>
          </a:graphicData>
        </a:graphic>
      </p:graphicFrame>
    </p:spTree>
    <p:extLst>
      <p:ext uri="{BB962C8B-B14F-4D97-AF65-F5344CB8AC3E}">
        <p14:creationId xmlns:p14="http://schemas.microsoft.com/office/powerpoint/2010/main" val="160839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Rot="1" noChangeArrowheads="1"/>
          </p:cNvSpPr>
          <p:nvPr>
            <p:ph type="body" idx="4294967295"/>
          </p:nvPr>
        </p:nvSpPr>
        <p:spPr bwMode="auto">
          <a:xfrm>
            <a:off x="124500" y="1120300"/>
            <a:ext cx="8229600" cy="60483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r>
              <a:rPr lang="zh-CN" altLang="en-US" sz="2600" b="1" dirty="0">
                <a:latin typeface="Times New Roman" panose="02020603050405020304" pitchFamily="18" charset="0"/>
                <a:ea typeface="微软雅黑" panose="020B0503020204020204" charset="-122"/>
              </a:rPr>
              <a:t>   即得欧姆定律一般形式，用分量表示：</a:t>
            </a:r>
          </a:p>
          <a:p>
            <a:pPr eaLnBrk="1" hangingPunct="1"/>
            <a:endParaRPr lang="zh-CN" altLang="en-US" sz="2600" b="1" dirty="0">
              <a:latin typeface="Times New Roman" panose="02020603050405020304" pitchFamily="18" charset="0"/>
              <a:ea typeface="微软雅黑" panose="020B0503020204020204" charset="-122"/>
            </a:endParaRPr>
          </a:p>
          <a:p>
            <a:pPr eaLnBrk="1" hangingPunct="1"/>
            <a:endParaRPr lang="zh-CN" altLang="en-US" sz="2600" b="1" dirty="0">
              <a:latin typeface="Times New Roman" panose="02020603050405020304" pitchFamily="18" charset="0"/>
              <a:ea typeface="微软雅黑" panose="020B0503020204020204" charset="-122"/>
            </a:endParaRPr>
          </a:p>
          <a:p>
            <a:pPr lvl="1" eaLnBrk="1" hangingPunct="1">
              <a:buFont typeface="Wingdings" panose="05000000000000000000" pitchFamily="2" charset="2"/>
              <a:buNone/>
            </a:pPr>
            <a:endParaRPr lang="zh-CN" altLang="en-US" dirty="0">
              <a:latin typeface="Times New Roman" panose="02020603050405020304" pitchFamily="18" charset="0"/>
              <a:ea typeface="微软雅黑" panose="020B0503020204020204" charset="-122"/>
            </a:endParaRPr>
          </a:p>
        </p:txBody>
      </p:sp>
      <p:sp>
        <p:nvSpPr>
          <p:cNvPr id="115716" name="Rectangle 2"/>
          <p:cNvSpPr>
            <a:spLocks noRot="1" noChangeArrowheads="1"/>
          </p:cNvSpPr>
          <p:nvPr/>
        </p:nvSpPr>
        <p:spPr bwMode="auto">
          <a:xfrm>
            <a:off x="2186012" y="59681"/>
            <a:ext cx="5194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600" dirty="0">
                <a:solidFill>
                  <a:srgbClr val="660066"/>
                </a:solidFill>
                <a:effectLst>
                  <a:outerShdw blurRad="38100" dist="38100" dir="2700000" algn="tl">
                    <a:srgbClr val="C0C0C0"/>
                  </a:outerShdw>
                </a:effectLst>
                <a:ea typeface="微软雅黑" pitchFamily="34" charset="-122"/>
                <a:cs typeface="+mj-cs"/>
              </a:rPr>
              <a:t>一般情况下的电导率</a:t>
            </a:r>
          </a:p>
        </p:txBody>
      </p:sp>
      <p:sp>
        <p:nvSpPr>
          <p:cNvPr id="115717" name="Text Box 5"/>
          <p:cNvSpPr txBox="1">
            <a:spLocks noChangeArrowheads="1"/>
          </p:cNvSpPr>
          <p:nvPr/>
        </p:nvSpPr>
        <p:spPr bwMode="auto">
          <a:xfrm>
            <a:off x="145510" y="3888609"/>
            <a:ext cx="85693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积分中的</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表明，</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由于分布函数的</a:t>
            </a: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charset="-122"/>
                <a:cs typeface="Times New Roman" panose="02020603050405020304" pitchFamily="18" charset="0"/>
              </a:rPr>
              <a:t>变化</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主要在费米能级</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附近，电导率决定于费米面附近情况</a:t>
            </a:r>
          </a:p>
        </p:txBody>
      </p:sp>
      <p:graphicFrame>
        <p:nvGraphicFramePr>
          <p:cNvPr id="115718" name="Object 4"/>
          <p:cNvGraphicFramePr>
            <a:graphicFrameLocks noChangeAspect="1"/>
          </p:cNvGraphicFramePr>
          <p:nvPr>
            <p:extLst>
              <p:ext uri="{D42A27DB-BD31-4B8C-83A1-F6EECF244321}">
                <p14:modId xmlns:p14="http://schemas.microsoft.com/office/powerpoint/2010/main" val="3633792260"/>
              </p:ext>
            </p:extLst>
          </p:nvPr>
        </p:nvGraphicFramePr>
        <p:xfrm>
          <a:off x="1691680" y="1761014"/>
          <a:ext cx="2519362" cy="965200"/>
        </p:xfrm>
        <a:graphic>
          <a:graphicData uri="http://schemas.openxmlformats.org/presentationml/2006/ole">
            <mc:AlternateContent xmlns:mc="http://schemas.openxmlformats.org/markup-compatibility/2006">
              <mc:Choice xmlns:v="urn:schemas-microsoft-com:vml" Requires="v">
                <p:oleObj spid="_x0000_s240934" name="公式" r:id="rId4" imgW="926465" imgH="355600" progId="Equation.3">
                  <p:embed/>
                </p:oleObj>
              </mc:Choice>
              <mc:Fallback>
                <p:oleObj name="公式" r:id="rId4" imgW="926465" imgH="355600" progId="Equation.3">
                  <p:embed/>
                  <p:pic>
                    <p:nvPicPr>
                      <p:cNvPr id="11571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1761014"/>
                        <a:ext cx="2519362"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9" name="Object 5"/>
          <p:cNvGraphicFramePr>
            <a:graphicFrameLocks noChangeAspect="1"/>
          </p:cNvGraphicFramePr>
          <p:nvPr>
            <p:extLst>
              <p:ext uri="{D42A27DB-BD31-4B8C-83A1-F6EECF244321}">
                <p14:modId xmlns:p14="http://schemas.microsoft.com/office/powerpoint/2010/main" val="676124244"/>
              </p:ext>
            </p:extLst>
          </p:nvPr>
        </p:nvGraphicFramePr>
        <p:xfrm>
          <a:off x="1593850" y="2700338"/>
          <a:ext cx="7092950" cy="1052512"/>
        </p:xfrm>
        <a:graphic>
          <a:graphicData uri="http://schemas.openxmlformats.org/presentationml/2006/ole">
            <mc:AlternateContent xmlns:mc="http://schemas.openxmlformats.org/markup-compatibility/2006">
              <mc:Choice xmlns:v="urn:schemas-microsoft-com:vml" Requires="v">
                <p:oleObj spid="_x0000_s240935" name="Equation" r:id="rId6" imgW="2908080" imgH="431640" progId="Equation.DSMT4">
                  <p:embed/>
                </p:oleObj>
              </mc:Choice>
              <mc:Fallback>
                <p:oleObj name="Equation" r:id="rId6" imgW="2908080" imgH="431640" progId="Equation.DSMT4">
                  <p:embed/>
                  <p:pic>
                    <p:nvPicPr>
                      <p:cNvPr id="115719" name="Object 5"/>
                      <p:cNvPicPr>
                        <a:picLocks noChangeAspect="1" noChangeArrowheads="1"/>
                      </p:cNvPicPr>
                      <p:nvPr/>
                    </p:nvPicPr>
                    <p:blipFill>
                      <a:blip r:embed="rId7"/>
                      <a:srcRect/>
                      <a:stretch>
                        <a:fillRect/>
                      </a:stretch>
                    </p:blipFill>
                    <p:spPr bwMode="auto">
                      <a:xfrm>
                        <a:off x="1593850" y="2700338"/>
                        <a:ext cx="7092950" cy="1052512"/>
                      </a:xfrm>
                      <a:prstGeom prst="rect">
                        <a:avLst/>
                      </a:prstGeom>
                      <a:noFill/>
                      <a:ln>
                        <a:noFill/>
                      </a:ln>
                      <a:effectLst/>
                      <a:extLst/>
                    </p:spPr>
                  </p:pic>
                </p:oleObj>
              </mc:Fallback>
            </mc:AlternateContent>
          </a:graphicData>
        </a:graphic>
      </p:graphicFrame>
      <p:sp>
        <p:nvSpPr>
          <p:cNvPr id="115720" name="Rectangle 3"/>
          <p:cNvSpPr>
            <a:spLocks noRot="1" noChangeArrowheads="1"/>
          </p:cNvSpPr>
          <p:nvPr/>
        </p:nvSpPr>
        <p:spPr bwMode="auto">
          <a:xfrm>
            <a:off x="503957" y="4730116"/>
            <a:ext cx="5903912" cy="647700"/>
          </a:xfrm>
          <a:prstGeom prst="rect">
            <a:avLst/>
          </a:prstGeom>
          <a:noFill/>
          <a:ln>
            <a:noFill/>
          </a:ln>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336666"/>
              </a:buClr>
              <a:buSzPct val="70000"/>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 各向同性，有效质量近似条件下：</a:t>
            </a:r>
          </a:p>
        </p:txBody>
      </p:sp>
      <p:graphicFrame>
        <p:nvGraphicFramePr>
          <p:cNvPr id="115721" name="Object 6"/>
          <p:cNvGraphicFramePr>
            <a:graphicFrameLocks noChangeAspect="1"/>
          </p:cNvGraphicFramePr>
          <p:nvPr>
            <p:extLst>
              <p:ext uri="{D42A27DB-BD31-4B8C-83A1-F6EECF244321}">
                <p14:modId xmlns:p14="http://schemas.microsoft.com/office/powerpoint/2010/main" val="2392175041"/>
              </p:ext>
            </p:extLst>
          </p:nvPr>
        </p:nvGraphicFramePr>
        <p:xfrm>
          <a:off x="1443038" y="5164138"/>
          <a:ext cx="5434012" cy="1084262"/>
        </p:xfrm>
        <a:graphic>
          <a:graphicData uri="http://schemas.openxmlformats.org/presentationml/2006/ole">
            <mc:AlternateContent xmlns:mc="http://schemas.openxmlformats.org/markup-compatibility/2006">
              <mc:Choice xmlns:v="urn:schemas-microsoft-com:vml" Requires="v">
                <p:oleObj spid="_x0000_s240936" name="Equation" r:id="rId8" imgW="2158920" imgH="431640" progId="Equation.DSMT4">
                  <p:embed/>
                </p:oleObj>
              </mc:Choice>
              <mc:Fallback>
                <p:oleObj name="Equation" r:id="rId8" imgW="2158920" imgH="431640" progId="Equation.DSMT4">
                  <p:embed/>
                  <p:pic>
                    <p:nvPicPr>
                      <p:cNvPr id="115721" name="Object 6"/>
                      <p:cNvPicPr>
                        <a:picLocks noChangeAspect="1" noChangeArrowheads="1"/>
                      </p:cNvPicPr>
                      <p:nvPr/>
                    </p:nvPicPr>
                    <p:blipFill>
                      <a:blip r:embed="rId9"/>
                      <a:srcRect/>
                      <a:stretch>
                        <a:fillRect/>
                      </a:stretch>
                    </p:blipFill>
                    <p:spPr bwMode="auto">
                      <a:xfrm>
                        <a:off x="1443038" y="5164138"/>
                        <a:ext cx="5434012" cy="108426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22" name="Text Box 10"/>
          <p:cNvSpPr txBox="1">
            <a:spLocks noChangeArrowheads="1"/>
          </p:cNvSpPr>
          <p:nvPr/>
        </p:nvSpPr>
        <p:spPr bwMode="auto">
          <a:xfrm>
            <a:off x="461370" y="2546659"/>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电导率：</a:t>
            </a:r>
          </a:p>
        </p:txBody>
      </p:sp>
      <p:sp>
        <p:nvSpPr>
          <p:cNvPr id="2061324" name="Oval 12"/>
          <p:cNvSpPr>
            <a:spLocks noChangeArrowheads="1"/>
          </p:cNvSpPr>
          <p:nvPr/>
        </p:nvSpPr>
        <p:spPr bwMode="auto">
          <a:xfrm>
            <a:off x="6142794" y="2480344"/>
            <a:ext cx="1079500" cy="1439862"/>
          </a:xfrm>
          <a:prstGeom prst="ellipse">
            <a:avLst/>
          </a:prstGeom>
          <a:noFill/>
          <a:ln w="571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5725" name="Text Box 13"/>
          <p:cNvSpPr txBox="1">
            <a:spLocks noChangeArrowheads="1"/>
          </p:cNvSpPr>
          <p:nvPr/>
        </p:nvSpPr>
        <p:spPr bwMode="auto">
          <a:xfrm>
            <a:off x="4239300" y="1877728"/>
            <a:ext cx="1839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0" i="1"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charset="-122"/>
                <a:cs typeface="Times New Roman" panose="02020603050405020304" pitchFamily="18" charset="0"/>
              </a:rPr>
              <a:t>a</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charset="-122"/>
                <a:cs typeface="Times New Roman" panose="02020603050405020304" pitchFamily="18" charset="0"/>
              </a:rPr>
              <a:t>b</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x</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y</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z</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sp>
        <p:nvSpPr>
          <p:cNvPr id="15" name="Oval 12"/>
          <p:cNvSpPr>
            <a:spLocks noChangeArrowheads="1"/>
          </p:cNvSpPr>
          <p:nvPr/>
        </p:nvSpPr>
        <p:spPr bwMode="auto">
          <a:xfrm>
            <a:off x="4572000" y="4956970"/>
            <a:ext cx="1241723" cy="1439862"/>
          </a:xfrm>
          <a:prstGeom prst="ellipse">
            <a:avLst/>
          </a:prstGeom>
          <a:noFill/>
          <a:ln w="571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6" name="Oval 12"/>
          <p:cNvSpPr>
            <a:spLocks noChangeArrowheads="1"/>
          </p:cNvSpPr>
          <p:nvPr/>
        </p:nvSpPr>
        <p:spPr bwMode="auto">
          <a:xfrm>
            <a:off x="6524039" y="5301208"/>
            <a:ext cx="352217" cy="939802"/>
          </a:xfrm>
          <a:prstGeom prst="ellipse">
            <a:avLst/>
          </a:prstGeom>
          <a:noFill/>
          <a:ln w="571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7" name="Text Box 10"/>
          <p:cNvSpPr txBox="1">
            <a:spLocks noChangeArrowheads="1"/>
          </p:cNvSpPr>
          <p:nvPr/>
        </p:nvSpPr>
        <p:spPr bwMode="auto">
          <a:xfrm>
            <a:off x="6754218" y="4694242"/>
            <a:ext cx="1731564" cy="461665"/>
          </a:xfrm>
          <a:prstGeom prst="rect">
            <a:avLst/>
          </a:prstGeom>
          <a:solidFill>
            <a:srgbClr val="0000FF"/>
          </a:solidFill>
          <a:ln>
            <a:noFill/>
          </a:ln>
          <a:effec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00"/>
                </a:solidFill>
                <a:effectLst/>
                <a:uLnTx/>
                <a:uFillTx/>
                <a:latin typeface="Times New Roman" panose="02020603050405020304" pitchFamily="18" charset="0"/>
                <a:ea typeface="微软雅黑" panose="020B0503020204020204" charset="-122"/>
                <a:cs typeface="+mn-cs"/>
              </a:rPr>
              <a:t>电子迁移率</a:t>
            </a:r>
          </a:p>
        </p:txBody>
      </p:sp>
      <p:sp>
        <p:nvSpPr>
          <p:cNvPr id="20" name="文本框 19"/>
          <p:cNvSpPr txBox="1"/>
          <p:nvPr/>
        </p:nvSpPr>
        <p:spPr>
          <a:xfrm>
            <a:off x="6515100" y="1514793"/>
            <a:ext cx="2500031" cy="492443"/>
          </a:xfrm>
          <a:prstGeom prst="rect">
            <a:avLst/>
          </a:prstGeom>
          <a:solidFill>
            <a:srgbClr val="C00000"/>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charset="-122"/>
                <a:cs typeface="Times New Roman" panose="02020603050405020304" pitchFamily="18" charset="0"/>
              </a:rPr>
              <a:t>参考讲义</a:t>
            </a:r>
            <a:r>
              <a:rPr kumimoji="0" lang="en-US" altLang="zh-CN" sz="26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charset="-122"/>
                <a:cs typeface="Times New Roman" panose="02020603050405020304" pitchFamily="18" charset="0"/>
              </a:rPr>
              <a:t>P95-96</a:t>
            </a:r>
            <a:endParaRPr kumimoji="0" lang="zh-CN" altLang="en-US" sz="26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D8223D9-D9DA-4C0B-9616-36644EEDABA8}" type="slidenum">
              <a:rPr lang="zh-CN" altLang="en-US" smtClean="0"/>
              <a:pPr/>
              <a:t>75</a:t>
            </a:fld>
            <a:endParaRPr lang="zh-CN" altLang="en-US" dirty="0"/>
          </a:p>
        </p:txBody>
      </p:sp>
      <p:sp>
        <p:nvSpPr>
          <p:cNvPr id="4" name="页脚占位符 3"/>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21" name="Rectangle 37"/>
          <p:cNvSpPr>
            <a:spLocks noChangeArrowheads="1"/>
          </p:cNvSpPr>
          <p:nvPr/>
        </p:nvSpPr>
        <p:spPr bwMode="auto">
          <a:xfrm flipV="1">
            <a:off x="13970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820268078"/>
              </p:ext>
            </p:extLst>
          </p:nvPr>
        </p:nvGraphicFramePr>
        <p:xfrm>
          <a:off x="6682544" y="233673"/>
          <a:ext cx="2030486" cy="1122203"/>
        </p:xfrm>
        <a:graphic>
          <a:graphicData uri="http://schemas.openxmlformats.org/presentationml/2006/ole">
            <mc:AlternateContent xmlns:mc="http://schemas.openxmlformats.org/markup-compatibility/2006">
              <mc:Choice xmlns:v="urn:schemas-microsoft-com:vml" Requires="v">
                <p:oleObj spid="_x0000_s240937" name="Equation" r:id="rId10" imgW="20421600" imgH="11582400" progId="Equation.DSMT4">
                  <p:embed/>
                </p:oleObj>
              </mc:Choice>
              <mc:Fallback>
                <p:oleObj name="Equation" r:id="rId10" imgW="20421600" imgH="11582400" progId="Equation.DSMT4">
                  <p:embed/>
                  <p:pic>
                    <p:nvPicPr>
                      <p:cNvPr id="3" name="对象 2"/>
                      <p:cNvPicPr>
                        <a:picLocks noChangeAspect="1" noChangeArrowheads="1"/>
                      </p:cNvPicPr>
                      <p:nvPr/>
                    </p:nvPicPr>
                    <p:blipFill>
                      <a:blip r:embed="rId11"/>
                      <a:srcRect/>
                      <a:stretch>
                        <a:fillRect/>
                      </a:stretch>
                    </p:blipFill>
                    <p:spPr bwMode="auto">
                      <a:xfrm>
                        <a:off x="6682544" y="233673"/>
                        <a:ext cx="2030486" cy="1122203"/>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95746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61324"/>
                                        </p:tgtEl>
                                        <p:attrNameLst>
                                          <p:attrName>style.visibility</p:attrName>
                                        </p:attrNameLst>
                                      </p:cBhvr>
                                      <p:to>
                                        <p:strVal val="visible"/>
                                      </p:to>
                                    </p:set>
                                    <p:animEffect transition="in" filter="dissolve">
                                      <p:cBhvr>
                                        <p:cTn id="7" dur="500"/>
                                        <p:tgtEl>
                                          <p:spTgt spid="20613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324" grpId="0" animBg="1"/>
      <p:bldP spid="15" grpId="0" animBg="1"/>
      <p:bldP spid="16" grpId="0" animBg="1"/>
      <p:bldP spid="1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3356223"/>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30024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Rot="1" noChangeArrowheads="1"/>
          </p:cNvSpPr>
          <p:nvPr>
            <p:ph type="title" idx="4294967295"/>
          </p:nvPr>
        </p:nvSpPr>
        <p:spPr bwMode="auto">
          <a:xfrm>
            <a:off x="2319990" y="116632"/>
            <a:ext cx="6635750" cy="1143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spcBef>
                <a:spcPct val="50000"/>
              </a:spcBef>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半导体材料的基本特性</a:t>
            </a:r>
          </a:p>
        </p:txBody>
      </p:sp>
      <p:sp>
        <p:nvSpPr>
          <p:cNvPr id="5124" name="Rectangle 3"/>
          <p:cNvSpPr>
            <a:spLocks noGrp="1" noRot="1" noChangeArrowheads="1"/>
          </p:cNvSpPr>
          <p:nvPr>
            <p:ph type="body" idx="4294967295"/>
          </p:nvPr>
        </p:nvSpPr>
        <p:spPr bwMode="auto">
          <a:xfrm>
            <a:off x="1835696" y="1236535"/>
            <a:ext cx="6645275" cy="511175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绝对零度不导电而室温具有导电性</a:t>
            </a:r>
          </a:p>
          <a:p>
            <a:pPr lvl="1" eaLnBrk="1" hangingPunct="1">
              <a:lnSpc>
                <a:spcPct val="90000"/>
              </a:lnSpc>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室温电阻率 </a:t>
            </a:r>
            <a:r>
              <a:rPr lang="zh-CN" altLang="en-US" sz="2400" b="1" i="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介于金属与绝缘体之间</a:t>
            </a:r>
          </a:p>
          <a:p>
            <a:pPr lvl="2" eaLnBrk="1" hangingPunct="1">
              <a:lnSpc>
                <a:spcPct val="90000"/>
              </a:lnSpc>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金属   </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&lt; 10</a:t>
            </a:r>
            <a:r>
              <a:rPr lang="en-US" altLang="zh-CN" sz="2000" b="1" baseline="30000"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lang="en-US" altLang="zh-CN" sz="2000" b="1" baseline="30000" dirty="0">
                <a:latin typeface="Times New Roman" panose="02020603050405020304" pitchFamily="18" charset="0"/>
                <a:ea typeface="微软雅黑" panose="020B0503020204020204" charset="-122"/>
                <a:cs typeface="Times New Roman" panose="02020603050405020304" pitchFamily="18" charset="0"/>
              </a:rPr>
              <a:t>6</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b="1" dirty="0" err="1">
                <a:latin typeface="Times New Roman" panose="02020603050405020304" pitchFamily="18" charset="0"/>
                <a:ea typeface="微软雅黑" panose="020B0503020204020204" charset="-122"/>
                <a:cs typeface="Times New Roman" panose="02020603050405020304" pitchFamily="18" charset="0"/>
              </a:rPr>
              <a:t>Ω·cm</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p>
          <a:p>
            <a:pPr lvl="2" eaLnBrk="1" hangingPunct="1">
              <a:lnSpc>
                <a:spcPct val="90000"/>
              </a:lnSpc>
            </a:pPr>
            <a:r>
              <a:rPr lang="zh-CN" alt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半导体  介于金属和绝缘体之间</a:t>
            </a:r>
            <a:endPar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lvl="2" eaLnBrk="1" hangingPunct="1">
              <a:lnSpc>
                <a:spcPct val="90000"/>
              </a:lnSpc>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绝缘体   </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&gt; 10</a:t>
            </a:r>
            <a:r>
              <a:rPr lang="en-US" altLang="zh-CN" sz="2000" b="1" baseline="30000" dirty="0">
                <a:latin typeface="Times New Roman" panose="02020603050405020304" pitchFamily="18" charset="0"/>
                <a:ea typeface="微软雅黑" panose="020B0503020204020204" charset="-122"/>
                <a:cs typeface="Times New Roman" panose="02020603050405020304" pitchFamily="18" charset="0"/>
              </a:rPr>
              <a:t>14</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b="1" dirty="0" err="1">
                <a:latin typeface="Times New Roman" panose="02020603050405020304" pitchFamily="18" charset="0"/>
                <a:ea typeface="微软雅黑" panose="020B0503020204020204" charset="-122"/>
                <a:cs typeface="Times New Roman" panose="02020603050405020304" pitchFamily="18" charset="0"/>
              </a:rPr>
              <a:t>Ω·cm</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p>
          <a:p>
            <a:pPr eaLnBrk="1" hangingPunct="1">
              <a:lnSpc>
                <a:spcPct val="90000"/>
              </a:lnSpc>
              <a:spcBef>
                <a:spcPts val="1800"/>
              </a:spcBef>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温度增加时电阻率</a:t>
            </a:r>
            <a:r>
              <a:rPr lang="zh-CN" altLang="en-US" sz="2600" b="1" i="1" dirty="0">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减小</a:t>
            </a:r>
          </a:p>
          <a:p>
            <a:pPr lvl="1" eaLnBrk="1" hangingPunct="1">
              <a:lnSpc>
                <a:spcPct val="90000"/>
              </a:lnSpc>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与金属在温度增加时电阻率增大相反</a:t>
            </a:r>
          </a:p>
          <a:p>
            <a:pPr eaLnBrk="1" hangingPunct="1">
              <a:lnSpc>
                <a:spcPct val="90000"/>
              </a:lnSpc>
              <a:spcBef>
                <a:spcPts val="1800"/>
              </a:spcBef>
            </a:pPr>
            <a:r>
              <a:rPr lang="zh-CN" altLang="en-US" sz="2600" b="1" dirty="0">
                <a:latin typeface="Times New Roman" panose="02020603050405020304" pitchFamily="18" charset="0"/>
                <a:ea typeface="微软雅黑" panose="020B0503020204020204" charset="-122"/>
                <a:cs typeface="Times New Roman" panose="02020603050405020304" pitchFamily="18" charset="0"/>
              </a:rPr>
              <a:t>半导体有两种载流子</a:t>
            </a:r>
          </a:p>
          <a:p>
            <a:pPr lvl="1" eaLnBrk="1" hangingPunct="1">
              <a:lnSpc>
                <a:spcPct val="90000"/>
              </a:lnSpc>
            </a:pPr>
            <a:r>
              <a:rPr lang="zh-CN" altLang="en-US" sz="2400" b="1" u="sng" dirty="0">
                <a:latin typeface="Times New Roman" panose="02020603050405020304" pitchFamily="18" charset="0"/>
                <a:ea typeface="微软雅黑" panose="020B0503020204020204" charset="-122"/>
                <a:cs typeface="Times New Roman" panose="02020603050405020304" pitchFamily="18" charset="0"/>
              </a:rPr>
              <a:t>电子 </a:t>
            </a:r>
            <a:r>
              <a:rPr lang="en-US" altLang="zh-CN" sz="2400" b="1" u="sng" dirty="0">
                <a:latin typeface="Times New Roman" panose="02020603050405020304" pitchFamily="18" charset="0"/>
                <a:ea typeface="微软雅黑" panose="020B0503020204020204" charset="-122"/>
                <a:cs typeface="Times New Roman" panose="02020603050405020304" pitchFamily="18" charset="0"/>
              </a:rPr>
              <a:t>(electron, negative)</a:t>
            </a:r>
          </a:p>
          <a:p>
            <a:pPr lvl="1" eaLnBrk="1" hangingPunct="1">
              <a:lnSpc>
                <a:spcPct val="90000"/>
              </a:lnSpc>
            </a:pPr>
            <a:r>
              <a:rPr lang="zh-CN" altLang="en-US" sz="2400" b="1" u="sng" dirty="0">
                <a:latin typeface="Times New Roman" panose="02020603050405020304" pitchFamily="18" charset="0"/>
                <a:ea typeface="微软雅黑" panose="020B0503020204020204" charset="-122"/>
                <a:cs typeface="Times New Roman" panose="02020603050405020304" pitchFamily="18" charset="0"/>
              </a:rPr>
              <a:t>空穴 </a:t>
            </a:r>
            <a:r>
              <a:rPr lang="en-US" altLang="zh-CN" sz="2400" b="1" u="sng" dirty="0">
                <a:latin typeface="Times New Roman" panose="02020603050405020304" pitchFamily="18" charset="0"/>
                <a:ea typeface="微软雅黑" panose="020B0503020204020204" charset="-122"/>
                <a:cs typeface="Times New Roman" panose="02020603050405020304" pitchFamily="18" charset="0"/>
              </a:rPr>
              <a:t>(hole, positive)</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Rot="1" noChangeArrowheads="1"/>
          </p:cNvSpPr>
          <p:nvPr>
            <p:ph type="title" idx="4294967295"/>
          </p:nvPr>
        </p:nvSpPr>
        <p:spPr bwMode="auto">
          <a:xfrm>
            <a:off x="2005013" y="125760"/>
            <a:ext cx="7138987"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半导体材料的基本晶体结构</a:t>
            </a:r>
          </a:p>
        </p:txBody>
      </p:sp>
      <p:pic>
        <p:nvPicPr>
          <p:cNvPr id="9220" name="Picture 3"/>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684213" y="1542431"/>
            <a:ext cx="4041775" cy="2940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bwMode="auto">
          <a:xfrm>
            <a:off x="4958512" y="1484784"/>
            <a:ext cx="4041775" cy="2971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5"/>
          <p:cNvSpPr txBox="1">
            <a:spLocks noChangeArrowheads="1"/>
          </p:cNvSpPr>
          <p:nvPr/>
        </p:nvSpPr>
        <p:spPr bwMode="auto">
          <a:xfrm>
            <a:off x="539552" y="4529527"/>
            <a:ext cx="30956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2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mn-cs"/>
              </a:rPr>
              <a:t>元素半导体</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2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mn-cs"/>
              </a:rPr>
              <a:t>金刚石结构，共价键</a:t>
            </a:r>
          </a:p>
        </p:txBody>
      </p:sp>
      <p:sp>
        <p:nvSpPr>
          <p:cNvPr id="9223" name="Text Box 6"/>
          <p:cNvSpPr txBox="1">
            <a:spLocks noChangeArrowheads="1"/>
          </p:cNvSpPr>
          <p:nvPr/>
        </p:nvSpPr>
        <p:spPr bwMode="auto">
          <a:xfrm>
            <a:off x="4031041" y="4500895"/>
            <a:ext cx="496924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大部分</a:t>
            </a:r>
            <a:r>
              <a:rPr kumimoji="0" lang="en-US" altLang="zh-CN"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III-V</a:t>
            </a:r>
            <a:r>
              <a:rPr kumimoji="0" lang="zh-CN" altLang="en-US"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族，</a:t>
            </a:r>
            <a:r>
              <a:rPr kumimoji="0" lang="en-US" altLang="zh-CN"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II-VI</a:t>
            </a:r>
            <a:r>
              <a:rPr kumimoji="0" lang="zh-CN" altLang="en-US"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族化合物半导体</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闪锌矿结构，共价</a:t>
            </a:r>
            <a:r>
              <a:rPr kumimoji="0" lang="en-US" altLang="zh-CN"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离子</a:t>
            </a:r>
            <a:r>
              <a:rPr kumimoji="0" lang="en-US" altLang="zh-CN"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200" b="1" i="0" u="none" strike="noStrike" kern="1200" cap="none" spc="0" normalizeH="0" baseline="0" noProof="0" dirty="0">
                <a:ln>
                  <a:noFill/>
                </a:ln>
                <a:solidFill>
                  <a:srgbClr val="006600"/>
                </a:solidFill>
                <a:effectLst/>
                <a:uLnTx/>
                <a:uFillTx/>
                <a:latin typeface="Times New Roman" panose="02020603050405020304" pitchFamily="18" charset="0"/>
                <a:ea typeface="微软雅黑" panose="020B0503020204020204" charset="-122"/>
                <a:cs typeface="Times New Roman" panose="02020603050405020304" pitchFamily="18" charset="0"/>
              </a:rPr>
              <a:t>键</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0"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3356223"/>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cxnSp>
        <p:nvCxnSpPr>
          <p:cNvPr id="10" name="直接连接符 9"/>
          <p:cNvCxnSpPr>
            <a:cxnSpLocks noChangeShapeType="1"/>
          </p:cNvCxnSpPr>
          <p:nvPr/>
        </p:nvCxnSpPr>
        <p:spPr bwMode="auto">
          <a:xfrm>
            <a:off x="2843808" y="4149080"/>
            <a:ext cx="3456384" cy="0"/>
          </a:xfrm>
          <a:prstGeom prst="line">
            <a:avLst/>
          </a:prstGeom>
          <a:noFill/>
          <a:ln w="762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3296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Rot="1" noChangeArrowheads="1"/>
          </p:cNvSpPr>
          <p:nvPr>
            <p:ph type="title" idx="4294967295"/>
          </p:nvPr>
        </p:nvSpPr>
        <p:spPr bwMode="auto">
          <a:xfrm>
            <a:off x="3707904" y="138405"/>
            <a:ext cx="5843588"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波    包</a:t>
            </a:r>
          </a:p>
        </p:txBody>
      </p:sp>
      <p:sp>
        <p:nvSpPr>
          <p:cNvPr id="13316" name="Text Box 9"/>
          <p:cNvSpPr txBox="1">
            <a:spLocks noChangeArrowheads="1"/>
          </p:cNvSpPr>
          <p:nvPr/>
        </p:nvSpPr>
        <p:spPr bwMode="auto">
          <a:xfrm>
            <a:off x="530225" y="1175690"/>
            <a:ext cx="8156575" cy="1282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chemeClr val="tx1"/>
                </a:solidFill>
                <a:ea typeface="微软雅黑" panose="020B0503020204020204" charset="-122"/>
              </a:rPr>
              <a:t>电子的运动状态可以由电子波函数的一个</a:t>
            </a:r>
            <a:r>
              <a:rPr lang="zh-CN" altLang="en-US" sz="2600" dirty="0">
                <a:solidFill>
                  <a:srgbClr val="C00000"/>
                </a:solidFill>
                <a:ea typeface="微软雅黑" panose="020B0503020204020204" charset="-122"/>
              </a:rPr>
              <a:t>波包</a:t>
            </a:r>
            <a:r>
              <a:rPr lang="zh-CN" altLang="en-US" sz="2600" dirty="0">
                <a:solidFill>
                  <a:schemeClr val="tx1"/>
                </a:solidFill>
                <a:ea typeface="微软雅黑" panose="020B0503020204020204" charset="-122"/>
              </a:rPr>
              <a:t>代表，所有坐标与动量都有近似的数值，其精确度由测不准原理所限制</a:t>
            </a:r>
          </a:p>
        </p:txBody>
      </p:sp>
      <p:sp>
        <p:nvSpPr>
          <p:cNvPr id="1511434" name="Text Box 10"/>
          <p:cNvSpPr txBox="1">
            <a:spLocks noChangeArrowheads="1"/>
          </p:cNvSpPr>
          <p:nvPr/>
        </p:nvSpPr>
        <p:spPr bwMode="auto">
          <a:xfrm>
            <a:off x="499991" y="2577089"/>
            <a:ext cx="818685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600" dirty="0">
                <a:solidFill>
                  <a:schemeClr val="tx1"/>
                </a:solidFill>
                <a:ea typeface="微软雅黑" panose="020B0503020204020204" charset="-122"/>
                <a:cs typeface="Times New Roman" panose="02020603050405020304" pitchFamily="18" charset="0"/>
              </a:rPr>
              <a:t>所谓</a:t>
            </a:r>
            <a:r>
              <a:rPr lang="zh-CN" altLang="en-US" sz="2600" dirty="0">
                <a:solidFill>
                  <a:srgbClr val="C00000"/>
                </a:solidFill>
                <a:ea typeface="微软雅黑" panose="020B0503020204020204" charset="-122"/>
                <a:cs typeface="Times New Roman" panose="02020603050405020304" pitchFamily="18" charset="0"/>
              </a:rPr>
              <a:t>波包</a:t>
            </a:r>
            <a:r>
              <a:rPr lang="zh-CN" altLang="en-US" sz="2600" dirty="0">
                <a:solidFill>
                  <a:schemeClr val="tx1"/>
                </a:solidFill>
                <a:ea typeface="微软雅黑" panose="020B0503020204020204" charset="-122"/>
                <a:cs typeface="Times New Roman" panose="02020603050405020304" pitchFamily="18" charset="0"/>
              </a:rPr>
              <a:t>是指该粒子（例如电子）空间分布在</a:t>
            </a:r>
            <a:r>
              <a:rPr lang="en-US" altLang="zh-CN" sz="2600" i="1" dirty="0">
                <a:solidFill>
                  <a:schemeClr val="tx1"/>
                </a:solidFill>
                <a:ea typeface="微软雅黑" panose="020B0503020204020204" charset="-122"/>
                <a:cs typeface="Times New Roman" panose="02020603050405020304" pitchFamily="18" charset="0"/>
              </a:rPr>
              <a:t>r</a:t>
            </a:r>
            <a:r>
              <a:rPr lang="en-US" altLang="zh-CN" sz="2600" baseline="-25000" dirty="0">
                <a:solidFill>
                  <a:schemeClr val="tx1"/>
                </a:solidFill>
                <a:ea typeface="微软雅黑" panose="020B0503020204020204" charset="-122"/>
                <a:cs typeface="Times New Roman" panose="02020603050405020304" pitchFamily="18" charset="0"/>
              </a:rPr>
              <a:t>0 </a:t>
            </a:r>
            <a:r>
              <a:rPr lang="zh-CN" altLang="en-US" sz="2600" dirty="0">
                <a:solidFill>
                  <a:schemeClr val="tx1"/>
                </a:solidFill>
                <a:ea typeface="微软雅黑" panose="020B0503020204020204" charset="-122"/>
                <a:cs typeface="Times New Roman" panose="02020603050405020304" pitchFamily="18" charset="0"/>
              </a:rPr>
              <a:t>附近的</a:t>
            </a:r>
          </a:p>
          <a:p>
            <a:pPr eaLnBrk="1" hangingPunct="1"/>
            <a:r>
              <a:rPr lang="en-US" altLang="zh-CN" sz="2600" dirty="0" err="1">
                <a:solidFill>
                  <a:schemeClr val="tx1"/>
                </a:solidFill>
                <a:latin typeface="Symbol" panose="05050102010706020507" pitchFamily="18" charset="2"/>
                <a:ea typeface="微软雅黑" panose="020B0503020204020204" charset="-122"/>
                <a:cs typeface="Times New Roman" panose="02020603050405020304" pitchFamily="18" charset="0"/>
              </a:rPr>
              <a:t>D</a:t>
            </a:r>
            <a:r>
              <a:rPr lang="en-US" altLang="zh-CN" sz="2600" i="1" dirty="0" err="1">
                <a:solidFill>
                  <a:schemeClr val="tx1"/>
                </a:solidFill>
                <a:ea typeface="微软雅黑" panose="020B0503020204020204" charset="-122"/>
                <a:cs typeface="Times New Roman" panose="02020603050405020304" pitchFamily="18" charset="0"/>
              </a:rPr>
              <a:t>r</a:t>
            </a:r>
            <a:r>
              <a:rPr lang="en-US" altLang="zh-CN" sz="2600" i="1" dirty="0">
                <a:solidFill>
                  <a:schemeClr val="tx1"/>
                </a:solidFill>
                <a:ea typeface="微软雅黑" panose="020B0503020204020204" charset="-122"/>
                <a:cs typeface="Times New Roman" panose="02020603050405020304" pitchFamily="18" charset="0"/>
              </a:rPr>
              <a:t> </a:t>
            </a:r>
            <a:r>
              <a:rPr lang="zh-CN" altLang="en-US" sz="2600" dirty="0">
                <a:solidFill>
                  <a:schemeClr val="tx1"/>
                </a:solidFill>
                <a:ea typeface="微软雅黑" panose="020B0503020204020204" charset="-122"/>
                <a:cs typeface="Times New Roman" panose="02020603050405020304" pitchFamily="18" charset="0"/>
              </a:rPr>
              <a:t>范围内，动量取值为</a:t>
            </a:r>
            <a:r>
              <a:rPr lang="en-US" altLang="zh-CN" sz="2600" i="1" dirty="0">
                <a:solidFill>
                  <a:schemeClr val="tx1"/>
                </a:solidFill>
                <a:ea typeface="微软雅黑" panose="020B0503020204020204" charset="-122"/>
                <a:cs typeface="Times New Roman" panose="02020603050405020304" pitchFamily="18" charset="0"/>
              </a:rPr>
              <a:t>ħk</a:t>
            </a:r>
            <a:r>
              <a:rPr lang="en-US" altLang="zh-CN" sz="2600" baseline="-25000" dirty="0">
                <a:solidFill>
                  <a:schemeClr val="tx1"/>
                </a:solidFill>
                <a:ea typeface="微软雅黑" panose="020B0503020204020204" charset="-122"/>
                <a:cs typeface="Times New Roman" panose="02020603050405020304" pitchFamily="18" charset="0"/>
              </a:rPr>
              <a:t>0 </a:t>
            </a:r>
            <a:r>
              <a:rPr lang="zh-CN" altLang="en-US" sz="2600" dirty="0">
                <a:solidFill>
                  <a:schemeClr val="tx1"/>
                </a:solidFill>
                <a:ea typeface="微软雅黑" panose="020B0503020204020204" charset="-122"/>
                <a:cs typeface="Times New Roman" panose="02020603050405020304" pitchFamily="18" charset="0"/>
              </a:rPr>
              <a:t>附近</a:t>
            </a:r>
            <a:r>
              <a:rPr lang="en-US" altLang="zh-CN" sz="2600" i="1" dirty="0" err="1">
                <a:solidFill>
                  <a:schemeClr val="tx1"/>
                </a:solidFill>
                <a:ea typeface="微软雅黑" panose="020B0503020204020204" charset="-122"/>
                <a:cs typeface="Times New Roman" panose="02020603050405020304" pitchFamily="18" charset="0"/>
              </a:rPr>
              <a:t>ħ</a:t>
            </a:r>
            <a:r>
              <a:rPr lang="en-US" altLang="zh-CN" sz="2600" dirty="0" err="1">
                <a:solidFill>
                  <a:schemeClr val="tx1"/>
                </a:solidFill>
                <a:ea typeface="微软雅黑" panose="020B0503020204020204" charset="-122"/>
                <a:cs typeface="Times New Roman" panose="02020603050405020304" pitchFamily="18" charset="0"/>
                <a:sym typeface="Symbol" panose="05050102010706020507" pitchFamily="18" charset="2"/>
              </a:rPr>
              <a:t></a:t>
            </a:r>
            <a:r>
              <a:rPr lang="en-US" altLang="zh-CN" sz="2600" i="1" dirty="0" err="1">
                <a:solidFill>
                  <a:schemeClr val="tx1"/>
                </a:solidFill>
                <a:ea typeface="微软雅黑" panose="020B0503020204020204" charset="-122"/>
                <a:cs typeface="Times New Roman" panose="02020603050405020304" pitchFamily="18" charset="0"/>
              </a:rPr>
              <a:t>k</a:t>
            </a:r>
            <a:r>
              <a:rPr lang="zh-CN" altLang="en-US" sz="2600" dirty="0">
                <a:solidFill>
                  <a:schemeClr val="tx1"/>
                </a:solidFill>
                <a:ea typeface="微软雅黑" panose="020B0503020204020204" charset="-122"/>
                <a:cs typeface="Times New Roman" panose="02020603050405020304" pitchFamily="18" charset="0"/>
              </a:rPr>
              <a:t>范围内</a:t>
            </a:r>
          </a:p>
          <a:p>
            <a:pPr eaLnBrk="1" hangingPunct="1">
              <a:spcBef>
                <a:spcPts val="1200"/>
              </a:spcBef>
            </a:pPr>
            <a:r>
              <a:rPr lang="en-US" altLang="zh-CN" sz="2600" dirty="0">
                <a:solidFill>
                  <a:schemeClr val="tx1"/>
                </a:solidFill>
                <a:latin typeface="Symbol" panose="05050102010706020507" pitchFamily="18" charset="2"/>
                <a:ea typeface="微软雅黑" panose="020B0503020204020204" charset="-122"/>
                <a:cs typeface="Times New Roman" panose="02020603050405020304" pitchFamily="18" charset="0"/>
              </a:rPr>
              <a:t>D</a:t>
            </a:r>
            <a:r>
              <a:rPr lang="en-US" altLang="zh-CN" sz="2600" i="1" dirty="0">
                <a:solidFill>
                  <a:schemeClr val="tx1"/>
                </a:solidFill>
                <a:ea typeface="微软雅黑" panose="020B0503020204020204" charset="-122"/>
                <a:cs typeface="Times New Roman" panose="02020603050405020304" pitchFamily="18" charset="0"/>
              </a:rPr>
              <a:t>r</a:t>
            </a:r>
            <a:r>
              <a:rPr lang="en-US" altLang="zh-CN" sz="2600" baseline="-25000" dirty="0">
                <a:solidFill>
                  <a:schemeClr val="tx1"/>
                </a:solidFill>
                <a:ea typeface="微软雅黑" panose="020B0503020204020204" charset="-122"/>
                <a:cs typeface="Times New Roman" panose="02020603050405020304" pitchFamily="18" charset="0"/>
              </a:rPr>
              <a:t>0</a:t>
            </a:r>
            <a:r>
              <a:rPr lang="zh-CN" altLang="en-US" sz="2600" dirty="0">
                <a:solidFill>
                  <a:schemeClr val="tx1"/>
                </a:solidFill>
                <a:ea typeface="微软雅黑" panose="020B0503020204020204" charset="-122"/>
                <a:cs typeface="Times New Roman" panose="02020603050405020304" pitchFamily="18" charset="0"/>
              </a:rPr>
              <a:t>与</a:t>
            </a:r>
            <a:r>
              <a:rPr lang="en-US" altLang="zh-CN" sz="2600" dirty="0" err="1">
                <a:solidFill>
                  <a:schemeClr val="tx1"/>
                </a:solidFill>
                <a:latin typeface="Symbol" panose="05050102010706020507" pitchFamily="18" charset="2"/>
                <a:ea typeface="微软雅黑" panose="020B0503020204020204" charset="-122"/>
                <a:cs typeface="Times New Roman" panose="02020603050405020304" pitchFamily="18" charset="0"/>
              </a:rPr>
              <a:t>D</a:t>
            </a:r>
            <a:r>
              <a:rPr lang="en-US" altLang="zh-CN" sz="2600" i="1" dirty="0" err="1">
                <a:solidFill>
                  <a:schemeClr val="tx1"/>
                </a:solidFill>
                <a:ea typeface="微软雅黑" panose="020B0503020204020204" charset="-122"/>
                <a:cs typeface="Times New Roman" panose="02020603050405020304" pitchFamily="18" charset="0"/>
              </a:rPr>
              <a:t>k</a:t>
            </a:r>
            <a:r>
              <a:rPr lang="zh-CN" altLang="en-US" sz="2600" dirty="0">
                <a:solidFill>
                  <a:schemeClr val="tx1"/>
                </a:solidFill>
                <a:ea typeface="微软雅黑" panose="020B0503020204020204" charset="-122"/>
                <a:cs typeface="Times New Roman" panose="02020603050405020304" pitchFamily="18" charset="0"/>
              </a:rPr>
              <a:t>满足测不准关系</a:t>
            </a:r>
            <a:endParaRPr lang="en-US" altLang="zh-CN" sz="2600" dirty="0">
              <a:solidFill>
                <a:schemeClr val="tx1"/>
              </a:solidFill>
              <a:ea typeface="微软雅黑" panose="020B0503020204020204" charset="-122"/>
              <a:cs typeface="Times New Roman" panose="02020603050405020304" pitchFamily="18" charset="0"/>
            </a:endParaRPr>
          </a:p>
        </p:txBody>
      </p:sp>
      <p:sp>
        <p:nvSpPr>
          <p:cNvPr id="1511436" name="Text Box 12"/>
          <p:cNvSpPr txBox="1">
            <a:spLocks noChangeArrowheads="1"/>
          </p:cNvSpPr>
          <p:nvPr/>
        </p:nvSpPr>
        <p:spPr bwMode="auto">
          <a:xfrm>
            <a:off x="2051720" y="4229345"/>
            <a:ext cx="5442516" cy="114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45000"/>
              </a:spcBef>
            </a:pPr>
            <a:r>
              <a:rPr lang="zh-CN" altLang="en-US" dirty="0">
                <a:solidFill>
                  <a:srgbClr val="CC0000"/>
                </a:solidFill>
                <a:ea typeface="微软雅黑" panose="020B0503020204020204" charset="-122"/>
                <a:cs typeface="Times New Roman" panose="02020603050405020304" pitchFamily="18" charset="0"/>
              </a:rPr>
              <a:t>波包中心</a:t>
            </a:r>
            <a:r>
              <a:rPr lang="zh-CN" altLang="en-US" dirty="0">
                <a:solidFill>
                  <a:schemeClr val="tx1"/>
                </a:solidFill>
                <a:ea typeface="微软雅黑" panose="020B0503020204020204" charset="-122"/>
                <a:cs typeface="Times New Roman" panose="02020603050405020304" pitchFamily="18" charset="0"/>
              </a:rPr>
              <a:t>：  </a:t>
            </a:r>
            <a:r>
              <a:rPr lang="en-US" altLang="zh-CN" i="1" dirty="0">
                <a:solidFill>
                  <a:schemeClr val="tx1"/>
                </a:solidFill>
                <a:ea typeface="微软雅黑" panose="020B0503020204020204" charset="-122"/>
                <a:cs typeface="Times New Roman" panose="02020603050405020304" pitchFamily="18" charset="0"/>
              </a:rPr>
              <a:t>r</a:t>
            </a:r>
            <a:r>
              <a:rPr lang="en-US" altLang="zh-CN" baseline="-25000" dirty="0">
                <a:solidFill>
                  <a:schemeClr val="tx1"/>
                </a:solidFill>
                <a:ea typeface="微软雅黑" panose="020B0503020204020204" charset="-122"/>
                <a:cs typeface="Times New Roman" panose="02020603050405020304" pitchFamily="18" charset="0"/>
              </a:rPr>
              <a:t>0</a:t>
            </a:r>
            <a:r>
              <a:rPr lang="zh-CN" altLang="en-US" dirty="0">
                <a:solidFill>
                  <a:schemeClr val="tx1"/>
                </a:solidFill>
                <a:ea typeface="微软雅黑" panose="020B0503020204020204" charset="-122"/>
                <a:cs typeface="Times New Roman" panose="02020603050405020304" pitchFamily="18" charset="0"/>
              </a:rPr>
              <a:t>称为该粒子的位置</a:t>
            </a:r>
          </a:p>
          <a:p>
            <a:pPr eaLnBrk="1" hangingPunct="1">
              <a:spcBef>
                <a:spcPct val="45000"/>
              </a:spcBef>
            </a:pPr>
            <a:r>
              <a:rPr lang="zh-CN" altLang="en-US" dirty="0">
                <a:solidFill>
                  <a:srgbClr val="0000FF"/>
                </a:solidFill>
                <a:ea typeface="微软雅黑" panose="020B0503020204020204" charset="-122"/>
                <a:cs typeface="Times New Roman" panose="02020603050405020304" pitchFamily="18" charset="0"/>
              </a:rPr>
              <a:t>动量中心</a:t>
            </a:r>
            <a:r>
              <a:rPr lang="zh-CN" altLang="en-US" dirty="0">
                <a:solidFill>
                  <a:schemeClr val="tx1"/>
                </a:solidFill>
                <a:ea typeface="微软雅黑" panose="020B0503020204020204" charset="-122"/>
                <a:cs typeface="Times New Roman" panose="02020603050405020304" pitchFamily="18" charset="0"/>
              </a:rPr>
              <a:t>： </a:t>
            </a:r>
            <a:r>
              <a:rPr lang="en-US" altLang="zh-CN" i="1" dirty="0">
                <a:solidFill>
                  <a:schemeClr val="tx1"/>
                </a:solidFill>
                <a:ea typeface="微软雅黑" panose="020B0503020204020204" charset="-122"/>
                <a:cs typeface="Times New Roman" panose="02020603050405020304" pitchFamily="18" charset="0"/>
              </a:rPr>
              <a:t>ħk</a:t>
            </a:r>
            <a:r>
              <a:rPr lang="en-US" altLang="zh-CN" baseline="-25000" dirty="0">
                <a:solidFill>
                  <a:schemeClr val="tx1"/>
                </a:solidFill>
                <a:ea typeface="微软雅黑" panose="020B0503020204020204" charset="-122"/>
                <a:cs typeface="Times New Roman" panose="02020603050405020304" pitchFamily="18" charset="0"/>
              </a:rPr>
              <a:t>0</a:t>
            </a:r>
            <a:r>
              <a:rPr lang="zh-CN" altLang="en-US" dirty="0">
                <a:solidFill>
                  <a:schemeClr val="tx1"/>
                </a:solidFill>
                <a:ea typeface="微软雅黑" panose="020B0503020204020204" charset="-122"/>
                <a:cs typeface="Times New Roman" panose="02020603050405020304" pitchFamily="18" charset="0"/>
              </a:rPr>
              <a:t>称为该粒子的动量</a:t>
            </a: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8</a:t>
            </a:fld>
            <a:endParaRPr lang="zh-CN" altLang="en-US"/>
          </a:p>
        </p:txBody>
      </p:sp>
      <p:sp>
        <p:nvSpPr>
          <p:cNvPr id="9" name="Rectangle 37"/>
          <p:cNvSpPr>
            <a:spLocks noChangeArrowheads="1"/>
          </p:cNvSpPr>
          <p:nvPr/>
        </p:nvSpPr>
        <p:spPr bwMode="auto">
          <a:xfrm flipV="1">
            <a:off x="115947" y="99443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1434"/>
                                        </p:tgtEl>
                                        <p:attrNameLst>
                                          <p:attrName>style.visibility</p:attrName>
                                        </p:attrNameLst>
                                      </p:cBhvr>
                                      <p:to>
                                        <p:strVal val="visible"/>
                                      </p:to>
                                    </p:set>
                                    <p:animEffect transition="in" filter="dissolve">
                                      <p:cBhvr>
                                        <p:cTn id="7" dur="500"/>
                                        <p:tgtEl>
                                          <p:spTgt spid="15114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11436"/>
                                        </p:tgtEl>
                                        <p:attrNameLst>
                                          <p:attrName>style.visibility</p:attrName>
                                        </p:attrNameLst>
                                      </p:cBhvr>
                                      <p:to>
                                        <p:strVal val="visible"/>
                                      </p:to>
                                    </p:set>
                                    <p:animEffect transition="in" filter="dissolve">
                                      <p:cBhvr>
                                        <p:cTn id="12" dur="500"/>
                                        <p:tgtEl>
                                          <p:spTgt spid="151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1434" grpId="0"/>
      <p:bldP spid="15114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15"/>
          <p:cNvSpPr txBox="1">
            <a:spLocks noChangeArrowheads="1"/>
          </p:cNvSpPr>
          <p:nvPr/>
        </p:nvSpPr>
        <p:spPr bwMode="auto">
          <a:xfrm>
            <a:off x="2267744" y="370280"/>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半导体中的载流子浓度</a:t>
            </a:r>
          </a:p>
        </p:txBody>
      </p:sp>
      <p:pic>
        <p:nvPicPr>
          <p:cNvPr id="2" name="图片 1"/>
          <p:cNvPicPr>
            <a:picLocks noChangeAspect="1"/>
          </p:cNvPicPr>
          <p:nvPr/>
        </p:nvPicPr>
        <p:blipFill>
          <a:blip r:embed="rId4"/>
          <a:stretch>
            <a:fillRect/>
          </a:stretch>
        </p:blipFill>
        <p:spPr>
          <a:xfrm>
            <a:off x="575741" y="1628800"/>
            <a:ext cx="3672408" cy="4752528"/>
          </a:xfrm>
          <a:prstGeom prst="rect">
            <a:avLst/>
          </a:prstGeom>
        </p:spPr>
      </p:pic>
      <p:sp>
        <p:nvSpPr>
          <p:cNvPr id="4" name="文本框 3"/>
          <p:cNvSpPr txBox="1"/>
          <p:nvPr/>
        </p:nvSpPr>
        <p:spPr>
          <a:xfrm>
            <a:off x="755576" y="5733256"/>
            <a:ext cx="32573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0</a:t>
            </a:r>
            <a:endPar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5" name="文本框 4"/>
          <p:cNvSpPr txBox="1"/>
          <p:nvPr/>
        </p:nvSpPr>
        <p:spPr>
          <a:xfrm>
            <a:off x="2446070" y="5744418"/>
            <a:ext cx="32573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1</a:t>
            </a:r>
            <a:endPar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6" name="文本框 5"/>
          <p:cNvSpPr txBox="1"/>
          <p:nvPr/>
        </p:nvSpPr>
        <p:spPr>
          <a:xfrm>
            <a:off x="1560488" y="5744418"/>
            <a:ext cx="537327"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0.5</a:t>
            </a:r>
            <a:endPar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endParaRPr>
          </a:p>
        </p:txBody>
      </p:sp>
      <p:graphicFrame>
        <p:nvGraphicFramePr>
          <p:cNvPr id="7" name="对象 2"/>
          <p:cNvGraphicFramePr>
            <a:graphicFrameLocks noChangeAspect="1"/>
          </p:cNvGraphicFramePr>
          <p:nvPr/>
        </p:nvGraphicFramePr>
        <p:xfrm>
          <a:off x="4261403" y="1628800"/>
          <a:ext cx="3317875" cy="649288"/>
        </p:xfrm>
        <a:graphic>
          <a:graphicData uri="http://schemas.openxmlformats.org/presentationml/2006/ole">
            <mc:AlternateContent xmlns:mc="http://schemas.openxmlformats.org/markup-compatibility/2006">
              <mc:Choice xmlns:v="urn:schemas-microsoft-com:vml" Requires="v">
                <p:oleObj spid="_x0000_s251959" name="Equation" r:id="rId5" imgW="31089600" imgH="6096000" progId="Equation.DSMT4">
                  <p:embed/>
                </p:oleObj>
              </mc:Choice>
              <mc:Fallback>
                <p:oleObj name="Equation" r:id="rId5" imgW="31089600" imgH="6096000" progId="Equation.DSMT4">
                  <p:embed/>
                  <p:pic>
                    <p:nvPicPr>
                      <p:cNvPr id="7" name="对象 2"/>
                      <p:cNvPicPr>
                        <a:picLocks noChangeAspect="1" noChangeArrowheads="1"/>
                      </p:cNvPicPr>
                      <p:nvPr/>
                    </p:nvPicPr>
                    <p:blipFill>
                      <a:blip r:embed="rId6"/>
                      <a:srcRect/>
                      <a:stretch>
                        <a:fillRect/>
                      </a:stretch>
                    </p:blipFill>
                    <p:spPr bwMode="auto">
                      <a:xfrm>
                        <a:off x="4261403" y="1628800"/>
                        <a:ext cx="3317875" cy="649288"/>
                      </a:xfrm>
                      <a:prstGeom prst="rect">
                        <a:avLst/>
                      </a:prstGeom>
                      <a:solidFill>
                        <a:srgbClr val="FFFF99"/>
                      </a:solidFill>
                      <a:ln w="9525">
                        <a:solidFill>
                          <a:schemeClr val="accent1"/>
                        </a:solidFill>
                        <a:miter lim="800000"/>
                        <a:headEnd/>
                        <a:tailEnd/>
                      </a:ln>
                    </p:spPr>
                  </p:pic>
                </p:oleObj>
              </mc:Fallback>
            </mc:AlternateContent>
          </a:graphicData>
        </a:graphic>
      </p:graphicFrame>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0"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1"/>
          <p:cNvSpPr txBox="1">
            <a:spLocks noChangeArrowheads="1"/>
          </p:cNvSpPr>
          <p:nvPr/>
        </p:nvSpPr>
        <p:spPr bwMode="auto">
          <a:xfrm>
            <a:off x="480218" y="1011614"/>
            <a:ext cx="8137525"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在平衡状态的统计问题中，往往只需要知道电子的能量分布状况。可以不必考虑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空间的统计分布，而更简便地应用能态密度</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的概念：</a:t>
            </a:r>
          </a:p>
        </p:txBody>
      </p:sp>
      <p:graphicFrame>
        <p:nvGraphicFramePr>
          <p:cNvPr id="69635" name="对象 2"/>
          <p:cNvGraphicFramePr>
            <a:graphicFrameLocks noChangeAspect="1"/>
          </p:cNvGraphicFramePr>
          <p:nvPr>
            <p:extLst/>
          </p:nvPr>
        </p:nvGraphicFramePr>
        <p:xfrm>
          <a:off x="5292181" y="2198760"/>
          <a:ext cx="3317875" cy="649288"/>
        </p:xfrm>
        <a:graphic>
          <a:graphicData uri="http://schemas.openxmlformats.org/presentationml/2006/ole">
            <mc:AlternateContent xmlns:mc="http://schemas.openxmlformats.org/markup-compatibility/2006">
              <mc:Choice xmlns:v="urn:schemas-microsoft-com:vml" Requires="v">
                <p:oleObj spid="_x0000_s253030" name="Equation" r:id="rId4" imgW="31089600" imgH="6096000" progId="Equation.DSMT4">
                  <p:embed/>
                </p:oleObj>
              </mc:Choice>
              <mc:Fallback>
                <p:oleObj name="Equation" r:id="rId4" imgW="31089600" imgH="6096000" progId="Equation.DSMT4">
                  <p:embed/>
                  <p:pic>
                    <p:nvPicPr>
                      <p:cNvPr id="69635" name="对象 2"/>
                      <p:cNvPicPr>
                        <a:picLocks noChangeAspect="1" noChangeArrowheads="1"/>
                      </p:cNvPicPr>
                      <p:nvPr/>
                    </p:nvPicPr>
                    <p:blipFill>
                      <a:blip r:embed="rId5"/>
                      <a:srcRect/>
                      <a:stretch>
                        <a:fillRect/>
                      </a:stretch>
                    </p:blipFill>
                    <p:spPr bwMode="auto">
                      <a:xfrm>
                        <a:off x="5292181" y="2198760"/>
                        <a:ext cx="3317875" cy="649288"/>
                      </a:xfrm>
                      <a:prstGeom prst="rect">
                        <a:avLst/>
                      </a:prstGeom>
                      <a:solidFill>
                        <a:srgbClr val="FFFF99"/>
                      </a:solidFill>
                      <a:ln w="9525">
                        <a:solidFill>
                          <a:schemeClr val="accent1"/>
                        </a:solidFill>
                        <a:miter lim="800000"/>
                        <a:headEnd/>
                        <a:tailEnd/>
                      </a:ln>
                    </p:spPr>
                  </p:pic>
                </p:oleObj>
              </mc:Fallback>
            </mc:AlternateContent>
          </a:graphicData>
        </a:graphic>
      </p:graphicFrame>
      <p:sp>
        <p:nvSpPr>
          <p:cNvPr id="69636" name="矩形 3"/>
          <p:cNvSpPr>
            <a:spLocks noChangeArrowheads="1"/>
          </p:cNvSpPr>
          <p:nvPr/>
        </p:nvSpPr>
        <p:spPr bwMode="auto">
          <a:xfrm>
            <a:off x="538163" y="2312054"/>
            <a:ext cx="568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能量在</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dE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之间的电子数为：</a:t>
            </a:r>
          </a:p>
        </p:txBody>
      </p:sp>
      <p:sp>
        <p:nvSpPr>
          <p:cNvPr id="69637" name="TextBox 4"/>
          <p:cNvSpPr txBox="1">
            <a:spLocks noChangeArrowheads="1"/>
          </p:cNvSpPr>
          <p:nvPr/>
        </p:nvSpPr>
        <p:spPr bwMode="auto">
          <a:xfrm>
            <a:off x="480218" y="3101623"/>
            <a:ext cx="453675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上式具体概括了系统中电子按能量的统计分布，一方面决定于体现费米统计分布的 </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另一方面决定于晶体本身的能态密度函数 </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69639" name="对象 6"/>
          <p:cNvGraphicFramePr>
            <a:graphicFrameLocks noChangeAspect="1"/>
          </p:cNvGraphicFramePr>
          <p:nvPr>
            <p:extLst/>
          </p:nvPr>
        </p:nvGraphicFramePr>
        <p:xfrm>
          <a:off x="4685080" y="2738300"/>
          <a:ext cx="3932663" cy="3434217"/>
        </p:xfrm>
        <a:graphic>
          <a:graphicData uri="http://schemas.openxmlformats.org/presentationml/2006/ole">
            <mc:AlternateContent xmlns:mc="http://schemas.openxmlformats.org/markup-compatibility/2006">
              <mc:Choice xmlns:v="urn:schemas-microsoft-com:vml" Requires="v">
                <p:oleObj spid="_x0000_s253031" name="Graph" r:id="rId6" imgW="3678555" imgH="3213735" progId="Origin50.Graph">
                  <p:embed/>
                </p:oleObj>
              </mc:Choice>
              <mc:Fallback>
                <p:oleObj name="Graph" r:id="rId6" imgW="3678555" imgH="3213735" progId="Origin50.Graph">
                  <p:embed/>
                  <p:pic>
                    <p:nvPicPr>
                      <p:cNvPr id="69639"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5080" y="2738300"/>
                        <a:ext cx="3932663" cy="3434217"/>
                      </a:xfrm>
                      <a:prstGeom prst="rect">
                        <a:avLst/>
                      </a:prstGeom>
                      <a:noFill/>
                      <a:ln>
                        <a:noFill/>
                      </a:ln>
                      <a:extLst/>
                    </p:spPr>
                  </p:pic>
                </p:oleObj>
              </mc:Fallback>
            </mc:AlternateContent>
          </a:graphicData>
        </a:graphic>
      </p:graphicFrame>
      <p:cxnSp>
        <p:nvCxnSpPr>
          <p:cNvPr id="69640" name="直接箭头连接符 8"/>
          <p:cNvCxnSpPr>
            <a:cxnSpLocks noChangeShapeType="1"/>
          </p:cNvCxnSpPr>
          <p:nvPr/>
        </p:nvCxnSpPr>
        <p:spPr bwMode="auto">
          <a:xfrm flipH="1">
            <a:off x="6732240" y="2682020"/>
            <a:ext cx="503585" cy="1867805"/>
          </a:xfrm>
          <a:prstGeom prst="straightConnector1">
            <a:avLst/>
          </a:prstGeom>
          <a:noFill/>
          <a:ln w="38100" algn="ctr">
            <a:solidFill>
              <a:schemeClr val="tx1"/>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Text Box 3"/>
          <p:cNvSpPr txBox="1">
            <a:spLocks noChangeArrowheads="1"/>
          </p:cNvSpPr>
          <p:nvPr/>
        </p:nvSpPr>
        <p:spPr bwMode="auto">
          <a:xfrm>
            <a:off x="2339752" y="335513"/>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电子按能量的统计分布</a:t>
            </a:r>
          </a:p>
        </p:txBody>
      </p:sp>
      <p:sp>
        <p:nvSpPr>
          <p:cNvPr id="12"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5429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
          <p:cNvSpPr>
            <a:spLocks noRot="1" noChangeArrowheads="1"/>
          </p:cNvSpPr>
          <p:nvPr/>
        </p:nvSpPr>
        <p:spPr bwMode="auto">
          <a:xfrm>
            <a:off x="2194366" y="51800"/>
            <a:ext cx="6437313"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布里渊区边界附近的情况</a:t>
            </a:r>
          </a:p>
        </p:txBody>
      </p:sp>
      <p:sp>
        <p:nvSpPr>
          <p:cNvPr id="34" name="Rectangle 37"/>
          <p:cNvSpPr>
            <a:spLocks noChangeArrowheads="1"/>
          </p:cNvSpPr>
          <p:nvPr/>
        </p:nvSpPr>
        <p:spPr bwMode="auto">
          <a:xfrm flipV="1">
            <a:off x="179512"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49158" name="Object 6"/>
          <p:cNvGraphicFramePr>
            <a:graphicFrameLocks noChangeAspect="1"/>
          </p:cNvGraphicFramePr>
          <p:nvPr/>
        </p:nvGraphicFramePr>
        <p:xfrm>
          <a:off x="5248597" y="2492896"/>
          <a:ext cx="3571875" cy="4221163"/>
        </p:xfrm>
        <a:graphic>
          <a:graphicData uri="http://schemas.openxmlformats.org/presentationml/2006/ole">
            <mc:AlternateContent xmlns:mc="http://schemas.openxmlformats.org/markup-compatibility/2006">
              <mc:Choice xmlns:v="urn:schemas-microsoft-com:vml" Requires="v">
                <p:oleObj spid="_x0000_s262596" name="Image" r:id="rId4" imgW="1783080" imgH="2106295" progId="Photoshop.Image.7">
                  <p:embed/>
                </p:oleObj>
              </mc:Choice>
              <mc:Fallback>
                <p:oleObj name="Image" r:id="rId4" imgW="1783080" imgH="2106295" progId="Photoshop.Image.7">
                  <p:embed/>
                  <p:pic>
                    <p:nvPicPr>
                      <p:cNvPr id="4915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597" y="2492896"/>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159" name="Group 7"/>
          <p:cNvGrpSpPr/>
          <p:nvPr/>
        </p:nvGrpSpPr>
        <p:grpSpPr bwMode="auto">
          <a:xfrm>
            <a:off x="5104134" y="4351859"/>
            <a:ext cx="3384550" cy="531812"/>
            <a:chOff x="3016" y="2787"/>
            <a:chExt cx="2132" cy="335"/>
          </a:xfrm>
        </p:grpSpPr>
        <p:graphicFrame>
          <p:nvGraphicFramePr>
            <p:cNvPr id="49172"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262597" name="公式" r:id="rId6" imgW="203200" imgH="254000" progId="Equation.3">
                    <p:embed/>
                  </p:oleObj>
                </mc:Choice>
                <mc:Fallback>
                  <p:oleObj name="公式" r:id="rId6" imgW="203200" imgH="254000" progId="Equation.3">
                    <p:embed/>
                    <p:pic>
                      <p:nvPicPr>
                        <p:cNvPr id="491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3" name="Oval 9"/>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4" name="Oval 10"/>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5" name="Line 11"/>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0" name="Group 12"/>
          <p:cNvGrpSpPr/>
          <p:nvPr/>
        </p:nvGrpSpPr>
        <p:grpSpPr bwMode="auto">
          <a:xfrm>
            <a:off x="5104134" y="3815284"/>
            <a:ext cx="3384550" cy="477837"/>
            <a:chOff x="3016" y="2449"/>
            <a:chExt cx="2132" cy="301"/>
          </a:xfrm>
        </p:grpSpPr>
        <p:graphicFrame>
          <p:nvGraphicFramePr>
            <p:cNvPr id="49168"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262598" name="公式" r:id="rId8" imgW="203200" imgH="228600" progId="Equation.3">
                    <p:embed/>
                  </p:oleObj>
                </mc:Choice>
                <mc:Fallback>
                  <p:oleObj name="公式" r:id="rId8" imgW="203200" imgH="228600" progId="Equation.3">
                    <p:embed/>
                    <p:pic>
                      <p:nvPicPr>
                        <p:cNvPr id="4916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9" name="Oval 14"/>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0" name="Oval 15"/>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1" name="Line 16"/>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1" name="Group 17"/>
          <p:cNvGrpSpPr/>
          <p:nvPr/>
        </p:nvGrpSpPr>
        <p:grpSpPr bwMode="auto">
          <a:xfrm>
            <a:off x="5104134" y="4823346"/>
            <a:ext cx="3384550" cy="477838"/>
            <a:chOff x="3016" y="2449"/>
            <a:chExt cx="2132" cy="301"/>
          </a:xfrm>
        </p:grpSpPr>
        <p:graphicFrame>
          <p:nvGraphicFramePr>
            <p:cNvPr id="49164"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262599" name="公式" r:id="rId10" imgW="203200" imgH="228600" progId="Equation.3">
                    <p:embed/>
                  </p:oleObj>
                </mc:Choice>
                <mc:Fallback>
                  <p:oleObj name="公式" r:id="rId10" imgW="203200" imgH="228600" progId="Equation.3">
                    <p:embed/>
                    <p:pic>
                      <p:nvPicPr>
                        <p:cNvPr id="49164"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5" name="Oval 19"/>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6" name="Oval 20"/>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7" name="Line 21"/>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aphicFrame>
        <p:nvGraphicFramePr>
          <p:cNvPr id="49162" name="Object 4"/>
          <p:cNvGraphicFramePr>
            <a:graphicFrameLocks noChangeAspect="1"/>
          </p:cNvGraphicFramePr>
          <p:nvPr/>
        </p:nvGraphicFramePr>
        <p:xfrm>
          <a:off x="1447666" y="843122"/>
          <a:ext cx="4248150" cy="647700"/>
        </p:xfrm>
        <a:graphic>
          <a:graphicData uri="http://schemas.openxmlformats.org/presentationml/2006/ole">
            <mc:AlternateContent xmlns:mc="http://schemas.openxmlformats.org/markup-compatibility/2006">
              <mc:Choice xmlns:v="urn:schemas-microsoft-com:vml" Requires="v">
                <p:oleObj spid="_x0000_s262600" name="公式" r:id="rId12" imgW="1828800" imgH="279400" progId="Equation.3">
                  <p:embed/>
                </p:oleObj>
              </mc:Choice>
              <mc:Fallback>
                <p:oleObj name="公式" r:id="rId12" imgW="1828800" imgH="279400" progId="Equation.3">
                  <p:embed/>
                  <p:pic>
                    <p:nvPicPr>
                      <p:cNvPr id="49162"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7666" y="843122"/>
                        <a:ext cx="4248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p:cNvCxnSpPr/>
          <p:nvPr/>
        </p:nvCxnSpPr>
        <p:spPr bwMode="auto">
          <a:xfrm>
            <a:off x="1519476" y="1418243"/>
            <a:ext cx="3960366" cy="0"/>
          </a:xfrm>
          <a:prstGeom prst="line">
            <a:avLst/>
          </a:prstGeom>
          <a:solidFill>
            <a:schemeClr val="accent1"/>
          </a:solidFill>
          <a:ln w="5715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8" name="对象 27"/>
          <p:cNvGraphicFramePr>
            <a:graphicFrameLocks noChangeAspect="1"/>
          </p:cNvGraphicFramePr>
          <p:nvPr/>
        </p:nvGraphicFramePr>
        <p:xfrm>
          <a:off x="5983288" y="762000"/>
          <a:ext cx="2268537" cy="1730375"/>
        </p:xfrm>
        <a:graphic>
          <a:graphicData uri="http://schemas.openxmlformats.org/presentationml/2006/ole">
            <mc:AlternateContent xmlns:mc="http://schemas.openxmlformats.org/markup-compatibility/2006">
              <mc:Choice xmlns:v="urn:schemas-microsoft-com:vml" Requires="v">
                <p:oleObj spid="_x0000_s262601" name="Equation" r:id="rId14" imgW="25603200" imgH="19507200" progId="Equation.DSMT4">
                  <p:embed/>
                </p:oleObj>
              </mc:Choice>
              <mc:Fallback>
                <p:oleObj name="Equation" r:id="rId14" imgW="25603200" imgH="19507200" progId="Equation.DSMT4">
                  <p:embed/>
                  <p:pic>
                    <p:nvPicPr>
                      <p:cNvPr id="28" name="对象 27"/>
                      <p:cNvPicPr>
                        <a:picLocks noChangeAspect="1" noChangeArrowheads="1"/>
                      </p:cNvPicPr>
                      <p:nvPr/>
                    </p:nvPicPr>
                    <p:blipFill>
                      <a:blip r:embed="rId15"/>
                      <a:srcRect/>
                      <a:stretch>
                        <a:fillRect/>
                      </a:stretch>
                    </p:blipFill>
                    <p:spPr bwMode="auto">
                      <a:xfrm>
                        <a:off x="5983288" y="762000"/>
                        <a:ext cx="2268537" cy="1730375"/>
                      </a:xfrm>
                      <a:prstGeom prst="rect">
                        <a:avLst/>
                      </a:prstGeom>
                      <a:solidFill>
                        <a:srgbClr val="FFCCFF"/>
                      </a:solidFill>
                    </p:spPr>
                  </p:pic>
                </p:oleObj>
              </mc:Fallback>
            </mc:AlternateContent>
          </a:graphicData>
        </a:graphic>
      </p:graphicFrame>
      <p:graphicFrame>
        <p:nvGraphicFramePr>
          <p:cNvPr id="33" name="对象 32"/>
          <p:cNvGraphicFramePr>
            <a:graphicFrameLocks noChangeAspect="1"/>
          </p:cNvGraphicFramePr>
          <p:nvPr/>
        </p:nvGraphicFramePr>
        <p:xfrm>
          <a:off x="3779912" y="1604863"/>
          <a:ext cx="1887963" cy="899357"/>
        </p:xfrm>
        <a:graphic>
          <a:graphicData uri="http://schemas.openxmlformats.org/presentationml/2006/ole">
            <mc:AlternateContent xmlns:mc="http://schemas.openxmlformats.org/markup-compatibility/2006">
              <mc:Choice xmlns:v="urn:schemas-microsoft-com:vml" Requires="v">
                <p:oleObj spid="_x0000_s262602" name="Equation" r:id="rId16" imgW="23469600" imgH="10972800" progId="Equation.DSMT4">
                  <p:embed/>
                </p:oleObj>
              </mc:Choice>
              <mc:Fallback>
                <p:oleObj name="Equation" r:id="rId16" imgW="23469600" imgH="10972800" progId="Equation.DSMT4">
                  <p:embed/>
                  <p:pic>
                    <p:nvPicPr>
                      <p:cNvPr id="33" name="对象 32"/>
                      <p:cNvPicPr>
                        <a:picLocks noChangeAspect="1" noChangeArrowheads="1"/>
                      </p:cNvPicPr>
                      <p:nvPr/>
                    </p:nvPicPr>
                    <p:blipFill>
                      <a:blip r:embed="rId17"/>
                      <a:srcRect/>
                      <a:stretch>
                        <a:fillRect/>
                      </a:stretch>
                    </p:blipFill>
                    <p:spPr bwMode="auto">
                      <a:xfrm>
                        <a:off x="3779912" y="1604863"/>
                        <a:ext cx="1887963" cy="899357"/>
                      </a:xfrm>
                      <a:prstGeom prst="rect">
                        <a:avLst/>
                      </a:prstGeom>
                      <a:solidFill>
                        <a:srgbClr val="CCFF99"/>
                      </a:solidFill>
                    </p:spPr>
                  </p:pic>
                </p:oleObj>
              </mc:Fallback>
            </mc:AlternateContent>
          </a:graphicData>
        </a:graphic>
      </p:graphicFrame>
      <p:grpSp>
        <p:nvGrpSpPr>
          <p:cNvPr id="37" name="组合 36"/>
          <p:cNvGrpSpPr/>
          <p:nvPr/>
        </p:nvGrpSpPr>
        <p:grpSpPr>
          <a:xfrm>
            <a:off x="618374" y="2649538"/>
            <a:ext cx="5091392" cy="2462859"/>
            <a:chOff x="-1519651" y="-408318"/>
            <a:chExt cx="5091392" cy="2462859"/>
          </a:xfrm>
        </p:grpSpPr>
        <p:sp>
          <p:nvSpPr>
            <p:cNvPr id="38" name="矩形 37"/>
            <p:cNvSpPr/>
            <p:nvPr/>
          </p:nvSpPr>
          <p:spPr bwMode="auto">
            <a:xfrm>
              <a:off x="-1465103" y="-393731"/>
              <a:ext cx="5036844" cy="2448272"/>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9" name="组合 38"/>
            <p:cNvGrpSpPr/>
            <p:nvPr/>
          </p:nvGrpSpPr>
          <p:grpSpPr>
            <a:xfrm>
              <a:off x="-1519651" y="-408318"/>
              <a:ext cx="5063289" cy="2397125"/>
              <a:chOff x="76951" y="2559598"/>
              <a:chExt cx="5063289" cy="2397125"/>
            </a:xfrm>
          </p:grpSpPr>
          <mc:AlternateContent xmlns:mc="http://schemas.openxmlformats.org/markup-compatibility/2006" xmlns:a14="http://schemas.microsoft.com/office/drawing/2010/main">
            <mc:Choice Requires="a14">
              <p:graphicFrame>
                <p:nvGraphicFramePr>
                  <p:cNvPr id="40" name="Object 6"/>
                  <p:cNvGraphicFramePr>
                    <a:graphicFrameLocks noChangeAspect="1"/>
                  </p:cNvGraphicFramePr>
                  <p:nvPr/>
                </p:nvGraphicFramePr>
                <p:xfrm>
                  <a:off x="1036552" y="2559598"/>
                  <a:ext cx="4103688" cy="2397125"/>
                </p:xfrm>
                <a:graphic>
                  <a:graphicData uri="http://schemas.openxmlformats.org/presentationml/2006/ole">
                    <mc:AlternateContent>
                      <mc:Choice xmlns:v="urn:schemas-microsoft-com:vml" Requires="v">
                        <p:oleObj spid="_x0000_s262603" name="Equation" r:id="rId18" imgW="47853600" imgH="28041600" progId="Equation.DSMT4">
                          <p:embed/>
                        </p:oleObj>
                      </mc:Choice>
                      <mc:Fallback>
                        <p:oleObj name="Equation" r:id="rId18" imgW="47853600" imgH="28041600" progId="Equation.DSMT4">
                          <p:embed/>
                          <p:pic>
                            <p:nvPicPr>
                              <p:cNvPr id="40" name="Object 6"/>
                              <p:cNvPicPr>
                                <a:picLocks noChangeAspect="1" noChangeArrowheads="1"/>
                              </p:cNvPicPr>
                              <p:nvPr/>
                            </p:nvPicPr>
                            <p:blipFill>
                              <a:blip r:embed="rId19"/>
                              <a:srcRect/>
                              <a:stretch>
                                <a:fillRect/>
                              </a:stretch>
                            </p:blipFill>
                            <p:spPr bwMode="auto">
                              <a:xfrm>
                                <a:off x="1036552" y="2559598"/>
                                <a:ext cx="4103688" cy="2397125"/>
                              </a:xfrm>
                              <a:prstGeom prst="rect">
                                <a:avLst/>
                              </a:prstGeom>
                              <a:noFill/>
                            </p:spPr>
                          </p:pic>
                        </p:oleObj>
                      </mc:Fallback>
                    </mc:AlternateContent>
                  </a:graphicData>
                </a:graphic>
              </p:graphicFrame>
            </mc:Choice>
            <mc:Fallback xmlns="">
              <p:graphicFrame>
                <p:nvGraphicFramePr>
                  <p:cNvPr id="40" name="Object 6"/>
                  <p:cNvGraphicFramePr>
                    <a:graphicFrameLocks noChangeAspect="1"/>
                  </p:cNvGraphicFramePr>
                  <p:nvPr/>
                </p:nvGraphicFramePr>
                <p:xfrm>
                  <a:off x="1036552" y="2559598"/>
                  <a:ext cx="4103688" cy="2397125"/>
                </p:xfrm>
                <a:graphic>
                  <a:graphicData uri="http://schemas.openxmlformats.org/presentationml/2006/ole">
                    <mc:AlternateContent>
                      <mc:Choice xmlns:v="urn:schemas-microsoft-com:vml" Requires="v">
                        <p:oleObj spid="_x0000_s243763" name="Equation" r:id="rId20" imgW="47853600" imgH="28041600" progId="Equation.DSMT4">
                          <p:embed/>
                        </p:oleObj>
                      </mc:Choice>
                      <mc:Fallback>
                        <p:oleObj name="Equation" r:id="rId20" imgW="47853600" imgH="28041600" progId="Equation.DSMT4">
                          <p:embed/>
                          <p:pic>
                            <p:nvPicPr>
                              <p:cNvPr id="0" name="Object 6"/>
                              <p:cNvPicPr>
                                <a:picLocks noChangeAspect="1" noChangeArrowheads="1"/>
                              </p:cNvPicPr>
                              <p:nvPr/>
                            </p:nvPicPr>
                            <p:blipFill>
                              <a:blip r:embed="rId21"/>
                              <a:srcRect/>
                              <a:stretch>
                                <a:fillRect/>
                              </a:stretch>
                            </p:blipFill>
                            <p:spPr bwMode="auto">
                              <a:xfrm>
                                <a:off x="1036552" y="2559598"/>
                                <a:ext cx="4103688" cy="2397125"/>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1" name="矩形 40"/>
                  <p:cNvSpPr/>
                  <p:nvPr/>
                </p:nvSpPr>
                <p:spPr>
                  <a:xfrm>
                    <a:off x="76951" y="3397195"/>
                    <a:ext cx="1145314" cy="59990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800" b="0" i="0" u="none" strike="noStrike" kern="1200" cap="none" spc="0" normalizeH="0" baseline="0" noProof="0">
                                  <a:ln>
                                    <a:noFill/>
                                  </a:ln>
                                  <a:solidFill>
                                    <a:srgbClr val="000000"/>
                                  </a:solidFill>
                                  <a:effectLst/>
                                  <a:uLnTx/>
                                  <a:uFillTx/>
                                  <a:latin typeface="Cambria Math" panose="02040503050406030204" pitchFamily="18" charset="0"/>
                                  <a:cs typeface="+mn-cs"/>
                                </a:rPr>
                                <m:t>±</m:t>
                              </m:r>
                            </m:sub>
                            <m:sup/>
                          </m:sSubSup>
                          <m:r>
                            <a:rPr kumimoji="0" lang="zh-CN" altLang="en-US" sz="2800" b="0" i="0"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2800" b="0" i="0" u="none" strike="noStrike" kern="1200" cap="none" spc="0" normalizeH="0" baseline="0" noProof="0" dirty="0">
                      <a:ln>
                        <a:noFill/>
                      </a:ln>
                      <a:solidFill>
                        <a:srgbClr val="000000"/>
                      </a:solidFill>
                      <a:effectLst/>
                      <a:uLnTx/>
                      <a:uFillTx/>
                      <a:latin typeface="Arial" panose="020B0604020202020204" pitchFamily="34" charset="0"/>
                      <a:ea typeface="楷体_GB2312"/>
                      <a:cs typeface="+mn-cs"/>
                    </a:endParaRPr>
                  </a:p>
                </p:txBody>
              </p:sp>
            </mc:Choice>
            <mc:Fallback xmlns="">
              <p:sp>
                <p:nvSpPr>
                  <p:cNvPr id="41" name="矩形 40"/>
                  <p:cNvSpPr>
                    <a:spLocks noRot="1" noChangeAspect="1" noMove="1" noResize="1" noEditPoints="1" noAdjustHandles="1" noChangeArrowheads="1" noChangeShapeType="1" noTextEdit="1"/>
                  </p:cNvSpPr>
                  <p:nvPr/>
                </p:nvSpPr>
                <p:spPr>
                  <a:xfrm>
                    <a:off x="76951" y="3397195"/>
                    <a:ext cx="1145314" cy="599908"/>
                  </a:xfrm>
                  <a:prstGeom prst="rect">
                    <a:avLst/>
                  </a:prstGeom>
                  <a:blipFill rotWithShape="1">
                    <a:blip r:embed="rId22"/>
                    <a:stretch>
                      <a:fillRect/>
                    </a:stretch>
                  </a:blipFill>
                </p:spPr>
                <p:txBody>
                  <a:bodyPr/>
                  <a:lstStyle/>
                  <a:p>
                    <a:r>
                      <a:rPr lang="zh-CN" altLang="en-US">
                        <a:no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a:noFill/>
                      <a:latin typeface="Times New Roman" panose="02020603050405020304" pitchFamily="18" charset="0"/>
                      <a:ea typeface="微软雅黑" panose="020B0503020204020204" pitchFamily="34" charset="-122"/>
                      <a:cs typeface="Times New Roman" panose="02020603050405020304" pitchFamily="18" charset="0"/>
                    </a:endParaRPr>
                  </a:p>
                </p:txBody>
              </p:sp>
            </mc:Fallback>
          </mc:AlternateContent>
        </p:grpSp>
      </p:grpSp>
      <p:sp>
        <p:nvSpPr>
          <p:cNvPr id="4" name="页脚占位符 3"/>
          <p:cNvSpPr>
            <a:spLocks noGrp="1"/>
          </p:cNvSpPr>
          <p:nvPr>
            <p:ph type="ftr" sz="quarter" idx="11"/>
          </p:nvPr>
        </p:nvSpPr>
        <p:spPr>
          <a:xfrm>
            <a:off x="3124200" y="6356176"/>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44" name="Object 11"/>
          <p:cNvGraphicFramePr>
            <a:graphicFrameLocks noChangeAspect="1"/>
          </p:cNvGraphicFramePr>
          <p:nvPr/>
        </p:nvGraphicFramePr>
        <p:xfrm>
          <a:off x="4196846" y="5024275"/>
          <a:ext cx="4459287" cy="1670050"/>
        </p:xfrm>
        <a:graphic>
          <a:graphicData uri="http://schemas.openxmlformats.org/presentationml/2006/ole">
            <mc:AlternateContent xmlns:mc="http://schemas.openxmlformats.org/markup-compatibility/2006">
              <mc:Choice xmlns:v="urn:schemas-microsoft-com:vml" Requires="v">
                <p:oleObj spid="_x0000_s262604" name="Equation" r:id="rId23" imgW="52120800" imgH="19507200" progId="Equation.DSMT4">
                  <p:embed/>
                </p:oleObj>
              </mc:Choice>
              <mc:Fallback>
                <p:oleObj name="Equation" r:id="rId23" imgW="52120800" imgH="19507200" progId="Equation.DSMT4">
                  <p:embed/>
                  <p:pic>
                    <p:nvPicPr>
                      <p:cNvPr id="44" name="Object 11"/>
                      <p:cNvPicPr>
                        <a:picLocks noChangeAspect="1" noChangeArrowheads="1"/>
                      </p:cNvPicPr>
                      <p:nvPr/>
                    </p:nvPicPr>
                    <p:blipFill>
                      <a:blip r:embed="rId19"/>
                      <a:srcRect/>
                      <a:stretch>
                        <a:fillRect/>
                      </a:stretch>
                    </p:blipFill>
                    <p:spPr bwMode="auto">
                      <a:xfrm>
                        <a:off x="4196846" y="5024275"/>
                        <a:ext cx="4459287" cy="1670050"/>
                      </a:xfrm>
                      <a:prstGeom prst="rect">
                        <a:avLst/>
                      </a:prstGeom>
                      <a:solidFill>
                        <a:srgbClr val="CCFFFF"/>
                      </a:solidFill>
                    </p:spPr>
                  </p:pic>
                </p:oleObj>
              </mc:Fallback>
            </mc:AlternateContent>
          </a:graphicData>
        </a:graphic>
      </p:graphicFrame>
      <p:grpSp>
        <p:nvGrpSpPr>
          <p:cNvPr id="45" name="组合 44"/>
          <p:cNvGrpSpPr/>
          <p:nvPr/>
        </p:nvGrpSpPr>
        <p:grpSpPr>
          <a:xfrm>
            <a:off x="902209" y="3487135"/>
            <a:ext cx="2957553" cy="2573062"/>
            <a:chOff x="333748" y="3953296"/>
            <a:chExt cx="2957553" cy="2573062"/>
          </a:xfrm>
        </p:grpSpPr>
        <p:sp>
          <p:nvSpPr>
            <p:cNvPr id="46" name="Rectangle 9"/>
            <p:cNvSpPr>
              <a:spLocks noChangeArrowheads="1"/>
            </p:cNvSpPr>
            <p:nvPr/>
          </p:nvSpPr>
          <p:spPr bwMode="auto">
            <a:xfrm>
              <a:off x="333748" y="5695361"/>
              <a:ext cx="2957553" cy="830997"/>
            </a:xfrm>
            <a:prstGeom prst="rect">
              <a:avLst/>
            </a:prstGeom>
            <a:solidFill>
              <a:srgbClr val="FFFF99"/>
            </a:solidFill>
            <a:ln w="9525">
              <a:noFill/>
              <a:miter lim="800000"/>
            </a:ln>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在布里渊区附近</a:t>
              </a:r>
              <a:endParaRPr kumimoji="0" lang="en-US" altLang="zh-CN" sz="2400" b="1"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Times New Roman" panose="02020603050405020304" pitchFamily="18" charset="0"/>
                </a:rPr>
                <a:t>E-k</a:t>
              </a:r>
              <a:r>
                <a:rPr kumimoji="0" lang="zh-CN" altLang="en-US" sz="2400" b="1" i="0" u="none" strike="noStrike" kern="1200" cap="none" spc="0" normalizeH="0" baseline="0" noProof="0" dirty="0">
                  <a:ln>
                    <a:noFill/>
                  </a:ln>
                  <a:solidFill>
                    <a:srgbClr val="0000FF"/>
                  </a:solidFill>
                  <a:effectLst/>
                  <a:uLnTx/>
                  <a:uFillTx/>
                  <a:latin typeface="Times New Roman"/>
                  <a:ea typeface="微软雅黑" panose="020B0503020204020204" pitchFamily="34" charset="-122"/>
                  <a:cs typeface="+mn-cs"/>
                </a:rPr>
                <a:t>仍然抛物线关系</a:t>
              </a:r>
            </a:p>
          </p:txBody>
        </p:sp>
        <p:cxnSp>
          <p:nvCxnSpPr>
            <p:cNvPr id="47" name="直接连接符 46"/>
            <p:cNvCxnSpPr/>
            <p:nvPr/>
          </p:nvCxnSpPr>
          <p:spPr bwMode="auto">
            <a:xfrm flipV="1">
              <a:off x="2920815" y="3953296"/>
              <a:ext cx="290636" cy="1727716"/>
            </a:xfrm>
            <a:prstGeom prst="line">
              <a:avLst/>
            </a:prstGeom>
            <a:solidFill>
              <a:schemeClr val="accent1"/>
            </a:solidFill>
            <a:ln w="12700" cap="flat" cmpd="sng" algn="ctr">
              <a:solidFill>
                <a:srgbClr val="00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flipV="1">
              <a:off x="2920815" y="5044422"/>
              <a:ext cx="320401" cy="636588"/>
            </a:xfrm>
            <a:prstGeom prst="line">
              <a:avLst/>
            </a:prstGeom>
            <a:solidFill>
              <a:schemeClr val="accent1"/>
            </a:solidFill>
            <a:ln w="12700" cap="flat" cmpd="sng" algn="ctr">
              <a:solidFill>
                <a:srgbClr val="00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48212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anim calcmode="lin" valueType="num">
                                      <p:cBhvr>
                                        <p:cTn id="13" dur="500" fill="hold"/>
                                        <p:tgtEl>
                                          <p:spTgt spid="45"/>
                                        </p:tgtEl>
                                        <p:attrNameLst>
                                          <p:attrName>ppt_x</p:attrName>
                                        </p:attrNameLst>
                                      </p:cBhvr>
                                      <p:tavLst>
                                        <p:tav tm="0">
                                          <p:val>
                                            <p:strVal val="#ppt_x"/>
                                          </p:val>
                                        </p:tav>
                                        <p:tav tm="100000">
                                          <p:val>
                                            <p:strVal val="#ppt_x"/>
                                          </p:val>
                                        </p:tav>
                                      </p:tavLst>
                                    </p:anim>
                                    <p:anim calcmode="lin" valueType="num">
                                      <p:cBhvr>
                                        <p:cTn id="14"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
          <p:cNvSpPr>
            <a:spLocks noRot="1" noChangeArrowheads="1"/>
          </p:cNvSpPr>
          <p:nvPr/>
        </p:nvSpPr>
        <p:spPr bwMode="auto">
          <a:xfrm>
            <a:off x="2194366" y="51800"/>
            <a:ext cx="6437313"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布里渊区边界附近的情况</a:t>
            </a:r>
          </a:p>
        </p:txBody>
      </p:sp>
      <p:sp>
        <p:nvSpPr>
          <p:cNvPr id="35" name="Rectangle 37"/>
          <p:cNvSpPr>
            <a:spLocks noChangeArrowheads="1"/>
          </p:cNvSpPr>
          <p:nvPr/>
        </p:nvSpPr>
        <p:spPr bwMode="auto">
          <a:xfrm flipV="1">
            <a:off x="179512"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49158" name="Object 6"/>
          <p:cNvGraphicFramePr>
            <a:graphicFrameLocks noChangeAspect="1"/>
          </p:cNvGraphicFramePr>
          <p:nvPr/>
        </p:nvGraphicFramePr>
        <p:xfrm>
          <a:off x="5248597" y="2492896"/>
          <a:ext cx="3571875" cy="4221163"/>
        </p:xfrm>
        <a:graphic>
          <a:graphicData uri="http://schemas.openxmlformats.org/presentationml/2006/ole">
            <mc:AlternateContent xmlns:mc="http://schemas.openxmlformats.org/markup-compatibility/2006">
              <mc:Choice xmlns:v="urn:schemas-microsoft-com:vml" Requires="v">
                <p:oleObj spid="_x0000_s263731" name="Image" r:id="rId4" imgW="1783080" imgH="2106295" progId="Photoshop.Image.7">
                  <p:embed/>
                </p:oleObj>
              </mc:Choice>
              <mc:Fallback>
                <p:oleObj name="Image" r:id="rId4" imgW="1783080" imgH="2106295" progId="Photoshop.Image.7">
                  <p:embed/>
                  <p:pic>
                    <p:nvPicPr>
                      <p:cNvPr id="4915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597" y="2492896"/>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4" name="灯片编号占位符 5"/>
          <p:cNvSpPr txBox="1">
            <a:spLocks noGrp="1"/>
          </p:cNvSpPr>
          <p:nvPr/>
        </p:nvSpPr>
        <p:spPr bwMode="auto">
          <a:xfrm>
            <a:off x="6553200" y="617220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CE2F70-F73C-4C54-99D1-2622DA0A215D}" type="slidenum">
              <a:rPr kumimoji="0" lang="en-US" altLang="zh-CN" sz="14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4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49159" name="Group 7"/>
          <p:cNvGrpSpPr/>
          <p:nvPr/>
        </p:nvGrpSpPr>
        <p:grpSpPr bwMode="auto">
          <a:xfrm>
            <a:off x="5104134" y="4351859"/>
            <a:ext cx="3384550" cy="531812"/>
            <a:chOff x="3016" y="2787"/>
            <a:chExt cx="2132" cy="335"/>
          </a:xfrm>
        </p:grpSpPr>
        <p:graphicFrame>
          <p:nvGraphicFramePr>
            <p:cNvPr id="49172"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263732" name="公式" r:id="rId6" imgW="203200" imgH="254000" progId="Equation.3">
                    <p:embed/>
                  </p:oleObj>
                </mc:Choice>
                <mc:Fallback>
                  <p:oleObj name="公式" r:id="rId6" imgW="203200" imgH="254000" progId="Equation.3">
                    <p:embed/>
                    <p:pic>
                      <p:nvPicPr>
                        <p:cNvPr id="491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3" name="Oval 9"/>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9174" name="Oval 10"/>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9175" name="Line 11"/>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49160" name="Group 12"/>
          <p:cNvGrpSpPr/>
          <p:nvPr/>
        </p:nvGrpSpPr>
        <p:grpSpPr bwMode="auto">
          <a:xfrm>
            <a:off x="5104134" y="3815284"/>
            <a:ext cx="3384550" cy="477837"/>
            <a:chOff x="3016" y="2449"/>
            <a:chExt cx="2132" cy="301"/>
          </a:xfrm>
        </p:grpSpPr>
        <p:graphicFrame>
          <p:nvGraphicFramePr>
            <p:cNvPr id="49168"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263733" name="公式" r:id="rId8" imgW="203200" imgH="228600" progId="Equation.3">
                    <p:embed/>
                  </p:oleObj>
                </mc:Choice>
                <mc:Fallback>
                  <p:oleObj name="公式" r:id="rId8" imgW="203200" imgH="228600" progId="Equation.3">
                    <p:embed/>
                    <p:pic>
                      <p:nvPicPr>
                        <p:cNvPr id="4916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9" name="Oval 14"/>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9170" name="Oval 15"/>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9171" name="Line 16"/>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49161" name="Group 17"/>
          <p:cNvGrpSpPr/>
          <p:nvPr/>
        </p:nvGrpSpPr>
        <p:grpSpPr bwMode="auto">
          <a:xfrm>
            <a:off x="5104134" y="4823346"/>
            <a:ext cx="3384550" cy="477838"/>
            <a:chOff x="3016" y="2449"/>
            <a:chExt cx="2132" cy="301"/>
          </a:xfrm>
        </p:grpSpPr>
        <p:graphicFrame>
          <p:nvGraphicFramePr>
            <p:cNvPr id="49164"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263734" name="公式" r:id="rId10" imgW="203200" imgH="228600" progId="Equation.3">
                    <p:embed/>
                  </p:oleObj>
                </mc:Choice>
                <mc:Fallback>
                  <p:oleObj name="公式" r:id="rId10" imgW="203200" imgH="228600" progId="Equation.3">
                    <p:embed/>
                    <p:pic>
                      <p:nvPicPr>
                        <p:cNvPr id="49164"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5" name="Oval 19"/>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9166" name="Oval 20"/>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9167" name="Line 21"/>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aphicFrame>
        <p:nvGraphicFramePr>
          <p:cNvPr id="49162" name="Object 4"/>
          <p:cNvGraphicFramePr>
            <a:graphicFrameLocks noChangeAspect="1"/>
          </p:cNvGraphicFramePr>
          <p:nvPr/>
        </p:nvGraphicFramePr>
        <p:xfrm>
          <a:off x="1447666" y="843122"/>
          <a:ext cx="4248150" cy="647700"/>
        </p:xfrm>
        <a:graphic>
          <a:graphicData uri="http://schemas.openxmlformats.org/presentationml/2006/ole">
            <mc:AlternateContent xmlns:mc="http://schemas.openxmlformats.org/markup-compatibility/2006">
              <mc:Choice xmlns:v="urn:schemas-microsoft-com:vml" Requires="v">
                <p:oleObj spid="_x0000_s263735" name="公式" r:id="rId12" imgW="1828800" imgH="279400" progId="Equation.3">
                  <p:embed/>
                </p:oleObj>
              </mc:Choice>
              <mc:Fallback>
                <p:oleObj name="公式" r:id="rId12" imgW="1828800" imgH="279400" progId="Equation.3">
                  <p:embed/>
                  <p:pic>
                    <p:nvPicPr>
                      <p:cNvPr id="49162"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7666" y="843122"/>
                        <a:ext cx="4248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p:cNvCxnSpPr/>
          <p:nvPr/>
        </p:nvCxnSpPr>
        <p:spPr bwMode="auto">
          <a:xfrm>
            <a:off x="1519476" y="1418243"/>
            <a:ext cx="3960366" cy="0"/>
          </a:xfrm>
          <a:prstGeom prst="line">
            <a:avLst/>
          </a:prstGeom>
          <a:solidFill>
            <a:schemeClr val="accent1"/>
          </a:solidFill>
          <a:ln w="5715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8" name="对象 27"/>
          <p:cNvGraphicFramePr>
            <a:graphicFrameLocks noChangeAspect="1"/>
          </p:cNvGraphicFramePr>
          <p:nvPr/>
        </p:nvGraphicFramePr>
        <p:xfrm>
          <a:off x="5983288" y="762000"/>
          <a:ext cx="2268537" cy="1730375"/>
        </p:xfrm>
        <a:graphic>
          <a:graphicData uri="http://schemas.openxmlformats.org/presentationml/2006/ole">
            <mc:AlternateContent xmlns:mc="http://schemas.openxmlformats.org/markup-compatibility/2006">
              <mc:Choice xmlns:v="urn:schemas-microsoft-com:vml" Requires="v">
                <p:oleObj spid="_x0000_s263736" name="Equation" r:id="rId14" imgW="25603200" imgH="19507200" progId="Equation.DSMT4">
                  <p:embed/>
                </p:oleObj>
              </mc:Choice>
              <mc:Fallback>
                <p:oleObj name="Equation" r:id="rId14" imgW="25603200" imgH="19507200" progId="Equation.DSMT4">
                  <p:embed/>
                  <p:pic>
                    <p:nvPicPr>
                      <p:cNvPr id="28" name="对象 27"/>
                      <p:cNvPicPr>
                        <a:picLocks noChangeAspect="1" noChangeArrowheads="1"/>
                      </p:cNvPicPr>
                      <p:nvPr/>
                    </p:nvPicPr>
                    <p:blipFill>
                      <a:blip r:embed="rId15"/>
                      <a:srcRect/>
                      <a:stretch>
                        <a:fillRect/>
                      </a:stretch>
                    </p:blipFill>
                    <p:spPr bwMode="auto">
                      <a:xfrm>
                        <a:off x="5983288" y="762000"/>
                        <a:ext cx="2268537" cy="1730375"/>
                      </a:xfrm>
                      <a:prstGeom prst="rect">
                        <a:avLst/>
                      </a:prstGeom>
                      <a:solidFill>
                        <a:srgbClr val="FFCCFF"/>
                      </a:solidFill>
                    </p:spPr>
                  </p:pic>
                </p:oleObj>
              </mc:Fallback>
            </mc:AlternateContent>
          </a:graphicData>
        </a:graphic>
      </p:graphicFrame>
      <p:graphicFrame>
        <p:nvGraphicFramePr>
          <p:cNvPr id="33" name="对象 32"/>
          <p:cNvGraphicFramePr>
            <a:graphicFrameLocks noChangeAspect="1"/>
          </p:cNvGraphicFramePr>
          <p:nvPr/>
        </p:nvGraphicFramePr>
        <p:xfrm>
          <a:off x="3779912" y="1604863"/>
          <a:ext cx="1887963" cy="899357"/>
        </p:xfrm>
        <a:graphic>
          <a:graphicData uri="http://schemas.openxmlformats.org/presentationml/2006/ole">
            <mc:AlternateContent xmlns:mc="http://schemas.openxmlformats.org/markup-compatibility/2006">
              <mc:Choice xmlns:v="urn:schemas-microsoft-com:vml" Requires="v">
                <p:oleObj spid="_x0000_s263737" name="Equation" r:id="rId16" imgW="23469600" imgH="10972800" progId="Equation.DSMT4">
                  <p:embed/>
                </p:oleObj>
              </mc:Choice>
              <mc:Fallback>
                <p:oleObj name="Equation" r:id="rId16" imgW="23469600" imgH="10972800" progId="Equation.DSMT4">
                  <p:embed/>
                  <p:pic>
                    <p:nvPicPr>
                      <p:cNvPr id="33" name="对象 32"/>
                      <p:cNvPicPr>
                        <a:picLocks noChangeAspect="1" noChangeArrowheads="1"/>
                      </p:cNvPicPr>
                      <p:nvPr/>
                    </p:nvPicPr>
                    <p:blipFill>
                      <a:blip r:embed="rId17"/>
                      <a:srcRect/>
                      <a:stretch>
                        <a:fillRect/>
                      </a:stretch>
                    </p:blipFill>
                    <p:spPr bwMode="auto">
                      <a:xfrm>
                        <a:off x="3779912" y="1604863"/>
                        <a:ext cx="1887963" cy="899357"/>
                      </a:xfrm>
                      <a:prstGeom prst="rect">
                        <a:avLst/>
                      </a:prstGeom>
                      <a:solidFill>
                        <a:srgbClr val="CCFF99"/>
                      </a:solidFill>
                    </p:spPr>
                  </p:pic>
                </p:oleObj>
              </mc:Fallback>
            </mc:AlternateContent>
          </a:graphicData>
        </a:graphic>
      </p:graphicFrame>
      <p:graphicFrame>
        <p:nvGraphicFramePr>
          <p:cNvPr id="46" name="Object 11"/>
          <p:cNvGraphicFramePr>
            <a:graphicFrameLocks noChangeAspect="1"/>
          </p:cNvGraphicFramePr>
          <p:nvPr/>
        </p:nvGraphicFramePr>
        <p:xfrm>
          <a:off x="4196846" y="5024275"/>
          <a:ext cx="4459287" cy="1670050"/>
        </p:xfrm>
        <a:graphic>
          <a:graphicData uri="http://schemas.openxmlformats.org/presentationml/2006/ole">
            <mc:AlternateContent xmlns:mc="http://schemas.openxmlformats.org/markup-compatibility/2006">
              <mc:Choice xmlns:v="urn:schemas-microsoft-com:vml" Requires="v">
                <p:oleObj spid="_x0000_s263738" name="Equation" r:id="rId18" imgW="52120800" imgH="19507200" progId="Equation.DSMT4">
                  <p:embed/>
                </p:oleObj>
              </mc:Choice>
              <mc:Fallback>
                <p:oleObj name="Equation" r:id="rId18" imgW="52120800" imgH="19507200" progId="Equation.DSMT4">
                  <p:embed/>
                  <p:pic>
                    <p:nvPicPr>
                      <p:cNvPr id="46" name="Object 11"/>
                      <p:cNvPicPr>
                        <a:picLocks noChangeAspect="1" noChangeArrowheads="1"/>
                      </p:cNvPicPr>
                      <p:nvPr/>
                    </p:nvPicPr>
                    <p:blipFill>
                      <a:blip r:embed="rId19"/>
                      <a:srcRect/>
                      <a:stretch>
                        <a:fillRect/>
                      </a:stretch>
                    </p:blipFill>
                    <p:spPr bwMode="auto">
                      <a:xfrm>
                        <a:off x="4196846" y="5024275"/>
                        <a:ext cx="4459287" cy="1670050"/>
                      </a:xfrm>
                      <a:prstGeom prst="rect">
                        <a:avLst/>
                      </a:prstGeom>
                      <a:solidFill>
                        <a:srgbClr val="CCFFFF"/>
                      </a:solidFill>
                    </p:spPr>
                  </p:pic>
                </p:oleObj>
              </mc:Fallback>
            </mc:AlternateContent>
          </a:graphicData>
        </a:graphic>
      </p:graphicFrame>
      <p:graphicFrame>
        <p:nvGraphicFramePr>
          <p:cNvPr id="34" name="Object 4"/>
          <p:cNvGraphicFramePr>
            <a:graphicFrameLocks noChangeAspect="1"/>
          </p:cNvGraphicFramePr>
          <p:nvPr/>
        </p:nvGraphicFramePr>
        <p:xfrm>
          <a:off x="395536" y="2699410"/>
          <a:ext cx="7067799" cy="1238253"/>
        </p:xfrm>
        <a:graphic>
          <a:graphicData uri="http://schemas.openxmlformats.org/presentationml/2006/ole">
            <mc:AlternateContent xmlns:mc="http://schemas.openxmlformats.org/markup-compatibility/2006">
              <mc:Choice xmlns:v="urn:schemas-microsoft-com:vml" Requires="v">
                <p:oleObj spid="_x0000_s263739" name="Equation" r:id="rId20" imgW="3630295" imgH="567055" progId="Equation.DSMT4">
                  <p:embed/>
                </p:oleObj>
              </mc:Choice>
              <mc:Fallback>
                <p:oleObj name="Equation" r:id="rId20" imgW="3630295" imgH="567055" progId="Equation.DSMT4">
                  <p:embed/>
                  <p:pic>
                    <p:nvPicPr>
                      <p:cNvPr id="34"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5536" y="2699410"/>
                        <a:ext cx="7067799" cy="1238253"/>
                      </a:xfrm>
                      <a:prstGeom prst="rect">
                        <a:avLst/>
                      </a:prstGeom>
                      <a:solidFill>
                        <a:srgbClr val="FFFF00"/>
                      </a:solidFill>
                    </p:spPr>
                  </p:pic>
                </p:oleObj>
              </mc:Fallback>
            </mc:AlternateContent>
          </a:graphicData>
        </a:graphic>
      </p:graphicFrame>
      <p:graphicFrame>
        <p:nvGraphicFramePr>
          <p:cNvPr id="42" name="Object 4"/>
          <p:cNvGraphicFramePr>
            <a:graphicFrameLocks noChangeAspect="1"/>
          </p:cNvGraphicFramePr>
          <p:nvPr/>
        </p:nvGraphicFramePr>
        <p:xfrm>
          <a:off x="523875" y="3979863"/>
          <a:ext cx="6835775" cy="1122362"/>
        </p:xfrm>
        <a:graphic>
          <a:graphicData uri="http://schemas.openxmlformats.org/presentationml/2006/ole">
            <mc:AlternateContent xmlns:mc="http://schemas.openxmlformats.org/markup-compatibility/2006">
              <mc:Choice xmlns:v="urn:schemas-microsoft-com:vml" Requires="v">
                <p:oleObj spid="_x0000_s263740" name="Equation" r:id="rId22" imgW="90525600" imgH="12801600" progId="Equation.DSMT4">
                  <p:embed/>
                </p:oleObj>
              </mc:Choice>
              <mc:Fallback>
                <p:oleObj name="Equation" r:id="rId22" imgW="90525600" imgH="12801600" progId="Equation.DSMT4">
                  <p:embed/>
                  <p:pic>
                    <p:nvPicPr>
                      <p:cNvPr id="42" name="Object 4"/>
                      <p:cNvPicPr>
                        <a:picLocks noChangeAspect="1" noChangeArrowheads="1"/>
                      </p:cNvPicPr>
                      <p:nvPr/>
                    </p:nvPicPr>
                    <p:blipFill>
                      <a:blip r:embed="rId23"/>
                      <a:srcRect/>
                      <a:stretch>
                        <a:fillRect/>
                      </a:stretch>
                    </p:blipFill>
                    <p:spPr bwMode="auto">
                      <a:xfrm>
                        <a:off x="523875" y="3979863"/>
                        <a:ext cx="6835775" cy="1122362"/>
                      </a:xfrm>
                      <a:prstGeom prst="rect">
                        <a:avLst/>
                      </a:prstGeom>
                      <a:solidFill>
                        <a:srgbClr val="FFFF00"/>
                      </a:solidFill>
                    </p:spPr>
                  </p:pic>
                </p:oleObj>
              </mc:Fallback>
            </mc:AlternateContent>
          </a:graphicData>
        </a:graphic>
      </p:graphicFrame>
      <p:grpSp>
        <p:nvGrpSpPr>
          <p:cNvPr id="5" name="组合 4"/>
          <p:cNvGrpSpPr/>
          <p:nvPr/>
        </p:nvGrpSpPr>
        <p:grpSpPr>
          <a:xfrm>
            <a:off x="1331640" y="4883671"/>
            <a:ext cx="473075" cy="1014603"/>
            <a:chOff x="1331640" y="4883671"/>
            <a:chExt cx="473075" cy="1014603"/>
          </a:xfrm>
        </p:grpSpPr>
        <p:graphicFrame>
          <p:nvGraphicFramePr>
            <p:cNvPr id="27" name="Object 5"/>
            <p:cNvGraphicFramePr>
              <a:graphicFrameLocks noChangeAspect="1"/>
            </p:cNvGraphicFramePr>
            <p:nvPr/>
          </p:nvGraphicFramePr>
          <p:xfrm>
            <a:off x="1331640" y="5366461"/>
            <a:ext cx="473075" cy="531813"/>
          </p:xfrm>
          <a:graphic>
            <a:graphicData uri="http://schemas.openxmlformats.org/presentationml/2006/ole">
              <mc:AlternateContent xmlns:mc="http://schemas.openxmlformats.org/markup-compatibility/2006">
                <mc:Choice xmlns:v="urn:schemas-microsoft-com:vml" Requires="v">
                  <p:oleObj spid="_x0000_s263741" name="Equation" r:id="rId24" imgW="4876800" imgH="5486400" progId="Equation.DSMT4">
                    <p:embed/>
                  </p:oleObj>
                </mc:Choice>
                <mc:Fallback>
                  <p:oleObj name="Equation" r:id="rId24" imgW="4876800" imgH="5486400" progId="Equation.DSMT4">
                    <p:embed/>
                    <p:pic>
                      <p:nvPicPr>
                        <p:cNvPr id="27" name="Object 5"/>
                        <p:cNvPicPr>
                          <a:picLocks noChangeAspect="1" noChangeArrowheads="1"/>
                        </p:cNvPicPr>
                        <p:nvPr/>
                      </p:nvPicPr>
                      <p:blipFill>
                        <a:blip r:embed="rId25"/>
                        <a:srcRect/>
                        <a:stretch>
                          <a:fillRect/>
                        </a:stretch>
                      </p:blipFill>
                      <p:spPr bwMode="auto">
                        <a:xfrm>
                          <a:off x="1331640" y="5366461"/>
                          <a:ext cx="473075" cy="531813"/>
                        </a:xfrm>
                        <a:prstGeom prst="rect">
                          <a:avLst/>
                        </a:prstGeom>
                        <a:noFill/>
                        <a:ln>
                          <a:solidFill>
                            <a:srgbClr val="0000FF"/>
                          </a:solidFill>
                        </a:ln>
                      </p:spPr>
                    </p:pic>
                  </p:oleObj>
                </mc:Fallback>
              </mc:AlternateContent>
            </a:graphicData>
          </a:graphic>
        </p:graphicFrame>
        <p:cxnSp>
          <p:nvCxnSpPr>
            <p:cNvPr id="4" name="直接箭头连接符 3"/>
            <p:cNvCxnSpPr/>
            <p:nvPr/>
          </p:nvCxnSpPr>
          <p:spPr bwMode="auto">
            <a:xfrm flipV="1">
              <a:off x="1597948" y="4883671"/>
              <a:ext cx="21724" cy="4175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linds(horizontal)">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2"/>
          <p:cNvGrpSpPr/>
          <p:nvPr/>
        </p:nvGrpSpPr>
        <p:grpSpPr bwMode="auto">
          <a:xfrm>
            <a:off x="304800" y="2085975"/>
            <a:ext cx="3022600" cy="3001963"/>
            <a:chOff x="192" y="1173"/>
            <a:chExt cx="1904" cy="1891"/>
          </a:xfrm>
        </p:grpSpPr>
        <p:grpSp>
          <p:nvGrpSpPr>
            <p:cNvPr id="65684" name="Group 3"/>
            <p:cNvGrpSpPr/>
            <p:nvPr/>
          </p:nvGrpSpPr>
          <p:grpSpPr bwMode="auto">
            <a:xfrm>
              <a:off x="192" y="1173"/>
              <a:ext cx="1352" cy="1891"/>
              <a:chOff x="176" y="2069"/>
              <a:chExt cx="1352" cy="1891"/>
            </a:xfrm>
          </p:grpSpPr>
          <p:sp>
            <p:nvSpPr>
              <p:cNvPr id="65686" name="Rectangle 4"/>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微软雅黑" panose="020B0503020204020204" charset="-122"/>
                </a:endParaRPr>
              </a:p>
            </p:txBody>
          </p:sp>
          <p:graphicFrame>
            <p:nvGraphicFramePr>
              <p:cNvPr id="65687" name="Object 5"/>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264857" name="公式" r:id="rId4" imgW="889000" imgH="419100" progId="Equation.3">
                      <p:embed/>
                    </p:oleObj>
                  </mc:Choice>
                  <mc:Fallback>
                    <p:oleObj name="公式" r:id="rId4" imgW="889000" imgH="419100" progId="Equation.3">
                      <p:embed/>
                      <p:pic>
                        <p:nvPicPr>
                          <p:cNvPr id="6568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688" name="Line 6"/>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89" name="Text Box 7"/>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微软雅黑" panose="020B0503020204020204" charset="-122"/>
                </a:endParaRPr>
              </a:p>
            </p:txBody>
          </p:sp>
          <p:sp>
            <p:nvSpPr>
              <p:cNvPr id="65690" name="Rectangle 8"/>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微软雅黑" panose="020B0503020204020204" charset="-122"/>
                  </a:rPr>
                  <a:t>零次近似解  </a:t>
                </a:r>
              </a:p>
            </p:txBody>
          </p:sp>
          <p:graphicFrame>
            <p:nvGraphicFramePr>
              <p:cNvPr id="65691" name="Object 9"/>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264858" name="Equation" r:id="rId6" imgW="939165" imgH="393700" progId="Equation.3">
                      <p:embed/>
                    </p:oleObj>
                  </mc:Choice>
                  <mc:Fallback>
                    <p:oleObj name="Equation" r:id="rId6" imgW="939165" imgH="393700" progId="Equation.3">
                      <p:embed/>
                      <p:pic>
                        <p:nvPicPr>
                          <p:cNvPr id="6569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685" name="Line 10"/>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sp>
        <p:nvSpPr>
          <p:cNvPr id="65539" name="Rectangle 11"/>
          <p:cNvSpPr>
            <a:spLocks noChangeArrowheads="1"/>
          </p:cNvSpPr>
          <p:nvPr/>
        </p:nvSpPr>
        <p:spPr bwMode="auto">
          <a:xfrm>
            <a:off x="4452938" y="2349500"/>
            <a:ext cx="876300" cy="32893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微软雅黑" panose="020B0503020204020204" charset="-122"/>
            </a:endParaRPr>
          </a:p>
        </p:txBody>
      </p:sp>
      <p:sp>
        <p:nvSpPr>
          <p:cNvPr id="65540" name="Line 12"/>
          <p:cNvSpPr>
            <a:spLocks noChangeShapeType="1"/>
          </p:cNvSpPr>
          <p:nvPr/>
        </p:nvSpPr>
        <p:spPr bwMode="auto">
          <a:xfrm>
            <a:off x="4910138" y="2087563"/>
            <a:ext cx="0" cy="3592512"/>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41" name="Arc 13"/>
          <p:cNvSpPr/>
          <p:nvPr/>
        </p:nvSpPr>
        <p:spPr bwMode="auto">
          <a:xfrm rot="7956492">
            <a:off x="4481513" y="497363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nvGrpSpPr>
          <p:cNvPr id="65542" name="Group 14"/>
          <p:cNvGrpSpPr/>
          <p:nvPr/>
        </p:nvGrpSpPr>
        <p:grpSpPr bwMode="auto">
          <a:xfrm>
            <a:off x="7467600" y="5543550"/>
            <a:ext cx="1309688" cy="95250"/>
            <a:chOff x="3360" y="2918"/>
            <a:chExt cx="720" cy="149"/>
          </a:xfrm>
        </p:grpSpPr>
        <p:sp>
          <p:nvSpPr>
            <p:cNvPr id="65680" name="Line 1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81" name="Line 1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82" name="Line 1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83" name="Line 1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65543" name="Group 19"/>
          <p:cNvGrpSpPr/>
          <p:nvPr/>
        </p:nvGrpSpPr>
        <p:grpSpPr bwMode="auto">
          <a:xfrm>
            <a:off x="7454900" y="5200650"/>
            <a:ext cx="1309688" cy="225425"/>
            <a:chOff x="3120" y="3000"/>
            <a:chExt cx="720" cy="120"/>
          </a:xfrm>
        </p:grpSpPr>
        <p:grpSp>
          <p:nvGrpSpPr>
            <p:cNvPr id="65670" name="Group 20"/>
            <p:cNvGrpSpPr/>
            <p:nvPr/>
          </p:nvGrpSpPr>
          <p:grpSpPr bwMode="auto">
            <a:xfrm>
              <a:off x="3120" y="3067"/>
              <a:ext cx="720" cy="53"/>
              <a:chOff x="3360" y="2918"/>
              <a:chExt cx="720" cy="149"/>
            </a:xfrm>
          </p:grpSpPr>
          <p:sp>
            <p:nvSpPr>
              <p:cNvPr id="65676" name="Line 2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77" name="Line 2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78" name="Line 2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79" name="Line 2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65671" name="Group 25"/>
            <p:cNvGrpSpPr/>
            <p:nvPr/>
          </p:nvGrpSpPr>
          <p:grpSpPr bwMode="auto">
            <a:xfrm>
              <a:off x="3120" y="3000"/>
              <a:ext cx="720" cy="53"/>
              <a:chOff x="3360" y="2918"/>
              <a:chExt cx="720" cy="149"/>
            </a:xfrm>
          </p:grpSpPr>
          <p:sp>
            <p:nvSpPr>
              <p:cNvPr id="65672" name="Line 2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73" name="Line 2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74" name="Line 2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75" name="Line 2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grpSp>
        <p:nvGrpSpPr>
          <p:cNvPr id="65544" name="Group 30"/>
          <p:cNvGrpSpPr/>
          <p:nvPr/>
        </p:nvGrpSpPr>
        <p:grpSpPr bwMode="auto">
          <a:xfrm>
            <a:off x="7480300" y="4630738"/>
            <a:ext cx="1309688" cy="341312"/>
            <a:chOff x="3120" y="3000"/>
            <a:chExt cx="720" cy="120"/>
          </a:xfrm>
        </p:grpSpPr>
        <p:grpSp>
          <p:nvGrpSpPr>
            <p:cNvPr id="65660" name="Group 31"/>
            <p:cNvGrpSpPr/>
            <p:nvPr/>
          </p:nvGrpSpPr>
          <p:grpSpPr bwMode="auto">
            <a:xfrm>
              <a:off x="3120" y="3067"/>
              <a:ext cx="720" cy="53"/>
              <a:chOff x="3360" y="2918"/>
              <a:chExt cx="720" cy="149"/>
            </a:xfrm>
          </p:grpSpPr>
          <p:sp>
            <p:nvSpPr>
              <p:cNvPr id="65666" name="Line 3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67" name="Line 3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68" name="Line 3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69" name="Line 3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65661" name="Group 36"/>
            <p:cNvGrpSpPr/>
            <p:nvPr/>
          </p:nvGrpSpPr>
          <p:grpSpPr bwMode="auto">
            <a:xfrm>
              <a:off x="3120" y="3000"/>
              <a:ext cx="720" cy="53"/>
              <a:chOff x="3360" y="2918"/>
              <a:chExt cx="720" cy="149"/>
            </a:xfrm>
          </p:grpSpPr>
          <p:sp>
            <p:nvSpPr>
              <p:cNvPr id="65662" name="Line 3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63" name="Line 3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64" name="Line 3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65" name="Line 4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grpSp>
        <p:nvGrpSpPr>
          <p:cNvPr id="65545" name="Group 41"/>
          <p:cNvGrpSpPr/>
          <p:nvPr/>
        </p:nvGrpSpPr>
        <p:grpSpPr bwMode="auto">
          <a:xfrm>
            <a:off x="7483475" y="3879850"/>
            <a:ext cx="1309688" cy="403225"/>
            <a:chOff x="3120" y="3000"/>
            <a:chExt cx="720" cy="120"/>
          </a:xfrm>
        </p:grpSpPr>
        <p:grpSp>
          <p:nvGrpSpPr>
            <p:cNvPr id="65650" name="Group 42"/>
            <p:cNvGrpSpPr/>
            <p:nvPr/>
          </p:nvGrpSpPr>
          <p:grpSpPr bwMode="auto">
            <a:xfrm>
              <a:off x="3120" y="3067"/>
              <a:ext cx="720" cy="53"/>
              <a:chOff x="3360" y="2918"/>
              <a:chExt cx="720" cy="149"/>
            </a:xfrm>
          </p:grpSpPr>
          <p:sp>
            <p:nvSpPr>
              <p:cNvPr id="65656" name="Line 43"/>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57" name="Line 44"/>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58" name="Line 45"/>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59" name="Line 46"/>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65651" name="Group 47"/>
            <p:cNvGrpSpPr/>
            <p:nvPr/>
          </p:nvGrpSpPr>
          <p:grpSpPr bwMode="auto">
            <a:xfrm>
              <a:off x="3120" y="3000"/>
              <a:ext cx="720" cy="53"/>
              <a:chOff x="3360" y="2918"/>
              <a:chExt cx="720" cy="149"/>
            </a:xfrm>
          </p:grpSpPr>
          <p:sp>
            <p:nvSpPr>
              <p:cNvPr id="65652" name="Line 4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53" name="Line 4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54" name="Line 5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55" name="Line 5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sp>
        <p:nvSpPr>
          <p:cNvPr id="65546" name="Text Box 52"/>
          <p:cNvSpPr txBox="1">
            <a:spLocks noChangeArrowheads="1"/>
          </p:cNvSpPr>
          <p:nvPr/>
        </p:nvSpPr>
        <p:spPr bwMode="auto">
          <a:xfrm>
            <a:off x="4954588" y="1965325"/>
            <a:ext cx="6492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1"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E(k)</a:t>
            </a:r>
          </a:p>
        </p:txBody>
      </p:sp>
      <p:sp>
        <p:nvSpPr>
          <p:cNvPr id="65547" name="Text Box 53"/>
          <p:cNvSpPr txBox="1">
            <a:spLocks noChangeArrowheads="1"/>
          </p:cNvSpPr>
          <p:nvPr/>
        </p:nvSpPr>
        <p:spPr bwMode="auto">
          <a:xfrm>
            <a:off x="8761413" y="537845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1</a:t>
            </a:r>
          </a:p>
        </p:txBody>
      </p:sp>
      <p:sp>
        <p:nvSpPr>
          <p:cNvPr id="65548" name="Text Box 54"/>
          <p:cNvSpPr txBox="1">
            <a:spLocks noChangeArrowheads="1"/>
          </p:cNvSpPr>
          <p:nvPr/>
        </p:nvSpPr>
        <p:spPr bwMode="auto">
          <a:xfrm>
            <a:off x="8761413" y="5103813"/>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2</a:t>
            </a:r>
          </a:p>
        </p:txBody>
      </p:sp>
      <p:sp>
        <p:nvSpPr>
          <p:cNvPr id="65549" name="Text Box 55"/>
          <p:cNvSpPr txBox="1">
            <a:spLocks noChangeArrowheads="1"/>
          </p:cNvSpPr>
          <p:nvPr/>
        </p:nvSpPr>
        <p:spPr bwMode="auto">
          <a:xfrm>
            <a:off x="8774113" y="4630738"/>
            <a:ext cx="357187" cy="3952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3</a:t>
            </a:r>
          </a:p>
        </p:txBody>
      </p:sp>
      <p:sp>
        <p:nvSpPr>
          <p:cNvPr id="65550" name="Text Box 56"/>
          <p:cNvSpPr txBox="1">
            <a:spLocks noChangeArrowheads="1"/>
          </p:cNvSpPr>
          <p:nvPr/>
        </p:nvSpPr>
        <p:spPr bwMode="auto">
          <a:xfrm>
            <a:off x="8761413" y="392430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4</a:t>
            </a:r>
          </a:p>
        </p:txBody>
      </p:sp>
      <p:sp>
        <p:nvSpPr>
          <p:cNvPr id="65551" name="Text Box 57"/>
          <p:cNvSpPr txBox="1">
            <a:spLocks noChangeArrowheads="1"/>
          </p:cNvSpPr>
          <p:nvPr/>
        </p:nvSpPr>
        <p:spPr bwMode="auto">
          <a:xfrm>
            <a:off x="6735763" y="5567363"/>
            <a:ext cx="841375"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1"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k</a:t>
            </a:r>
            <a:r>
              <a:rPr kumimoji="1" lang="en-US" altLang="zh-CN" sz="24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(2</a:t>
            </a:r>
            <a:r>
              <a:rPr kumimoji="1" lang="en-US" altLang="zh-CN" sz="2400" b="0" i="0" u="none" strike="noStrike" kern="1200" cap="none" spc="0" normalizeH="0" baseline="0" noProof="0">
                <a:ln>
                  <a:noFill/>
                </a:ln>
                <a:solidFill>
                  <a:srgbClr val="336666"/>
                </a:solidFill>
                <a:effectLst/>
                <a:uLnTx/>
                <a:uFillTx/>
                <a:latin typeface="Symbol" panose="05050102010706020507" pitchFamily="18" charset="2"/>
                <a:ea typeface="微软雅黑" panose="020B0503020204020204" charset="-122"/>
                <a:cs typeface="微软雅黑" panose="020B0503020204020204" charset="-122"/>
              </a:rPr>
              <a:t>p</a:t>
            </a:r>
            <a:r>
              <a:rPr kumimoji="1" lang="en-US" altLang="zh-CN" sz="24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a:t>
            </a:r>
          </a:p>
        </p:txBody>
      </p:sp>
      <p:sp>
        <p:nvSpPr>
          <p:cNvPr id="65552" name="Text Box 58"/>
          <p:cNvSpPr txBox="1">
            <a:spLocks noChangeArrowheads="1"/>
          </p:cNvSpPr>
          <p:nvPr/>
        </p:nvSpPr>
        <p:spPr bwMode="auto">
          <a:xfrm>
            <a:off x="4748213" y="5715000"/>
            <a:ext cx="33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0</a:t>
            </a:r>
          </a:p>
        </p:txBody>
      </p:sp>
      <p:sp>
        <p:nvSpPr>
          <p:cNvPr id="65553" name="Line 59"/>
          <p:cNvSpPr>
            <a:spLocks noChangeShapeType="1"/>
          </p:cNvSpPr>
          <p:nvPr/>
        </p:nvSpPr>
        <p:spPr bwMode="auto">
          <a:xfrm flipH="1">
            <a:off x="4438650" y="23780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54" name="Line 60"/>
          <p:cNvSpPr>
            <a:spLocks noChangeShapeType="1"/>
          </p:cNvSpPr>
          <p:nvPr/>
        </p:nvSpPr>
        <p:spPr bwMode="auto">
          <a:xfrm flipH="1">
            <a:off x="3994150" y="23653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55" name="Line 61"/>
          <p:cNvSpPr>
            <a:spLocks noChangeShapeType="1"/>
          </p:cNvSpPr>
          <p:nvPr/>
        </p:nvSpPr>
        <p:spPr bwMode="auto">
          <a:xfrm flipH="1">
            <a:off x="357505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56" name="Line 62"/>
          <p:cNvSpPr>
            <a:spLocks noChangeShapeType="1"/>
          </p:cNvSpPr>
          <p:nvPr/>
        </p:nvSpPr>
        <p:spPr bwMode="auto">
          <a:xfrm>
            <a:off x="5346700" y="24034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57" name="Line 63"/>
          <p:cNvSpPr>
            <a:spLocks noChangeShapeType="1"/>
          </p:cNvSpPr>
          <p:nvPr/>
        </p:nvSpPr>
        <p:spPr bwMode="auto">
          <a:xfrm>
            <a:off x="577850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58" name="Line 64"/>
          <p:cNvSpPr>
            <a:spLocks noChangeShapeType="1"/>
          </p:cNvSpPr>
          <p:nvPr/>
        </p:nvSpPr>
        <p:spPr bwMode="auto">
          <a:xfrm>
            <a:off x="6223000" y="24161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aphicFrame>
        <p:nvGraphicFramePr>
          <p:cNvPr id="65559" name="Object 65"/>
          <p:cNvGraphicFramePr>
            <a:graphicFrameLocks noChangeAspect="1"/>
          </p:cNvGraphicFramePr>
          <p:nvPr/>
        </p:nvGraphicFramePr>
        <p:xfrm>
          <a:off x="5118100" y="5656263"/>
          <a:ext cx="336550" cy="579437"/>
        </p:xfrm>
        <a:graphic>
          <a:graphicData uri="http://schemas.openxmlformats.org/presentationml/2006/ole">
            <mc:AlternateContent xmlns:mc="http://schemas.openxmlformats.org/markup-compatibility/2006">
              <mc:Choice xmlns:v="urn:schemas-microsoft-com:vml" Requires="v">
                <p:oleObj spid="_x0000_s264859" name="Equation" r:id="rId8" imgW="228600" imgH="393700" progId="Equation.3">
                  <p:embed/>
                </p:oleObj>
              </mc:Choice>
              <mc:Fallback>
                <p:oleObj name="Equation" r:id="rId8" imgW="228600" imgH="393700" progId="Equation.3">
                  <p:embed/>
                  <p:pic>
                    <p:nvPicPr>
                      <p:cNvPr id="65559"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8100"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0" name="Object 66"/>
          <p:cNvGraphicFramePr>
            <a:graphicFrameLocks noChangeAspect="1"/>
          </p:cNvGraphicFramePr>
          <p:nvPr/>
        </p:nvGraphicFramePr>
        <p:xfrm>
          <a:off x="5561013" y="5656263"/>
          <a:ext cx="336550" cy="579437"/>
        </p:xfrm>
        <a:graphic>
          <a:graphicData uri="http://schemas.openxmlformats.org/presentationml/2006/ole">
            <mc:AlternateContent xmlns:mc="http://schemas.openxmlformats.org/markup-compatibility/2006">
              <mc:Choice xmlns:v="urn:schemas-microsoft-com:vml" Requires="v">
                <p:oleObj spid="_x0000_s264860" name="Equation" r:id="rId10" imgW="228600" imgH="393700" progId="Equation.3">
                  <p:embed/>
                </p:oleObj>
              </mc:Choice>
              <mc:Fallback>
                <p:oleObj name="Equation" r:id="rId10" imgW="228600" imgH="393700" progId="Equation.3">
                  <p:embed/>
                  <p:pic>
                    <p:nvPicPr>
                      <p:cNvPr id="65560" name="Object 6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1013"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1" name="Object 67"/>
          <p:cNvGraphicFramePr>
            <a:graphicFrameLocks noChangeAspect="1"/>
          </p:cNvGraphicFramePr>
          <p:nvPr/>
        </p:nvGraphicFramePr>
        <p:xfrm>
          <a:off x="6043613" y="5656263"/>
          <a:ext cx="336550" cy="579437"/>
        </p:xfrm>
        <a:graphic>
          <a:graphicData uri="http://schemas.openxmlformats.org/presentationml/2006/ole">
            <mc:AlternateContent xmlns:mc="http://schemas.openxmlformats.org/markup-compatibility/2006">
              <mc:Choice xmlns:v="urn:schemas-microsoft-com:vml" Requires="v">
                <p:oleObj spid="_x0000_s264861" name="Equation" r:id="rId12" imgW="228600" imgH="393700" progId="Equation.3">
                  <p:embed/>
                </p:oleObj>
              </mc:Choice>
              <mc:Fallback>
                <p:oleObj name="Equation" r:id="rId12" imgW="228600" imgH="393700" progId="Equation.3">
                  <p:embed/>
                  <p:pic>
                    <p:nvPicPr>
                      <p:cNvPr id="65561" name="Object 6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3613"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2" name="Object 68"/>
          <p:cNvGraphicFramePr>
            <a:graphicFrameLocks noChangeAspect="1"/>
          </p:cNvGraphicFramePr>
          <p:nvPr/>
        </p:nvGraphicFramePr>
        <p:xfrm>
          <a:off x="4143375" y="5668963"/>
          <a:ext cx="504825" cy="579437"/>
        </p:xfrm>
        <a:graphic>
          <a:graphicData uri="http://schemas.openxmlformats.org/presentationml/2006/ole">
            <mc:AlternateContent xmlns:mc="http://schemas.openxmlformats.org/markup-compatibility/2006">
              <mc:Choice xmlns:v="urn:schemas-microsoft-com:vml" Requires="v">
                <p:oleObj spid="_x0000_s264862" name="Equation" r:id="rId14" imgW="342900" imgH="393700" progId="Equation.3">
                  <p:embed/>
                </p:oleObj>
              </mc:Choice>
              <mc:Fallback>
                <p:oleObj name="Equation" r:id="rId14" imgW="342900" imgH="393700" progId="Equation.3">
                  <p:embed/>
                  <p:pic>
                    <p:nvPicPr>
                      <p:cNvPr id="65562" name="Object 6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75" y="56689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3" name="Object 69"/>
          <p:cNvGraphicFramePr>
            <a:graphicFrameLocks noChangeAspect="1"/>
          </p:cNvGraphicFramePr>
          <p:nvPr/>
        </p:nvGraphicFramePr>
        <p:xfrm>
          <a:off x="3673475" y="5668963"/>
          <a:ext cx="504825" cy="579437"/>
        </p:xfrm>
        <a:graphic>
          <a:graphicData uri="http://schemas.openxmlformats.org/presentationml/2006/ole">
            <mc:AlternateContent xmlns:mc="http://schemas.openxmlformats.org/markup-compatibility/2006">
              <mc:Choice xmlns:v="urn:schemas-microsoft-com:vml" Requires="v">
                <p:oleObj spid="_x0000_s264863" name="Equation" r:id="rId16" imgW="342900" imgH="393700" progId="Equation.3">
                  <p:embed/>
                </p:oleObj>
              </mc:Choice>
              <mc:Fallback>
                <p:oleObj name="Equation" r:id="rId16" imgW="342900" imgH="393700" progId="Equation.3">
                  <p:embed/>
                  <p:pic>
                    <p:nvPicPr>
                      <p:cNvPr id="65563" name="Object 6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73475" y="56689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4" name="Object 70"/>
          <p:cNvGraphicFramePr>
            <a:graphicFrameLocks noChangeAspect="1"/>
          </p:cNvGraphicFramePr>
          <p:nvPr/>
        </p:nvGraphicFramePr>
        <p:xfrm>
          <a:off x="3168650" y="5681663"/>
          <a:ext cx="504825" cy="579437"/>
        </p:xfrm>
        <a:graphic>
          <a:graphicData uri="http://schemas.openxmlformats.org/presentationml/2006/ole">
            <mc:AlternateContent xmlns:mc="http://schemas.openxmlformats.org/markup-compatibility/2006">
              <mc:Choice xmlns:v="urn:schemas-microsoft-com:vml" Requires="v">
                <p:oleObj spid="_x0000_s264864" name="Equation" r:id="rId18" imgW="342900" imgH="393700" progId="Equation.3">
                  <p:embed/>
                </p:oleObj>
              </mc:Choice>
              <mc:Fallback>
                <p:oleObj name="Equation" r:id="rId18" imgW="342900" imgH="393700" progId="Equation.3">
                  <p:embed/>
                  <p:pic>
                    <p:nvPicPr>
                      <p:cNvPr id="65564" name="Object 7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68650" y="56816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65" name="Line 71"/>
          <p:cNvSpPr>
            <a:spLocks noChangeShapeType="1"/>
          </p:cNvSpPr>
          <p:nvPr/>
        </p:nvSpPr>
        <p:spPr bwMode="auto">
          <a:xfrm flipV="1">
            <a:off x="2901950" y="5656263"/>
            <a:ext cx="4219575" cy="127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66" name="Freeform 72"/>
          <p:cNvSpPr/>
          <p:nvPr/>
        </p:nvSpPr>
        <p:spPr bwMode="auto">
          <a:xfrm>
            <a:off x="5765800" y="4600575"/>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67" name="Freeform 73"/>
          <p:cNvSpPr/>
          <p:nvPr/>
        </p:nvSpPr>
        <p:spPr bwMode="auto">
          <a:xfrm flipH="1">
            <a:off x="5416550" y="5197475"/>
            <a:ext cx="207963" cy="236538"/>
          </a:xfrm>
          <a:custGeom>
            <a:avLst/>
            <a:gdLst>
              <a:gd name="T0" fmla="*/ 0 w 96"/>
              <a:gd name="T1" fmla="*/ 0 h 288"/>
              <a:gd name="T2" fmla="*/ 2147483647 w 96"/>
              <a:gd name="T3" fmla="*/ 2147483647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68" name="Freeform 74"/>
          <p:cNvSpPr/>
          <p:nvPr/>
        </p:nvSpPr>
        <p:spPr bwMode="auto">
          <a:xfrm>
            <a:off x="5364163" y="5172075"/>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nvGrpSpPr>
          <p:cNvPr id="65569" name="Group 75"/>
          <p:cNvGrpSpPr/>
          <p:nvPr/>
        </p:nvGrpSpPr>
        <p:grpSpPr bwMode="auto">
          <a:xfrm>
            <a:off x="4464050" y="5159375"/>
            <a:ext cx="935038" cy="269875"/>
            <a:chOff x="2596" y="3141"/>
            <a:chExt cx="589" cy="354"/>
          </a:xfrm>
        </p:grpSpPr>
        <p:sp>
          <p:nvSpPr>
            <p:cNvPr id="65648" name="Freeform 76"/>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49" name="Freeform 77"/>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65570" name="Group 78"/>
          <p:cNvGrpSpPr/>
          <p:nvPr/>
        </p:nvGrpSpPr>
        <p:grpSpPr bwMode="auto">
          <a:xfrm>
            <a:off x="4032250" y="4511675"/>
            <a:ext cx="1747838" cy="485775"/>
            <a:chOff x="2188" y="2597"/>
            <a:chExt cx="1301" cy="378"/>
          </a:xfrm>
        </p:grpSpPr>
        <p:sp>
          <p:nvSpPr>
            <p:cNvPr id="65644" name="Freeform 79"/>
            <p:cNvSpPr/>
            <p:nvPr/>
          </p:nvSpPr>
          <p:spPr bwMode="auto">
            <a:xfrm>
              <a:off x="2884"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45" name="Freeform 80"/>
            <p:cNvSpPr/>
            <p:nvPr/>
          </p:nvSpPr>
          <p:spPr bwMode="auto">
            <a:xfrm>
              <a:off x="2188"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46" name="Freeform 81"/>
            <p:cNvSpPr/>
            <p:nvPr/>
          </p:nvSpPr>
          <p:spPr bwMode="auto">
            <a:xfrm flipH="1">
              <a:off x="2524"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47" name="Freeform 82"/>
            <p:cNvSpPr/>
            <p:nvPr/>
          </p:nvSpPr>
          <p:spPr bwMode="auto">
            <a:xfrm flipH="1">
              <a:off x="3180"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sp>
        <p:nvSpPr>
          <p:cNvPr id="65571" name="Freeform 83"/>
          <p:cNvSpPr/>
          <p:nvPr/>
        </p:nvSpPr>
        <p:spPr bwMode="auto">
          <a:xfrm>
            <a:off x="6200775" y="3851275"/>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72" name="Freeform 84"/>
          <p:cNvSpPr/>
          <p:nvPr/>
        </p:nvSpPr>
        <p:spPr bwMode="auto">
          <a:xfrm flipH="1">
            <a:off x="4948238" y="3825875"/>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73" name="Freeform 85"/>
          <p:cNvSpPr/>
          <p:nvPr/>
        </p:nvSpPr>
        <p:spPr bwMode="auto">
          <a:xfrm flipH="1">
            <a:off x="5813425"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74" name="Freeform 86"/>
          <p:cNvSpPr/>
          <p:nvPr/>
        </p:nvSpPr>
        <p:spPr bwMode="auto">
          <a:xfrm>
            <a:off x="5381625" y="3825875"/>
            <a:ext cx="396875"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75" name="Freeform 87"/>
          <p:cNvSpPr/>
          <p:nvPr/>
        </p:nvSpPr>
        <p:spPr bwMode="auto">
          <a:xfrm>
            <a:off x="4514850"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76" name="Freeform 88"/>
          <p:cNvSpPr/>
          <p:nvPr/>
        </p:nvSpPr>
        <p:spPr bwMode="auto">
          <a:xfrm>
            <a:off x="3587750"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77" name="Freeform 89"/>
          <p:cNvSpPr/>
          <p:nvPr/>
        </p:nvSpPr>
        <p:spPr bwMode="auto">
          <a:xfrm flipH="1">
            <a:off x="4021138" y="3825875"/>
            <a:ext cx="396875"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78" name="Freeform 90"/>
          <p:cNvSpPr/>
          <p:nvPr/>
        </p:nvSpPr>
        <p:spPr bwMode="auto">
          <a:xfrm flipH="1" flipV="1">
            <a:off x="6661150" y="2771775"/>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79" name="Freeform 91"/>
          <p:cNvSpPr/>
          <p:nvPr/>
        </p:nvSpPr>
        <p:spPr bwMode="auto">
          <a:xfrm flipV="1">
            <a:off x="4481513" y="2738438"/>
            <a:ext cx="411162"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0" name="Freeform 92"/>
          <p:cNvSpPr/>
          <p:nvPr/>
        </p:nvSpPr>
        <p:spPr bwMode="auto">
          <a:xfrm flipV="1">
            <a:off x="3584575"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1" name="Freeform 93"/>
          <p:cNvSpPr/>
          <p:nvPr/>
        </p:nvSpPr>
        <p:spPr bwMode="auto">
          <a:xfrm flipH="1" flipV="1">
            <a:off x="4032250"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2" name="Freeform 94"/>
          <p:cNvSpPr/>
          <p:nvPr/>
        </p:nvSpPr>
        <p:spPr bwMode="auto">
          <a:xfrm flipH="1" flipV="1">
            <a:off x="4929188" y="2738438"/>
            <a:ext cx="411162"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3" name="Freeform 95"/>
          <p:cNvSpPr/>
          <p:nvPr/>
        </p:nvSpPr>
        <p:spPr bwMode="auto">
          <a:xfrm flipH="1" flipV="1">
            <a:off x="5803900" y="2738438"/>
            <a:ext cx="411163"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4" name="Freeform 96"/>
          <p:cNvSpPr/>
          <p:nvPr/>
        </p:nvSpPr>
        <p:spPr bwMode="auto">
          <a:xfrm flipV="1">
            <a:off x="6229350"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5" name="Freeform 97"/>
          <p:cNvSpPr/>
          <p:nvPr/>
        </p:nvSpPr>
        <p:spPr bwMode="auto">
          <a:xfrm flipV="1">
            <a:off x="5376863" y="2720975"/>
            <a:ext cx="412750" cy="760413"/>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6" name="Freeform 98"/>
          <p:cNvSpPr/>
          <p:nvPr/>
        </p:nvSpPr>
        <p:spPr bwMode="auto">
          <a:xfrm flipH="1" flipV="1">
            <a:off x="3179763" y="2720975"/>
            <a:ext cx="412750" cy="760413"/>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7" name="Line 99"/>
          <p:cNvSpPr>
            <a:spLocks noChangeShapeType="1"/>
          </p:cNvSpPr>
          <p:nvPr/>
        </p:nvSpPr>
        <p:spPr bwMode="auto">
          <a:xfrm>
            <a:off x="6642100" y="24288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8" name="Freeform 100"/>
          <p:cNvSpPr/>
          <p:nvPr/>
        </p:nvSpPr>
        <p:spPr bwMode="auto">
          <a:xfrm flipH="1">
            <a:off x="4043363" y="5184775"/>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89" name="Freeform 101"/>
          <p:cNvSpPr/>
          <p:nvPr/>
        </p:nvSpPr>
        <p:spPr bwMode="auto">
          <a:xfrm flipH="1">
            <a:off x="3619500" y="4524375"/>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90" name="Freeform 102"/>
          <p:cNvSpPr/>
          <p:nvPr/>
        </p:nvSpPr>
        <p:spPr bwMode="auto">
          <a:xfrm flipH="1">
            <a:off x="3140075" y="3838575"/>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91" name="Freeform 103"/>
          <p:cNvSpPr/>
          <p:nvPr/>
        </p:nvSpPr>
        <p:spPr bwMode="auto">
          <a:xfrm flipV="1">
            <a:off x="2813050" y="2746375"/>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592" name="Line 104"/>
          <p:cNvSpPr>
            <a:spLocks noChangeShapeType="1"/>
          </p:cNvSpPr>
          <p:nvPr/>
        </p:nvSpPr>
        <p:spPr bwMode="auto">
          <a:xfrm flipH="1">
            <a:off x="313055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nvGrpSpPr>
          <p:cNvPr id="65593" name="Group 105"/>
          <p:cNvGrpSpPr/>
          <p:nvPr/>
        </p:nvGrpSpPr>
        <p:grpSpPr bwMode="auto">
          <a:xfrm>
            <a:off x="7470775" y="2813050"/>
            <a:ext cx="1309688" cy="631825"/>
            <a:chOff x="3120" y="3000"/>
            <a:chExt cx="720" cy="120"/>
          </a:xfrm>
        </p:grpSpPr>
        <p:grpSp>
          <p:nvGrpSpPr>
            <p:cNvPr id="65634" name="Group 106"/>
            <p:cNvGrpSpPr/>
            <p:nvPr/>
          </p:nvGrpSpPr>
          <p:grpSpPr bwMode="auto">
            <a:xfrm>
              <a:off x="3120" y="3067"/>
              <a:ext cx="720" cy="53"/>
              <a:chOff x="3360" y="2918"/>
              <a:chExt cx="720" cy="149"/>
            </a:xfrm>
          </p:grpSpPr>
          <p:sp>
            <p:nvSpPr>
              <p:cNvPr id="65640" name="Line 10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41" name="Line 10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42" name="Line 10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43" name="Line 11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nvGrpSpPr>
            <p:cNvPr id="65635" name="Group 111"/>
            <p:cNvGrpSpPr/>
            <p:nvPr/>
          </p:nvGrpSpPr>
          <p:grpSpPr bwMode="auto">
            <a:xfrm>
              <a:off x="3120" y="3000"/>
              <a:ext cx="720" cy="53"/>
              <a:chOff x="3360" y="2918"/>
              <a:chExt cx="720" cy="149"/>
            </a:xfrm>
          </p:grpSpPr>
          <p:sp>
            <p:nvSpPr>
              <p:cNvPr id="65636" name="Line 11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37" name="Line 11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38" name="Line 11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39" name="Line 11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pSp>
      <p:sp>
        <p:nvSpPr>
          <p:cNvPr id="65594" name="Text Box 116"/>
          <p:cNvSpPr txBox="1">
            <a:spLocks noChangeArrowheads="1"/>
          </p:cNvSpPr>
          <p:nvPr/>
        </p:nvSpPr>
        <p:spPr bwMode="auto">
          <a:xfrm>
            <a:off x="8786813" y="297180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微软雅黑" panose="020B0503020204020204" charset="-122"/>
              </a:rPr>
              <a:t>5</a:t>
            </a:r>
          </a:p>
        </p:txBody>
      </p:sp>
      <p:grpSp>
        <p:nvGrpSpPr>
          <p:cNvPr id="65595" name="Group 117"/>
          <p:cNvGrpSpPr/>
          <p:nvPr/>
        </p:nvGrpSpPr>
        <p:grpSpPr bwMode="auto">
          <a:xfrm>
            <a:off x="7454900" y="5568950"/>
            <a:ext cx="1309688" cy="95250"/>
            <a:chOff x="3360" y="2918"/>
            <a:chExt cx="720" cy="149"/>
          </a:xfrm>
        </p:grpSpPr>
        <p:sp>
          <p:nvSpPr>
            <p:cNvPr id="65630" name="Line 11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31" name="Line 11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32" name="Line 12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33" name="Line 12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graphicFrame>
        <p:nvGraphicFramePr>
          <p:cNvPr id="65596" name="Object 122"/>
          <p:cNvGraphicFramePr>
            <a:graphicFrameLocks noChangeAspect="1"/>
          </p:cNvGraphicFramePr>
          <p:nvPr/>
        </p:nvGraphicFramePr>
        <p:xfrm>
          <a:off x="6488113" y="5643563"/>
          <a:ext cx="336550" cy="579437"/>
        </p:xfrm>
        <a:graphic>
          <a:graphicData uri="http://schemas.openxmlformats.org/presentationml/2006/ole">
            <mc:AlternateContent xmlns:mc="http://schemas.openxmlformats.org/markup-compatibility/2006">
              <mc:Choice xmlns:v="urn:schemas-microsoft-com:vml" Requires="v">
                <p:oleObj spid="_x0000_s264865" name="Equation" r:id="rId20" imgW="228600" imgH="393700" progId="Equation.3">
                  <p:embed/>
                </p:oleObj>
              </mc:Choice>
              <mc:Fallback>
                <p:oleObj name="Equation" r:id="rId20" imgW="228600" imgH="393700" progId="Equation.3">
                  <p:embed/>
                  <p:pic>
                    <p:nvPicPr>
                      <p:cNvPr id="65596" name="Object 1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88113" y="56435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97" name="Object 123"/>
          <p:cNvGraphicFramePr>
            <a:graphicFrameLocks noChangeAspect="1"/>
          </p:cNvGraphicFramePr>
          <p:nvPr/>
        </p:nvGraphicFramePr>
        <p:xfrm>
          <a:off x="2724150" y="5694363"/>
          <a:ext cx="504825" cy="579437"/>
        </p:xfrm>
        <a:graphic>
          <a:graphicData uri="http://schemas.openxmlformats.org/presentationml/2006/ole">
            <mc:AlternateContent xmlns:mc="http://schemas.openxmlformats.org/markup-compatibility/2006">
              <mc:Choice xmlns:v="urn:schemas-microsoft-com:vml" Requires="v">
                <p:oleObj spid="_x0000_s264866" name="Equation" r:id="rId22" imgW="342900" imgH="393700" progId="Equation.3">
                  <p:embed/>
                </p:oleObj>
              </mc:Choice>
              <mc:Fallback>
                <p:oleObj name="Equation" r:id="rId22" imgW="342900" imgH="393700" progId="Equation.3">
                  <p:embed/>
                  <p:pic>
                    <p:nvPicPr>
                      <p:cNvPr id="65597" name="Object 1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24150" y="56943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98" name="Text Box 124"/>
          <p:cNvSpPr txBox="1">
            <a:spLocks noChangeArrowheads="1"/>
          </p:cNvSpPr>
          <p:nvPr/>
        </p:nvSpPr>
        <p:spPr bwMode="auto">
          <a:xfrm>
            <a:off x="7350125" y="2182813"/>
            <a:ext cx="1101725"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990000"/>
                </a:solidFill>
                <a:effectLst/>
                <a:uLnTx/>
                <a:uFillTx/>
                <a:latin typeface="Times New Roman" panose="02020603050405020304" pitchFamily="18" charset="0"/>
                <a:ea typeface="微软雅黑" panose="020B0503020204020204" charset="-122"/>
                <a:cs typeface="微软雅黑" panose="020B0503020204020204" charset="-122"/>
              </a:rPr>
              <a:t>能带    </a:t>
            </a:r>
          </a:p>
        </p:txBody>
      </p:sp>
      <p:sp>
        <p:nvSpPr>
          <p:cNvPr id="65599" name="Line 125"/>
          <p:cNvSpPr>
            <a:spLocks noChangeShapeType="1"/>
          </p:cNvSpPr>
          <p:nvPr/>
        </p:nvSpPr>
        <p:spPr bwMode="auto">
          <a:xfrm flipH="1">
            <a:off x="7721600" y="2624138"/>
            <a:ext cx="215900" cy="482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00" name="Line 126"/>
          <p:cNvSpPr>
            <a:spLocks noChangeShapeType="1"/>
          </p:cNvSpPr>
          <p:nvPr/>
        </p:nvSpPr>
        <p:spPr bwMode="auto">
          <a:xfrm flipH="1">
            <a:off x="7708900" y="2636838"/>
            <a:ext cx="215900" cy="1384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01" name="Line 127"/>
          <p:cNvSpPr>
            <a:spLocks noChangeShapeType="1"/>
          </p:cNvSpPr>
          <p:nvPr/>
        </p:nvSpPr>
        <p:spPr bwMode="auto">
          <a:xfrm>
            <a:off x="7937500" y="2636838"/>
            <a:ext cx="38100" cy="2159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02" name="Line 128"/>
          <p:cNvSpPr>
            <a:spLocks noChangeShapeType="1"/>
          </p:cNvSpPr>
          <p:nvPr/>
        </p:nvSpPr>
        <p:spPr bwMode="auto">
          <a:xfrm>
            <a:off x="7924800" y="2636838"/>
            <a:ext cx="266700" cy="2692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03" name="Line 129"/>
          <p:cNvSpPr>
            <a:spLocks noChangeShapeType="1"/>
          </p:cNvSpPr>
          <p:nvPr/>
        </p:nvSpPr>
        <p:spPr bwMode="auto">
          <a:xfrm>
            <a:off x="7937500" y="2624138"/>
            <a:ext cx="533400" cy="297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04" name="Freeform 130"/>
          <p:cNvSpPr/>
          <p:nvPr/>
        </p:nvSpPr>
        <p:spPr bwMode="auto">
          <a:xfrm flipH="1">
            <a:off x="5737225" y="5176838"/>
            <a:ext cx="490538" cy="26352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05" name="Arc 131"/>
          <p:cNvSpPr/>
          <p:nvPr/>
        </p:nvSpPr>
        <p:spPr bwMode="auto">
          <a:xfrm rot="7956492">
            <a:off x="5362576" y="4954587"/>
            <a:ext cx="931862" cy="785813"/>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06" name="Rectangle 132"/>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微软雅黑" panose="020B0503020204020204" charset="-122"/>
            </a:endParaRPr>
          </a:p>
        </p:txBody>
      </p:sp>
      <p:grpSp>
        <p:nvGrpSpPr>
          <p:cNvPr id="65607" name="Group 133"/>
          <p:cNvGrpSpPr/>
          <p:nvPr/>
        </p:nvGrpSpPr>
        <p:grpSpPr bwMode="auto">
          <a:xfrm>
            <a:off x="3419475" y="1052513"/>
            <a:ext cx="2447925" cy="779462"/>
            <a:chOff x="2154" y="663"/>
            <a:chExt cx="1542" cy="491"/>
          </a:xfrm>
        </p:grpSpPr>
        <p:graphicFrame>
          <p:nvGraphicFramePr>
            <p:cNvPr id="65628" name="Object 134"/>
            <p:cNvGraphicFramePr>
              <a:graphicFrameLocks noChangeAspect="1"/>
            </p:cNvGraphicFramePr>
            <p:nvPr/>
          </p:nvGraphicFramePr>
          <p:xfrm>
            <a:off x="3061" y="663"/>
            <a:ext cx="635" cy="491"/>
          </p:xfrm>
          <a:graphic>
            <a:graphicData uri="http://schemas.openxmlformats.org/presentationml/2006/ole">
              <mc:AlternateContent xmlns:mc="http://schemas.openxmlformats.org/markup-compatibility/2006">
                <mc:Choice xmlns:v="urn:schemas-microsoft-com:vml" Requires="v">
                  <p:oleObj spid="_x0000_s264867" name="公式" r:id="rId24" imgW="508000" imgH="393700" progId="Equation.3">
                    <p:embed/>
                  </p:oleObj>
                </mc:Choice>
                <mc:Fallback>
                  <p:oleObj name="公式" r:id="rId24" imgW="508000" imgH="393700" progId="Equation.3">
                    <p:embed/>
                    <p:pic>
                      <p:nvPicPr>
                        <p:cNvPr id="65628" name="Object 1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61" y="663"/>
                          <a:ext cx="635" cy="491"/>
                        </a:xfrm>
                        <a:prstGeom prst="rect">
                          <a:avLst/>
                        </a:prstGeom>
                        <a:noFill/>
                        <a:ln>
                          <a:noFill/>
                        </a:ln>
                        <a:extLst>
                          <a:ext uri="{909E8E84-426E-40DD-AFC4-6F175D3DCCD1}">
                            <a14:hiddenFill xmlns:a14="http://schemas.microsoft.com/office/drawing/2010/main">
                              <a:gradFill rotWithShape="1">
                                <a:gsLst>
                                  <a:gs pos="0">
                                    <a:srgbClr val="FF99FF"/>
                                  </a:gs>
                                  <a:gs pos="50000">
                                    <a:srgbClr val="FFFFFF"/>
                                  </a:gs>
                                  <a:gs pos="100000">
                                    <a:srgbClr val="FF99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629" name="Text Box 135"/>
            <p:cNvSpPr txBox="1">
              <a:spLocks noChangeArrowheads="1"/>
            </p:cNvSpPr>
            <p:nvPr/>
          </p:nvSpPr>
          <p:spPr bwMode="auto">
            <a:xfrm>
              <a:off x="2154" y="709"/>
              <a:ext cx="94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微软雅黑" panose="020B0503020204020204" charset="-122"/>
                </a:rPr>
                <a:t>倒格矢：</a:t>
              </a:r>
            </a:p>
          </p:txBody>
        </p:sp>
      </p:grpSp>
      <p:sp>
        <p:nvSpPr>
          <p:cNvPr id="65608" name="Rectangle 136"/>
          <p:cNvSpPr>
            <a:spLocks noChangeArrowheads="1"/>
          </p:cNvSpPr>
          <p:nvPr/>
        </p:nvSpPr>
        <p:spPr bwMode="auto">
          <a:xfrm>
            <a:off x="3008451" y="284738"/>
            <a:ext cx="3877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周期布里渊区图像</a:t>
            </a:r>
          </a:p>
        </p:txBody>
      </p:sp>
      <p:sp>
        <p:nvSpPr>
          <p:cNvPr id="65609" name="Arc 137"/>
          <p:cNvSpPr/>
          <p:nvPr/>
        </p:nvSpPr>
        <p:spPr bwMode="auto">
          <a:xfrm rot="7956492">
            <a:off x="6288088" y="494188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nvGrpSpPr>
          <p:cNvPr id="65610" name="Group 138"/>
          <p:cNvGrpSpPr/>
          <p:nvPr/>
        </p:nvGrpSpPr>
        <p:grpSpPr bwMode="auto">
          <a:xfrm>
            <a:off x="6229350" y="5157788"/>
            <a:ext cx="935038" cy="269875"/>
            <a:chOff x="2596" y="3141"/>
            <a:chExt cx="589" cy="354"/>
          </a:xfrm>
        </p:grpSpPr>
        <p:sp>
          <p:nvSpPr>
            <p:cNvPr id="65626" name="Freeform 139"/>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27" name="Freeform 140"/>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sp>
        <p:nvSpPr>
          <p:cNvPr id="65611" name="Freeform 141"/>
          <p:cNvSpPr/>
          <p:nvPr/>
        </p:nvSpPr>
        <p:spPr bwMode="auto">
          <a:xfrm>
            <a:off x="6700838" y="4640263"/>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12" name="Freeform 142"/>
          <p:cNvSpPr/>
          <p:nvPr/>
        </p:nvSpPr>
        <p:spPr bwMode="auto">
          <a:xfrm flipH="1">
            <a:off x="6216650" y="4598988"/>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13" name="Freeform 143"/>
          <p:cNvSpPr/>
          <p:nvPr/>
        </p:nvSpPr>
        <p:spPr bwMode="auto">
          <a:xfrm flipH="1">
            <a:off x="6694488" y="3860800"/>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14" name="Arc 144"/>
          <p:cNvSpPr/>
          <p:nvPr/>
        </p:nvSpPr>
        <p:spPr bwMode="auto">
          <a:xfrm rot="7956492">
            <a:off x="3562350" y="4959350"/>
            <a:ext cx="931863" cy="785813"/>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15" name="Arc 145"/>
          <p:cNvSpPr/>
          <p:nvPr/>
        </p:nvSpPr>
        <p:spPr bwMode="auto">
          <a:xfrm rot="7956492">
            <a:off x="2627313" y="495458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nvGrpSpPr>
          <p:cNvPr id="65616" name="Group 146"/>
          <p:cNvGrpSpPr/>
          <p:nvPr/>
        </p:nvGrpSpPr>
        <p:grpSpPr bwMode="auto">
          <a:xfrm>
            <a:off x="2627313" y="5135563"/>
            <a:ext cx="935037" cy="269875"/>
            <a:chOff x="2596" y="3141"/>
            <a:chExt cx="589" cy="354"/>
          </a:xfrm>
        </p:grpSpPr>
        <p:sp>
          <p:nvSpPr>
            <p:cNvPr id="65624" name="Freeform 147"/>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25" name="Freeform 148"/>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sp>
        <p:nvSpPr>
          <p:cNvPr id="65617" name="Freeform 149"/>
          <p:cNvSpPr/>
          <p:nvPr/>
        </p:nvSpPr>
        <p:spPr bwMode="auto">
          <a:xfrm>
            <a:off x="3565525" y="5175250"/>
            <a:ext cx="490538" cy="26352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18" name="Freeform 150"/>
          <p:cNvSpPr/>
          <p:nvPr/>
        </p:nvSpPr>
        <p:spPr bwMode="auto">
          <a:xfrm flipH="1">
            <a:off x="2700338" y="4543425"/>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19" name="Freeform 151"/>
          <p:cNvSpPr/>
          <p:nvPr/>
        </p:nvSpPr>
        <p:spPr bwMode="auto">
          <a:xfrm>
            <a:off x="3170238" y="4543425"/>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5620" name="Freeform 152"/>
          <p:cNvSpPr/>
          <p:nvPr/>
        </p:nvSpPr>
        <p:spPr bwMode="auto">
          <a:xfrm>
            <a:off x="2703513" y="3848100"/>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2" name="椭圆 1"/>
          <p:cNvSpPr/>
          <p:nvPr/>
        </p:nvSpPr>
        <p:spPr bwMode="auto">
          <a:xfrm>
            <a:off x="6380163" y="2950165"/>
            <a:ext cx="444500" cy="1150937"/>
          </a:xfrm>
          <a:prstGeom prst="ellipse">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157" name="椭圆 156"/>
          <p:cNvSpPr/>
          <p:nvPr/>
        </p:nvSpPr>
        <p:spPr bwMode="auto">
          <a:xfrm>
            <a:off x="2889250" y="3018625"/>
            <a:ext cx="444500" cy="1150937"/>
          </a:xfrm>
          <a:prstGeom prst="ellipse">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cs"/>
            </a:endParaRPr>
          </a:p>
        </p:txBody>
      </p:sp>
      <p:grpSp>
        <p:nvGrpSpPr>
          <p:cNvPr id="6" name="组合 5"/>
          <p:cNvGrpSpPr/>
          <p:nvPr/>
        </p:nvGrpSpPr>
        <p:grpSpPr>
          <a:xfrm>
            <a:off x="4170933" y="3119437"/>
            <a:ext cx="1127919" cy="531813"/>
            <a:chOff x="4170933" y="3119437"/>
            <a:chExt cx="1127919" cy="531813"/>
          </a:xfrm>
        </p:grpSpPr>
        <p:graphicFrame>
          <p:nvGraphicFramePr>
            <p:cNvPr id="159" name="Object 5"/>
            <p:cNvGraphicFramePr>
              <a:graphicFrameLocks noChangeAspect="1"/>
            </p:cNvGraphicFramePr>
            <p:nvPr/>
          </p:nvGraphicFramePr>
          <p:xfrm>
            <a:off x="4170933" y="3119437"/>
            <a:ext cx="473075" cy="531813"/>
          </p:xfrm>
          <a:graphic>
            <a:graphicData uri="http://schemas.openxmlformats.org/presentationml/2006/ole">
              <mc:AlternateContent xmlns:mc="http://schemas.openxmlformats.org/markup-compatibility/2006">
                <mc:Choice xmlns:v="urn:schemas-microsoft-com:vml" Requires="v">
                  <p:oleObj spid="_x0000_s264868" name="Equation" r:id="rId26" imgW="4876800" imgH="5486400" progId="Equation.DSMT4">
                    <p:embed/>
                  </p:oleObj>
                </mc:Choice>
                <mc:Fallback>
                  <p:oleObj name="Equation" r:id="rId26" imgW="4876800" imgH="5486400" progId="Equation.DSMT4">
                    <p:embed/>
                    <p:pic>
                      <p:nvPicPr>
                        <p:cNvPr id="159" name="Object 5"/>
                        <p:cNvPicPr>
                          <a:picLocks noChangeAspect="1" noChangeArrowheads="1"/>
                        </p:cNvPicPr>
                        <p:nvPr/>
                      </p:nvPicPr>
                      <p:blipFill>
                        <a:blip r:embed="rId27"/>
                        <a:srcRect/>
                        <a:stretch>
                          <a:fillRect/>
                        </a:stretch>
                      </p:blipFill>
                      <p:spPr bwMode="auto">
                        <a:xfrm>
                          <a:off x="4170933" y="3119437"/>
                          <a:ext cx="4730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连接符 4"/>
            <p:cNvCxnSpPr/>
            <p:nvPr/>
          </p:nvCxnSpPr>
          <p:spPr bwMode="auto">
            <a:xfrm>
              <a:off x="4644008" y="3499568"/>
              <a:ext cx="654844" cy="0"/>
            </a:xfrm>
            <a:prstGeom prst="line">
              <a:avLst/>
            </a:prstGeom>
            <a:solidFill>
              <a:schemeClr val="accent1"/>
            </a:solidFill>
            <a:ln w="127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组合 6"/>
          <p:cNvGrpSpPr/>
          <p:nvPr/>
        </p:nvGrpSpPr>
        <p:grpSpPr>
          <a:xfrm>
            <a:off x="4203700" y="3686858"/>
            <a:ext cx="1088380" cy="531813"/>
            <a:chOff x="4203700" y="3686858"/>
            <a:chExt cx="1088380" cy="531813"/>
          </a:xfrm>
        </p:grpSpPr>
        <p:graphicFrame>
          <p:nvGraphicFramePr>
            <p:cNvPr id="160" name="Object 5"/>
            <p:cNvGraphicFramePr>
              <a:graphicFrameLocks noChangeAspect="1"/>
            </p:cNvGraphicFramePr>
            <p:nvPr/>
          </p:nvGraphicFramePr>
          <p:xfrm>
            <a:off x="4203700" y="3686858"/>
            <a:ext cx="473075" cy="531813"/>
          </p:xfrm>
          <a:graphic>
            <a:graphicData uri="http://schemas.openxmlformats.org/presentationml/2006/ole">
              <mc:AlternateContent xmlns:mc="http://schemas.openxmlformats.org/markup-compatibility/2006">
                <mc:Choice xmlns:v="urn:schemas-microsoft-com:vml" Requires="v">
                  <p:oleObj spid="_x0000_s264869" name="Equation" r:id="rId28" imgW="4876800" imgH="5486400" progId="Equation.DSMT4">
                    <p:embed/>
                  </p:oleObj>
                </mc:Choice>
                <mc:Fallback>
                  <p:oleObj name="Equation" r:id="rId28" imgW="4876800" imgH="5486400" progId="Equation.DSMT4">
                    <p:embed/>
                    <p:pic>
                      <p:nvPicPr>
                        <p:cNvPr id="160" name="Object 5"/>
                        <p:cNvPicPr>
                          <a:picLocks noChangeAspect="1" noChangeArrowheads="1"/>
                        </p:cNvPicPr>
                        <p:nvPr/>
                      </p:nvPicPr>
                      <p:blipFill>
                        <a:blip r:embed="rId29"/>
                        <a:srcRect/>
                        <a:stretch>
                          <a:fillRect/>
                        </a:stretch>
                      </p:blipFill>
                      <p:spPr bwMode="auto">
                        <a:xfrm>
                          <a:off x="4203700" y="3686858"/>
                          <a:ext cx="4730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63" name="直接连接符 162"/>
            <p:cNvCxnSpPr/>
            <p:nvPr/>
          </p:nvCxnSpPr>
          <p:spPr bwMode="auto">
            <a:xfrm>
              <a:off x="4637236" y="3825875"/>
              <a:ext cx="654844" cy="0"/>
            </a:xfrm>
            <a:prstGeom prst="line">
              <a:avLst/>
            </a:prstGeom>
            <a:solidFill>
              <a:schemeClr val="accent1"/>
            </a:solidFill>
            <a:ln w="127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64" name="Rectangle 37"/>
          <p:cNvSpPr>
            <a:spLocks noChangeArrowheads="1"/>
          </p:cNvSpPr>
          <p:nvPr/>
        </p:nvSpPr>
        <p:spPr bwMode="auto">
          <a:xfrm flipV="1">
            <a:off x="179512"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p:cNvSpPr>
          <p:nvPr/>
        </p:nvSpPr>
        <p:spPr bwMode="auto">
          <a:xfrm>
            <a:off x="6553200" y="617220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740E3F-D68B-4942-B2D4-27716B1CBC7A}" type="slidenum">
              <a:rPr kumimoji="0" lang="zh-CN" altLang="en-US" sz="1400" b="1" i="0" u="none" strike="noStrike" kern="1200" cap="none" spc="0" normalizeH="0" baseline="0" noProof="0">
                <a:ln>
                  <a:noFill/>
                </a:ln>
                <a:solidFill>
                  <a:srgbClr val="336666"/>
                </a:solidFill>
                <a:effectLst/>
                <a:uLnTx/>
                <a:uFillTx/>
                <a:latin typeface="Arial" panose="020B0604020202020204" pitchFamily="34" charset="0"/>
                <a:ea typeface="微软雅黑" panose="020B050302020402020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400" b="1" i="0" u="none" strike="noStrike" kern="1200" cap="none" spc="0" normalizeH="0" baseline="0" noProof="0">
              <a:ln>
                <a:noFill/>
              </a:ln>
              <a:solidFill>
                <a:srgbClr val="336666"/>
              </a:solidFill>
              <a:effectLst/>
              <a:uLnTx/>
              <a:uFillTx/>
              <a:latin typeface="Arial" panose="020B0604020202020204" pitchFamily="34" charset="0"/>
              <a:ea typeface="微软雅黑" panose="020B0503020204020204" charset="-122"/>
              <a:cs typeface="+mn-cs"/>
            </a:endParaRPr>
          </a:p>
        </p:txBody>
      </p:sp>
      <p:sp>
        <p:nvSpPr>
          <p:cNvPr id="15363" name="Rectangle 2"/>
          <p:cNvSpPr>
            <a:spLocks noGrp="1" noRot="1" noChangeArrowheads="1"/>
          </p:cNvSpPr>
          <p:nvPr>
            <p:ph type="title" idx="4294967295"/>
          </p:nvPr>
        </p:nvSpPr>
        <p:spPr bwMode="auto">
          <a:xfrm>
            <a:off x="2267471" y="153524"/>
            <a:ext cx="5976938" cy="1143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spcBef>
                <a:spcPct val="50000"/>
              </a:spcBef>
              <a:buClrTx/>
              <a:buSzTx/>
              <a:buFontTx/>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能量标度下的状态密度</a:t>
            </a:r>
          </a:p>
        </p:txBody>
      </p:sp>
      <p:graphicFrame>
        <p:nvGraphicFramePr>
          <p:cNvPr id="15364" name="Object 8"/>
          <p:cNvGraphicFramePr>
            <a:graphicFrameLocks noChangeAspect="1"/>
          </p:cNvGraphicFramePr>
          <p:nvPr/>
        </p:nvGraphicFramePr>
        <p:xfrm>
          <a:off x="377825" y="2722563"/>
          <a:ext cx="5491163" cy="1077912"/>
        </p:xfrm>
        <a:graphic>
          <a:graphicData uri="http://schemas.openxmlformats.org/presentationml/2006/ole">
            <mc:AlternateContent xmlns:mc="http://schemas.openxmlformats.org/markup-compatibility/2006">
              <mc:Choice xmlns:v="urn:schemas-microsoft-com:vml" Requires="v">
                <p:oleObj spid="_x0000_s265478" name="Equation" r:id="rId4" imgW="55473600" imgH="10972800" progId="Equation.DSMT4">
                  <p:embed/>
                </p:oleObj>
              </mc:Choice>
              <mc:Fallback>
                <p:oleObj name="Equation" r:id="rId4" imgW="55473600" imgH="10972800" progId="Equation.DSMT4">
                  <p:embed/>
                  <p:pic>
                    <p:nvPicPr>
                      <p:cNvPr id="15364" name="Object 8"/>
                      <p:cNvPicPr>
                        <a:picLocks noChangeAspect="1" noChangeArrowheads="1"/>
                      </p:cNvPicPr>
                      <p:nvPr/>
                    </p:nvPicPr>
                    <p:blipFill>
                      <a:blip r:embed="rId5"/>
                      <a:srcRect/>
                      <a:stretch>
                        <a:fillRect/>
                      </a:stretch>
                    </p:blipFill>
                    <p:spPr bwMode="auto">
                      <a:xfrm>
                        <a:off x="377825" y="2722563"/>
                        <a:ext cx="54911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12"/>
          <p:cNvSpPr>
            <a:spLocks noChangeArrowheads="1"/>
          </p:cNvSpPr>
          <p:nvPr/>
        </p:nvSpPr>
        <p:spPr bwMode="auto">
          <a:xfrm>
            <a:off x="2792917" y="4944055"/>
            <a:ext cx="632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Arial" panose="020B0604020202020204" pitchFamily="34" charset="0"/>
                <a:ea typeface="微软雅黑" panose="020B0503020204020204" charset="-122"/>
                <a:cs typeface="+mn-cs"/>
              </a:rPr>
              <a:t>能量标度下的态密度 </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N</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E</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 </a:t>
            </a:r>
            <a:r>
              <a:rPr kumimoji="0" lang="zh-CN" altLang="en-US" sz="2400" b="1" i="0" u="none" strike="noStrike" kern="1200" cap="none" spc="0" normalizeH="0" baseline="0" noProof="0" dirty="0">
                <a:ln>
                  <a:noFill/>
                </a:ln>
                <a:solidFill>
                  <a:srgbClr val="663300"/>
                </a:solidFill>
                <a:effectLst/>
                <a:uLnTx/>
                <a:uFillTx/>
                <a:latin typeface="Arial" panose="020B0604020202020204" pitchFamily="34" charset="0"/>
                <a:ea typeface="微软雅黑" panose="020B0503020204020204" charset="-122"/>
                <a:cs typeface="+mn-cs"/>
              </a:rPr>
              <a:t>，一般简称态密度 </a:t>
            </a:r>
          </a:p>
        </p:txBody>
      </p:sp>
      <p:grpSp>
        <p:nvGrpSpPr>
          <p:cNvPr id="15366" name="Group 6"/>
          <p:cNvGrpSpPr/>
          <p:nvPr/>
        </p:nvGrpSpPr>
        <p:grpSpPr bwMode="auto">
          <a:xfrm>
            <a:off x="468313" y="1557338"/>
            <a:ext cx="8466137" cy="998537"/>
            <a:chOff x="249" y="3300"/>
            <a:chExt cx="5469" cy="687"/>
          </a:xfrm>
        </p:grpSpPr>
        <p:graphicFrame>
          <p:nvGraphicFramePr>
            <p:cNvPr id="15382" name="Object 7"/>
            <p:cNvGraphicFramePr>
              <a:graphicFrameLocks noChangeAspect="1"/>
            </p:cNvGraphicFramePr>
            <p:nvPr/>
          </p:nvGraphicFramePr>
          <p:xfrm>
            <a:off x="249" y="3300"/>
            <a:ext cx="4224" cy="674"/>
          </p:xfrm>
          <a:graphic>
            <a:graphicData uri="http://schemas.openxmlformats.org/presentationml/2006/ole">
              <mc:AlternateContent xmlns:mc="http://schemas.openxmlformats.org/markup-compatibility/2006">
                <mc:Choice xmlns:v="urn:schemas-microsoft-com:vml" Requires="v">
                  <p:oleObj spid="_x0000_s265479" name="Equation" r:id="rId6" imgW="2946400" imgH="469900" progId="Equation.DSMT4">
                    <p:embed/>
                  </p:oleObj>
                </mc:Choice>
                <mc:Fallback>
                  <p:oleObj name="Equation" r:id="rId6" imgW="2946400" imgH="469900" progId="Equation.DSMT4">
                    <p:embed/>
                    <p:pic>
                      <p:nvPicPr>
                        <p:cNvPr id="1538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 y="3300"/>
                          <a:ext cx="4224" cy="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3" name="Object 8"/>
            <p:cNvGraphicFramePr>
              <a:graphicFrameLocks noChangeAspect="1"/>
            </p:cNvGraphicFramePr>
            <p:nvPr/>
          </p:nvGraphicFramePr>
          <p:xfrm>
            <a:off x="4422" y="3339"/>
            <a:ext cx="1296" cy="648"/>
          </p:xfrm>
          <a:graphic>
            <a:graphicData uri="http://schemas.openxmlformats.org/presentationml/2006/ole">
              <mc:AlternateContent xmlns:mc="http://schemas.openxmlformats.org/markup-compatibility/2006">
                <mc:Choice xmlns:v="urn:schemas-microsoft-com:vml" Requires="v">
                  <p:oleObj spid="_x0000_s265480" name="Equation" r:id="rId8" imgW="914400" imgH="457200" progId="Equation.DSMT4">
                    <p:embed/>
                  </p:oleObj>
                </mc:Choice>
                <mc:Fallback>
                  <p:oleObj name="Equation" r:id="rId8" imgW="914400" imgH="457200" progId="Equation.DSMT4">
                    <p:embed/>
                    <p:pic>
                      <p:nvPicPr>
                        <p:cNvPr id="15383"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2" y="3339"/>
                          <a:ext cx="129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367" name="Group 9"/>
          <p:cNvGrpSpPr/>
          <p:nvPr/>
        </p:nvGrpSpPr>
        <p:grpSpPr bwMode="auto">
          <a:xfrm>
            <a:off x="3851275" y="3730627"/>
            <a:ext cx="4652963" cy="1066800"/>
            <a:chOff x="2426" y="2350"/>
            <a:chExt cx="2931" cy="672"/>
          </a:xfrm>
        </p:grpSpPr>
        <p:graphicFrame>
          <p:nvGraphicFramePr>
            <p:cNvPr id="15380" name="Object 10"/>
            <p:cNvGraphicFramePr>
              <a:graphicFrameLocks noChangeAspect="1"/>
            </p:cNvGraphicFramePr>
            <p:nvPr>
              <p:extLst>
                <p:ext uri="{D42A27DB-BD31-4B8C-83A1-F6EECF244321}">
                  <p14:modId xmlns:p14="http://schemas.microsoft.com/office/powerpoint/2010/main" val="1275714044"/>
                </p:ext>
              </p:extLst>
            </p:nvPr>
          </p:nvGraphicFramePr>
          <p:xfrm>
            <a:off x="2988" y="2350"/>
            <a:ext cx="2369" cy="672"/>
          </p:xfrm>
          <a:graphic>
            <a:graphicData uri="http://schemas.openxmlformats.org/presentationml/2006/ole">
              <mc:AlternateContent xmlns:mc="http://schemas.openxmlformats.org/markup-compatibility/2006">
                <mc:Choice xmlns:v="urn:schemas-microsoft-com:vml" Requires="v">
                  <p:oleObj spid="_x0000_s265481" name="Equation" r:id="rId10" imgW="38404800" imgH="10972800" progId="Equation.DSMT4">
                    <p:embed/>
                  </p:oleObj>
                </mc:Choice>
                <mc:Fallback>
                  <p:oleObj name="Equation" r:id="rId10" imgW="38404800" imgH="10972800" progId="Equation.DSMT4">
                    <p:embed/>
                    <p:pic>
                      <p:nvPicPr>
                        <p:cNvPr id="15380" name="Object 10"/>
                        <p:cNvPicPr>
                          <a:picLocks noChangeAspect="1" noChangeArrowheads="1"/>
                        </p:cNvPicPr>
                        <p:nvPr/>
                      </p:nvPicPr>
                      <p:blipFill>
                        <a:blip r:embed="rId11"/>
                        <a:srcRect/>
                        <a:stretch>
                          <a:fillRect/>
                        </a:stretch>
                      </p:blipFill>
                      <p:spPr bwMode="auto">
                        <a:xfrm>
                          <a:off x="2988" y="2350"/>
                          <a:ext cx="236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81" name="AutoShape 11"/>
            <p:cNvSpPr>
              <a:spLocks noChangeArrowheads="1"/>
            </p:cNvSpPr>
            <p:nvPr/>
          </p:nvSpPr>
          <p:spPr bwMode="auto">
            <a:xfrm>
              <a:off x="2426" y="2614"/>
              <a:ext cx="544" cy="272"/>
            </a:xfrm>
            <a:prstGeom prst="rightArrow">
              <a:avLst>
                <a:gd name="adj1" fmla="val 50000"/>
                <a:gd name="adj2" fmla="val 50000"/>
              </a:avLst>
            </a:prstGeom>
            <a:gradFill rotWithShape="1">
              <a:gsLst>
                <a:gs pos="0">
                  <a:srgbClr val="FFEA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sp>
        <p:nvSpPr>
          <p:cNvPr id="15368" name="Rectangle 12"/>
          <p:cNvSpPr>
            <a:spLocks noChangeArrowheads="1"/>
          </p:cNvSpPr>
          <p:nvPr/>
        </p:nvSpPr>
        <p:spPr bwMode="auto">
          <a:xfrm>
            <a:off x="3832225" y="5414963"/>
            <a:ext cx="50609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cs typeface="+mn-cs"/>
              </a:rPr>
              <a:t>电子的能态密度并不是均匀分布的，</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cs typeface="+mn-cs"/>
              </a:rPr>
              <a:t>电子能量越高，能态密度就越大</a:t>
            </a:r>
          </a:p>
        </p:txBody>
      </p:sp>
      <p:grpSp>
        <p:nvGrpSpPr>
          <p:cNvPr id="15369" name="Group 13"/>
          <p:cNvGrpSpPr/>
          <p:nvPr/>
        </p:nvGrpSpPr>
        <p:grpSpPr bwMode="auto">
          <a:xfrm>
            <a:off x="179388" y="2420938"/>
            <a:ext cx="3014663" cy="4375149"/>
            <a:chOff x="113" y="1525"/>
            <a:chExt cx="1899" cy="2756"/>
          </a:xfrm>
        </p:grpSpPr>
        <p:grpSp>
          <p:nvGrpSpPr>
            <p:cNvPr id="15373" name="Group 14"/>
            <p:cNvGrpSpPr/>
            <p:nvPr/>
          </p:nvGrpSpPr>
          <p:grpSpPr bwMode="auto">
            <a:xfrm>
              <a:off x="113" y="1616"/>
              <a:ext cx="1617" cy="2404"/>
              <a:chOff x="113" y="1752"/>
              <a:chExt cx="1617" cy="2404"/>
            </a:xfrm>
          </p:grpSpPr>
          <p:pic>
            <p:nvPicPr>
              <p:cNvPr id="15377"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flipH="1">
                <a:off x="-99" y="1964"/>
                <a:ext cx="2041" cy="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Line 16"/>
              <p:cNvSpPr>
                <a:spLocks noChangeShapeType="1"/>
              </p:cNvSpPr>
              <p:nvPr/>
            </p:nvSpPr>
            <p:spPr bwMode="auto">
              <a:xfrm>
                <a:off x="269" y="1752"/>
                <a:ext cx="0" cy="2404"/>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5379" name="Line 17"/>
              <p:cNvSpPr>
                <a:spLocks noChangeShapeType="1"/>
              </p:cNvSpPr>
              <p:nvPr/>
            </p:nvSpPr>
            <p:spPr bwMode="auto">
              <a:xfrm>
                <a:off x="275" y="4140"/>
                <a:ext cx="1451"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sp>
          <p:nvSpPr>
            <p:cNvPr id="15374" name="Text Box 18"/>
            <p:cNvSpPr txBox="1">
              <a:spLocks noChangeArrowheads="1"/>
            </p:cNvSpPr>
            <p:nvPr/>
          </p:nvSpPr>
          <p:spPr bwMode="auto">
            <a:xfrm>
              <a:off x="1519" y="3990"/>
              <a:ext cx="49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N</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E</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a:t>
              </a:r>
            </a:p>
          </p:txBody>
        </p:sp>
        <p:sp>
          <p:nvSpPr>
            <p:cNvPr id="15375" name="Text Box 19"/>
            <p:cNvSpPr txBox="1">
              <a:spLocks noChangeArrowheads="1"/>
            </p:cNvSpPr>
            <p:nvPr/>
          </p:nvSpPr>
          <p:spPr bwMode="auto">
            <a:xfrm>
              <a:off x="33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E</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15376" name="Text Box 20"/>
            <p:cNvSpPr txBox="1">
              <a:spLocks noChangeArrowheads="1"/>
            </p:cNvSpPr>
            <p:nvPr/>
          </p:nvSpPr>
          <p:spPr bwMode="auto">
            <a:xfrm>
              <a:off x="291" y="343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E</a:t>
              </a:r>
              <a:r>
                <a:rPr kumimoji="0" lang="en-US" altLang="zh-CN" sz="2400" b="0"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mn-cs"/>
                </a:rPr>
                <a:t>-</a:t>
              </a:r>
            </a:p>
          </p:txBody>
        </p:sp>
      </p:grpSp>
      <p:grpSp>
        <p:nvGrpSpPr>
          <p:cNvPr id="2037781" name="Group 21"/>
          <p:cNvGrpSpPr/>
          <p:nvPr/>
        </p:nvGrpSpPr>
        <p:grpSpPr bwMode="auto">
          <a:xfrm>
            <a:off x="7244283" y="2852738"/>
            <a:ext cx="1000125" cy="1096962"/>
            <a:chOff x="4513" y="1797"/>
            <a:chExt cx="630" cy="691"/>
          </a:xfrm>
        </p:grpSpPr>
        <p:sp>
          <p:nvSpPr>
            <p:cNvPr id="15371" name="Text Box 22"/>
            <p:cNvSpPr txBox="1">
              <a:spLocks noChangeArrowheads="1"/>
            </p:cNvSpPr>
            <p:nvPr/>
          </p:nvSpPr>
          <p:spPr bwMode="auto">
            <a:xfrm>
              <a:off x="4694" y="1797"/>
              <a:ext cx="449" cy="371"/>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mn-cs"/>
                </a:rPr>
                <a:t>m*</a:t>
              </a:r>
            </a:p>
          </p:txBody>
        </p:sp>
        <p:sp>
          <p:nvSpPr>
            <p:cNvPr id="15372" name="Line 23"/>
            <p:cNvSpPr>
              <a:spLocks noChangeShapeType="1"/>
            </p:cNvSpPr>
            <p:nvPr/>
          </p:nvSpPr>
          <p:spPr bwMode="auto">
            <a:xfrm flipH="1">
              <a:off x="4513" y="2170"/>
              <a:ext cx="272" cy="31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grpSp>
        <p:nvGrpSpPr>
          <p:cNvPr id="4" name="组合 3"/>
          <p:cNvGrpSpPr/>
          <p:nvPr/>
        </p:nvGrpSpPr>
        <p:grpSpPr>
          <a:xfrm>
            <a:off x="7275513" y="4433640"/>
            <a:ext cx="1566862" cy="867568"/>
            <a:chOff x="7272833" y="4449764"/>
            <a:chExt cx="1566862" cy="867568"/>
          </a:xfrm>
        </p:grpSpPr>
        <p:graphicFrame>
          <p:nvGraphicFramePr>
            <p:cNvPr id="24" name="Object 5"/>
            <p:cNvGraphicFramePr>
              <a:graphicFrameLocks noChangeAspect="1"/>
            </p:cNvGraphicFramePr>
            <p:nvPr>
              <p:extLst>
                <p:ext uri="{D42A27DB-BD31-4B8C-83A1-F6EECF244321}">
                  <p14:modId xmlns:p14="http://schemas.microsoft.com/office/powerpoint/2010/main" val="1066986766"/>
                </p:ext>
              </p:extLst>
            </p:nvPr>
          </p:nvGraphicFramePr>
          <p:xfrm>
            <a:off x="7272833" y="4755357"/>
            <a:ext cx="1566862" cy="561975"/>
          </p:xfrm>
          <a:graphic>
            <a:graphicData uri="http://schemas.openxmlformats.org/presentationml/2006/ole">
              <mc:AlternateContent xmlns:mc="http://schemas.openxmlformats.org/markup-compatibility/2006">
                <mc:Choice xmlns:v="urn:schemas-microsoft-com:vml" Requires="v">
                  <p:oleObj spid="_x0000_s265482" name="Equation" r:id="rId13" imgW="16154400" imgH="5791200" progId="Equation.DSMT4">
                    <p:embed/>
                  </p:oleObj>
                </mc:Choice>
                <mc:Fallback>
                  <p:oleObj name="Equation" r:id="rId13" imgW="16154400" imgH="5791200" progId="Equation.DSMT4">
                    <p:embed/>
                    <p:pic>
                      <p:nvPicPr>
                        <p:cNvPr id="24" name="Object 5"/>
                        <p:cNvPicPr>
                          <a:picLocks noChangeAspect="1" noChangeArrowheads="1"/>
                        </p:cNvPicPr>
                        <p:nvPr/>
                      </p:nvPicPr>
                      <p:blipFill>
                        <a:blip r:embed="rId14"/>
                        <a:srcRect/>
                        <a:stretch>
                          <a:fillRect/>
                        </a:stretch>
                      </p:blipFill>
                      <p:spPr bwMode="auto">
                        <a:xfrm>
                          <a:off x="7272833" y="4755357"/>
                          <a:ext cx="1566862" cy="561975"/>
                        </a:xfrm>
                        <a:prstGeom prst="rect">
                          <a:avLst/>
                        </a:prstGeom>
                        <a:solidFill>
                          <a:srgbClr val="FFFF00"/>
                        </a:solidFill>
                        <a:ln>
                          <a:solidFill>
                            <a:srgbClr val="0000FF"/>
                          </a:solidFill>
                        </a:ln>
                      </p:spPr>
                    </p:pic>
                  </p:oleObj>
                </mc:Fallback>
              </mc:AlternateContent>
            </a:graphicData>
          </a:graphic>
        </p:graphicFrame>
        <p:cxnSp>
          <p:nvCxnSpPr>
            <p:cNvPr id="3" name="直接箭头连接符 2"/>
            <p:cNvCxnSpPr/>
            <p:nvPr/>
          </p:nvCxnSpPr>
          <p:spPr bwMode="auto">
            <a:xfrm flipV="1">
              <a:off x="8028384" y="4449764"/>
              <a:ext cx="0" cy="272257"/>
            </a:xfrm>
            <a:prstGeom prst="straightConnector1">
              <a:avLst/>
            </a:prstGeom>
            <a:solidFill>
              <a:schemeClr val="accent1"/>
            </a:solidFill>
            <a:ln w="19050"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9" name="Rectangle 37"/>
          <p:cNvSpPr>
            <a:spLocks noChangeArrowheads="1"/>
          </p:cNvSpPr>
          <p:nvPr/>
        </p:nvSpPr>
        <p:spPr bwMode="auto">
          <a:xfrm flipV="1">
            <a:off x="138716" y="101874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037781"/>
                                        </p:tgtEl>
                                        <p:attrNameLst>
                                          <p:attrName>style.visibility</p:attrName>
                                        </p:attrNameLst>
                                      </p:cBhvr>
                                      <p:to>
                                        <p:strVal val="visible"/>
                                      </p:to>
                                    </p:set>
                                    <p:animEffect transition="in" filter="slide(fromTop)">
                                      <p:cBhvr>
                                        <p:cTn id="7" dur="500"/>
                                        <p:tgtEl>
                                          <p:spTgt spid="20377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441450" y="404813"/>
            <a:ext cx="76676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导带底和满带顶附近的能态密度</a:t>
            </a:r>
          </a:p>
        </p:txBody>
      </p:sp>
      <p:sp>
        <p:nvSpPr>
          <p:cNvPr id="16387" name="Text Box 3"/>
          <p:cNvSpPr txBox="1">
            <a:spLocks noChangeArrowheads="1"/>
          </p:cNvSpPr>
          <p:nvPr/>
        </p:nvSpPr>
        <p:spPr bwMode="auto">
          <a:xfrm>
            <a:off x="611188" y="1124744"/>
            <a:ext cx="8066087" cy="1552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        如果导带底附近电子和价带顶附近空穴可以用简单的有效质量</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m</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mn-cs"/>
              </a:rPr>
              <a:t>e</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和</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mn-cs"/>
              </a:rPr>
              <a:t>m</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mn-cs"/>
              </a:rPr>
              <a:t>h</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来描述，就可以直接引用自由电子的能态密度公式分别写出</a:t>
            </a: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单位体积</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中导带底和价带顶附近的能态密度：</a:t>
            </a:r>
          </a:p>
        </p:txBody>
      </p:sp>
      <p:graphicFrame>
        <p:nvGraphicFramePr>
          <p:cNvPr id="16389" name="Object 5"/>
          <p:cNvGraphicFramePr>
            <a:graphicFrameLocks noChangeAspect="1"/>
          </p:cNvGraphicFramePr>
          <p:nvPr>
            <p:extLst/>
          </p:nvPr>
        </p:nvGraphicFramePr>
        <p:xfrm>
          <a:off x="2338388" y="2421731"/>
          <a:ext cx="4610100" cy="974725"/>
        </p:xfrm>
        <a:graphic>
          <a:graphicData uri="http://schemas.openxmlformats.org/presentationml/2006/ole">
            <mc:AlternateContent xmlns:mc="http://schemas.openxmlformats.org/markup-compatibility/2006">
              <mc:Choice xmlns:v="urn:schemas-microsoft-com:vml" Requires="v">
                <p:oleObj spid="_x0000_s266450" name="公式" r:id="rId4" imgW="1981200" imgH="419100" progId="Equation.3">
                  <p:embed/>
                </p:oleObj>
              </mc:Choice>
              <mc:Fallback>
                <p:oleObj name="公式" r:id="rId4" imgW="1981200" imgH="419100" progId="Equation.3">
                  <p:embed/>
                  <p:pic>
                    <p:nvPicPr>
                      <p:cNvPr id="1638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8388" y="2421731"/>
                        <a:ext cx="46101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1" name="Object 7"/>
          <p:cNvGraphicFramePr>
            <a:graphicFrameLocks noChangeAspect="1"/>
          </p:cNvGraphicFramePr>
          <p:nvPr>
            <p:extLst/>
          </p:nvPr>
        </p:nvGraphicFramePr>
        <p:xfrm>
          <a:off x="2265363" y="3429794"/>
          <a:ext cx="4675187" cy="974725"/>
        </p:xfrm>
        <a:graphic>
          <a:graphicData uri="http://schemas.openxmlformats.org/presentationml/2006/ole">
            <mc:AlternateContent xmlns:mc="http://schemas.openxmlformats.org/markup-compatibility/2006">
              <mc:Choice xmlns:v="urn:schemas-microsoft-com:vml" Requires="v">
                <p:oleObj spid="_x0000_s266451" name="公式" r:id="rId6" imgW="2006600" imgH="419100" progId="Equation.3">
                  <p:embed/>
                </p:oleObj>
              </mc:Choice>
              <mc:Fallback>
                <p:oleObj name="公式" r:id="rId6" imgW="2006600" imgH="419100" progId="Equation.3">
                  <p:embed/>
                  <p:pic>
                    <p:nvPicPr>
                      <p:cNvPr id="1639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363" y="3429794"/>
                        <a:ext cx="4675187"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3" name="Object 10"/>
          <p:cNvGraphicFramePr>
            <a:graphicFrameLocks noChangeAspect="1"/>
          </p:cNvGraphicFramePr>
          <p:nvPr>
            <p:extLst/>
          </p:nvPr>
        </p:nvGraphicFramePr>
        <p:xfrm>
          <a:off x="266700" y="5244306"/>
          <a:ext cx="4867276" cy="1096963"/>
        </p:xfrm>
        <a:graphic>
          <a:graphicData uri="http://schemas.openxmlformats.org/presentationml/2006/ole">
            <mc:AlternateContent xmlns:mc="http://schemas.openxmlformats.org/markup-compatibility/2006">
              <mc:Choice xmlns:v="urn:schemas-microsoft-com:vml" Requires="v">
                <p:oleObj spid="_x0000_s266452" name="Equation" r:id="rId8" imgW="49682400" imgH="11277600" progId="Equation.DSMT4">
                  <p:embed/>
                </p:oleObj>
              </mc:Choice>
              <mc:Fallback>
                <p:oleObj name="Equation" r:id="rId8" imgW="49682400" imgH="11277600" progId="Equation.DSMT4">
                  <p:embed/>
                  <p:pic>
                    <p:nvPicPr>
                      <p:cNvPr id="16393" name="Object 10"/>
                      <p:cNvPicPr>
                        <a:picLocks noChangeAspect="1" noChangeArrowheads="1"/>
                      </p:cNvPicPr>
                      <p:nvPr/>
                    </p:nvPicPr>
                    <p:blipFill>
                      <a:blip r:embed="rId9"/>
                      <a:srcRect/>
                      <a:stretch>
                        <a:fillRect/>
                      </a:stretch>
                    </p:blipFill>
                    <p:spPr bwMode="auto">
                      <a:xfrm>
                        <a:off x="266700" y="5244306"/>
                        <a:ext cx="4867276" cy="1096963"/>
                      </a:xfrm>
                      <a:prstGeom prst="rect">
                        <a:avLst/>
                      </a:prstGeom>
                      <a:gradFill rotWithShape="1">
                        <a:gsLst>
                          <a:gs pos="0">
                            <a:srgbClr val="CCFF66"/>
                          </a:gs>
                          <a:gs pos="50000">
                            <a:srgbClr val="FFFFFF"/>
                          </a:gs>
                          <a:gs pos="100000">
                            <a:srgbClr val="CCFF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4" name="AutoShape 10"/>
          <p:cNvSpPr>
            <a:spLocks noChangeArrowheads="1"/>
          </p:cNvSpPr>
          <p:nvPr/>
        </p:nvSpPr>
        <p:spPr bwMode="auto">
          <a:xfrm>
            <a:off x="2700338" y="4580731"/>
            <a:ext cx="287337" cy="576263"/>
          </a:xfrm>
          <a:prstGeom prst="upArrow">
            <a:avLst>
              <a:gd name="adj1" fmla="val 50278"/>
              <a:gd name="adj2" fmla="val 7237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graphicFrame>
        <p:nvGraphicFramePr>
          <p:cNvPr id="16395" name="Object 10"/>
          <p:cNvGraphicFramePr>
            <a:graphicFrameLocks noChangeAspect="1"/>
          </p:cNvGraphicFramePr>
          <p:nvPr>
            <p:extLst/>
          </p:nvPr>
        </p:nvGraphicFramePr>
        <p:xfrm>
          <a:off x="684213" y="4148931"/>
          <a:ext cx="1343025" cy="919163"/>
        </p:xfrm>
        <a:graphic>
          <a:graphicData uri="http://schemas.openxmlformats.org/presentationml/2006/ole">
            <mc:AlternateContent xmlns:mc="http://schemas.openxmlformats.org/markup-compatibility/2006">
              <mc:Choice xmlns:v="urn:schemas-microsoft-com:vml" Requires="v">
                <p:oleObj spid="_x0000_s266453" name="公式" r:id="rId10" imgW="571500" imgH="393700" progId="Equation.3">
                  <p:embed/>
                </p:oleObj>
              </mc:Choice>
              <mc:Fallback>
                <p:oleObj name="公式" r:id="rId10" imgW="571500" imgH="393700" progId="Equation.3">
                  <p:embed/>
                  <p:pic>
                    <p:nvPicPr>
                      <p:cNvPr id="16395"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213" y="4148931"/>
                        <a:ext cx="1343025" cy="919163"/>
                      </a:xfrm>
                      <a:prstGeom prst="rect">
                        <a:avLst/>
                      </a:prstGeom>
                      <a:noFill/>
                      <a:ln w="9525">
                        <a:solidFill>
                          <a:srgbClr val="990099"/>
                        </a:solidFill>
                        <a:miter lim="800000"/>
                        <a:headEnd/>
                        <a:tailEnd/>
                      </a:ln>
                      <a:extLst>
                        <a:ext uri="{909E8E84-426E-40DD-AFC4-6F175D3DCCD1}">
                          <a14:hiddenFill xmlns:a14="http://schemas.microsoft.com/office/drawing/2010/main">
                            <a:gradFill rotWithShape="1">
                              <a:gsLst>
                                <a:gs pos="0">
                                  <a:srgbClr val="CCFF66"/>
                                </a:gs>
                                <a:gs pos="50000">
                                  <a:srgbClr val="FFFFFF"/>
                                </a:gs>
                                <a:gs pos="100000">
                                  <a:srgbClr val="CCFF66"/>
                                </a:gs>
                              </a:gsLst>
                              <a:lin ang="5400000" scaled="1"/>
                            </a:gradFill>
                          </a14:hiddenFill>
                        </a:ext>
                      </a:extLst>
                    </p:spPr>
                  </p:pic>
                </p:oleObj>
              </mc:Fallback>
            </mc:AlternateContent>
          </a:graphicData>
        </a:graphic>
      </p:graphicFrame>
      <p:sp>
        <p:nvSpPr>
          <p:cNvPr id="16396" name="Line 12"/>
          <p:cNvSpPr>
            <a:spLocks noChangeShapeType="1"/>
          </p:cNvSpPr>
          <p:nvPr/>
        </p:nvSpPr>
        <p:spPr bwMode="auto">
          <a:xfrm>
            <a:off x="1908175" y="5085556"/>
            <a:ext cx="647601" cy="1008087"/>
          </a:xfrm>
          <a:prstGeom prst="line">
            <a:avLst/>
          </a:prstGeom>
          <a:noFill/>
          <a:ln w="9525">
            <a:solidFill>
              <a:srgbClr val="99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4" name="Rectangle 37"/>
          <p:cNvSpPr>
            <a:spLocks noChangeArrowheads="1"/>
          </p:cNvSpPr>
          <p:nvPr/>
        </p:nvSpPr>
        <p:spPr bwMode="auto">
          <a:xfrm flipV="1">
            <a:off x="179512"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695470" y="1162837"/>
            <a:ext cx="8280152"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电子和空穴的几率随能量</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和</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按波尔兹曼规律迅速减少，电子和空穴主要集中在导带底或价带顶附近</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的范围内。用能态密度计算电子和空穴浓度</a:t>
            </a:r>
          </a:p>
        </p:txBody>
      </p:sp>
      <p:sp>
        <p:nvSpPr>
          <p:cNvPr id="17411" name="Text Box 3"/>
          <p:cNvSpPr txBox="1">
            <a:spLocks noChangeArrowheads="1"/>
          </p:cNvSpPr>
          <p:nvPr/>
        </p:nvSpPr>
        <p:spPr bwMode="auto">
          <a:xfrm>
            <a:off x="2627784" y="416494"/>
            <a:ext cx="5400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电子和空穴的浓度</a:t>
            </a:r>
          </a:p>
        </p:txBody>
      </p:sp>
      <p:sp>
        <p:nvSpPr>
          <p:cNvPr id="174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aphicFrame>
        <p:nvGraphicFramePr>
          <p:cNvPr id="17413" name="Object 5"/>
          <p:cNvGraphicFramePr>
            <a:graphicFrameLocks noChangeAspect="1"/>
          </p:cNvGraphicFramePr>
          <p:nvPr>
            <p:extLst/>
          </p:nvPr>
        </p:nvGraphicFramePr>
        <p:xfrm>
          <a:off x="1908175" y="2664916"/>
          <a:ext cx="3090863" cy="815975"/>
        </p:xfrm>
        <a:graphic>
          <a:graphicData uri="http://schemas.openxmlformats.org/presentationml/2006/ole">
            <mc:AlternateContent xmlns:mc="http://schemas.openxmlformats.org/markup-compatibility/2006">
              <mc:Choice xmlns:v="urn:schemas-microsoft-com:vml" Requires="v">
                <p:oleObj spid="_x0000_s268342" name="公式" r:id="rId4" imgW="1345565" imgH="355600" progId="Equation.3">
                  <p:embed/>
                </p:oleObj>
              </mc:Choice>
              <mc:Fallback>
                <p:oleObj name="公式" r:id="rId4" imgW="1345565" imgH="355600" progId="Equation.3">
                  <p:embed/>
                  <p:pic>
                    <p:nvPicPr>
                      <p:cNvPr id="174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2664916"/>
                        <a:ext cx="3090863"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Text Box 6"/>
          <p:cNvSpPr txBox="1">
            <a:spLocks noChangeArrowheads="1"/>
          </p:cNvSpPr>
          <p:nvPr/>
        </p:nvSpPr>
        <p:spPr bwMode="auto">
          <a:xfrm>
            <a:off x="663575" y="2564904"/>
            <a:ext cx="14605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电子：</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9" name="Rectangle 37"/>
          <p:cNvSpPr>
            <a:spLocks noChangeArrowheads="1"/>
          </p:cNvSpPr>
          <p:nvPr/>
        </p:nvSpPr>
        <p:spPr bwMode="auto">
          <a:xfrm flipV="1">
            <a:off x="179512"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aphicFrame>
        <p:nvGraphicFramePr>
          <p:cNvPr id="19461" name="Object 5"/>
          <p:cNvGraphicFramePr>
            <a:graphicFrameLocks noChangeAspect="1"/>
          </p:cNvGraphicFramePr>
          <p:nvPr>
            <p:extLst/>
          </p:nvPr>
        </p:nvGraphicFramePr>
        <p:xfrm>
          <a:off x="1403350" y="3041454"/>
          <a:ext cx="3090863" cy="815975"/>
        </p:xfrm>
        <a:graphic>
          <a:graphicData uri="http://schemas.openxmlformats.org/presentationml/2006/ole">
            <mc:AlternateContent xmlns:mc="http://schemas.openxmlformats.org/markup-compatibility/2006">
              <mc:Choice xmlns:v="urn:schemas-microsoft-com:vml" Requires="v">
                <p:oleObj spid="_x0000_s270546" name="公式" r:id="rId4" imgW="1345565" imgH="355600" progId="Equation.3">
                  <p:embed/>
                </p:oleObj>
              </mc:Choice>
              <mc:Fallback>
                <p:oleObj name="公式" r:id="rId4" imgW="1345565" imgH="355600" progId="Equation.3">
                  <p:embed/>
                  <p:pic>
                    <p:nvPicPr>
                      <p:cNvPr id="1946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3041454"/>
                        <a:ext cx="3090863"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2" name="Text Box 6"/>
          <p:cNvSpPr txBox="1">
            <a:spLocks noChangeArrowheads="1"/>
          </p:cNvSpPr>
          <p:nvPr/>
        </p:nvSpPr>
        <p:spPr bwMode="auto">
          <a:xfrm>
            <a:off x="663575" y="2623941"/>
            <a:ext cx="16049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charset="-122"/>
                <a:cs typeface="+mn-cs"/>
              </a:rPr>
              <a:t>电子：</a:t>
            </a:r>
          </a:p>
        </p:txBody>
      </p:sp>
      <p:graphicFrame>
        <p:nvGraphicFramePr>
          <p:cNvPr id="19463" name="Object 9"/>
          <p:cNvGraphicFramePr>
            <a:graphicFrameLocks noChangeAspect="1"/>
          </p:cNvGraphicFramePr>
          <p:nvPr>
            <p:extLst/>
          </p:nvPr>
        </p:nvGraphicFramePr>
        <p:xfrm>
          <a:off x="4427538" y="2481066"/>
          <a:ext cx="2732087" cy="546100"/>
        </p:xfrm>
        <a:graphic>
          <a:graphicData uri="http://schemas.openxmlformats.org/presentationml/2006/ole">
            <mc:AlternateContent xmlns:mc="http://schemas.openxmlformats.org/markup-compatibility/2006">
              <mc:Choice xmlns:v="urn:schemas-microsoft-com:vml" Requires="v">
                <p:oleObj spid="_x0000_s270547" name="公式" r:id="rId6" imgW="1143000" imgH="228600" progId="Equation.3">
                  <p:embed/>
                </p:oleObj>
              </mc:Choice>
              <mc:Fallback>
                <p:oleObj name="公式" r:id="rId6" imgW="1143000" imgH="228600" progId="Equation.3">
                  <p:embed/>
                  <p:pic>
                    <p:nvPicPr>
                      <p:cNvPr id="1946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2481066"/>
                        <a:ext cx="2732087" cy="546100"/>
                      </a:xfrm>
                      <a:prstGeom prst="rect">
                        <a:avLst/>
                      </a:prstGeom>
                      <a:noFill/>
                      <a:ln w="9525">
                        <a:solidFill>
                          <a:srgbClr val="9900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1864" name="Object 8"/>
          <p:cNvGraphicFramePr>
            <a:graphicFrameLocks noChangeAspect="1"/>
          </p:cNvGraphicFramePr>
          <p:nvPr>
            <p:extLst/>
          </p:nvPr>
        </p:nvGraphicFramePr>
        <p:xfrm>
          <a:off x="1527175" y="3978079"/>
          <a:ext cx="7207250" cy="1887537"/>
        </p:xfrm>
        <a:graphic>
          <a:graphicData uri="http://schemas.openxmlformats.org/presentationml/2006/ole">
            <mc:AlternateContent xmlns:mc="http://schemas.openxmlformats.org/markup-compatibility/2006">
              <mc:Choice xmlns:v="urn:schemas-microsoft-com:vml" Requires="v">
                <p:oleObj spid="_x0000_s270548" name="公式" r:id="rId8" imgW="3200400" imgH="838200" progId="Equation.3">
                  <p:embed/>
                </p:oleObj>
              </mc:Choice>
              <mc:Fallback>
                <p:oleObj name="公式" r:id="rId8" imgW="3200400" imgH="838200" progId="Equation.3">
                  <p:embed/>
                  <p:pic>
                    <p:nvPicPr>
                      <p:cNvPr id="2041864"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7175" y="3978079"/>
                        <a:ext cx="7207250" cy="188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5" name="Line 9"/>
          <p:cNvSpPr>
            <a:spLocks noChangeShapeType="1"/>
          </p:cNvSpPr>
          <p:nvPr/>
        </p:nvSpPr>
        <p:spPr bwMode="auto">
          <a:xfrm flipH="1">
            <a:off x="2987675" y="2912866"/>
            <a:ext cx="1439863" cy="360363"/>
          </a:xfrm>
          <a:prstGeom prst="line">
            <a:avLst/>
          </a:prstGeom>
          <a:noFill/>
          <a:ln w="9525">
            <a:solidFill>
              <a:srgbClr val="99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aphicFrame>
        <p:nvGraphicFramePr>
          <p:cNvPr id="2041866" name="Object 10"/>
          <p:cNvGraphicFramePr>
            <a:graphicFrameLocks noChangeAspect="1"/>
          </p:cNvGraphicFramePr>
          <p:nvPr>
            <p:extLst/>
          </p:nvPr>
        </p:nvGraphicFramePr>
        <p:xfrm>
          <a:off x="5076825" y="3154166"/>
          <a:ext cx="3783013" cy="800100"/>
        </p:xfrm>
        <a:graphic>
          <a:graphicData uri="http://schemas.openxmlformats.org/presentationml/2006/ole">
            <mc:AlternateContent xmlns:mc="http://schemas.openxmlformats.org/markup-compatibility/2006">
              <mc:Choice xmlns:v="urn:schemas-microsoft-com:vml" Requires="v">
                <p:oleObj spid="_x0000_s270549" name="公式" r:id="rId10" imgW="1981200" imgH="419100" progId="Equation.3">
                  <p:embed/>
                </p:oleObj>
              </mc:Choice>
              <mc:Fallback>
                <p:oleObj name="公式" r:id="rId10" imgW="1981200" imgH="419100" progId="Equation.3">
                  <p:embed/>
                  <p:pic>
                    <p:nvPicPr>
                      <p:cNvPr id="2041866"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6825" y="3154166"/>
                        <a:ext cx="3783013" cy="8001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3" name="Text Box 2"/>
          <p:cNvSpPr txBox="1">
            <a:spLocks noChangeArrowheads="1"/>
          </p:cNvSpPr>
          <p:nvPr/>
        </p:nvSpPr>
        <p:spPr bwMode="auto">
          <a:xfrm>
            <a:off x="695470" y="1006991"/>
            <a:ext cx="8280152"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电子和空穴的几率随能量</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和</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E</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按波尔兹曼规律迅速减少，电子和空穴主要集中在导带底或价带顶附近</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的范围内。用能态密度计算电子和空穴浓度</a:t>
            </a:r>
          </a:p>
        </p:txBody>
      </p:sp>
      <p:sp>
        <p:nvSpPr>
          <p:cNvPr id="14" name="Text Box 3"/>
          <p:cNvSpPr txBox="1">
            <a:spLocks noChangeArrowheads="1"/>
          </p:cNvSpPr>
          <p:nvPr/>
        </p:nvSpPr>
        <p:spPr bwMode="auto">
          <a:xfrm>
            <a:off x="2627784" y="260648"/>
            <a:ext cx="5400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电子和空穴的浓度</a:t>
            </a:r>
          </a:p>
        </p:txBody>
      </p:sp>
      <p:sp>
        <p:nvSpPr>
          <p:cNvPr id="1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16" name="Rectangle 37"/>
          <p:cNvSpPr>
            <a:spLocks noChangeArrowheads="1"/>
          </p:cNvSpPr>
          <p:nvPr/>
        </p:nvSpPr>
        <p:spPr bwMode="auto">
          <a:xfrm flipV="1">
            <a:off x="179512" y="85402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1866"/>
                                        </p:tgtEl>
                                        <p:attrNameLst>
                                          <p:attrName>style.visibility</p:attrName>
                                        </p:attrNameLst>
                                      </p:cBhvr>
                                      <p:to>
                                        <p:strVal val="visible"/>
                                      </p:to>
                                    </p:set>
                                    <p:animEffect transition="in" filter="dissolve">
                                      <p:cBhvr>
                                        <p:cTn id="7" dur="500"/>
                                        <p:tgtEl>
                                          <p:spTgt spid="20418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41864"/>
                                        </p:tgtEl>
                                        <p:attrNameLst>
                                          <p:attrName>style.visibility</p:attrName>
                                        </p:attrNameLst>
                                      </p:cBhvr>
                                      <p:to>
                                        <p:strVal val="visible"/>
                                      </p:to>
                                    </p:set>
                                    <p:animEffect transition="in" filter="dissolve">
                                      <p:cBhvr>
                                        <p:cTn id="12" dur="500"/>
                                        <p:tgtEl>
                                          <p:spTgt spid="2041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7"/>
          <p:cNvSpPr>
            <a:spLocks noChangeArrowheads="1"/>
          </p:cNvSpPr>
          <p:nvPr/>
        </p:nvSpPr>
        <p:spPr bwMode="auto">
          <a:xfrm flipV="1">
            <a:off x="106363" y="87736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20482" name="Object 2"/>
          <p:cNvGraphicFramePr>
            <a:graphicFrameLocks noChangeAspect="1"/>
          </p:cNvGraphicFramePr>
          <p:nvPr>
            <p:extLst/>
          </p:nvPr>
        </p:nvGraphicFramePr>
        <p:xfrm>
          <a:off x="642938" y="836712"/>
          <a:ext cx="8074025" cy="5194300"/>
        </p:xfrm>
        <a:graphic>
          <a:graphicData uri="http://schemas.openxmlformats.org/presentationml/2006/ole">
            <mc:AlternateContent xmlns:mc="http://schemas.openxmlformats.org/markup-compatibility/2006">
              <mc:Choice xmlns:v="urn:schemas-microsoft-com:vml" Requires="v">
                <p:oleObj spid="_x0000_s271558" name="公式" r:id="rId4" imgW="3213100" imgH="2070100" progId="Equation.3">
                  <p:embed/>
                </p:oleObj>
              </mc:Choice>
              <mc:Fallback>
                <p:oleObj name="公式" r:id="rId4" imgW="3213100" imgH="2070100" progId="Equation.3">
                  <p:embed/>
                  <p:pic>
                    <p:nvPicPr>
                      <p:cNvPr id="204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38" y="836712"/>
                        <a:ext cx="8074025" cy="5194300"/>
                      </a:xfrm>
                      <a:prstGeom prst="rect">
                        <a:avLst/>
                      </a:prstGeom>
                      <a:noFill/>
                      <a:ln>
                        <a:noFill/>
                      </a:ln>
                      <a:extLst/>
                    </p:spPr>
                  </p:pic>
                </p:oleObj>
              </mc:Fallback>
            </mc:AlternateContent>
          </a:graphicData>
        </a:graphic>
      </p:graphicFrame>
      <p:sp>
        <p:nvSpPr>
          <p:cNvPr id="20483" name="Text Box 3"/>
          <p:cNvSpPr txBox="1">
            <a:spLocks noChangeArrowheads="1"/>
          </p:cNvSpPr>
          <p:nvPr/>
        </p:nvSpPr>
        <p:spPr bwMode="auto">
          <a:xfrm>
            <a:off x="3275013" y="253097"/>
            <a:ext cx="5400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电子的浓度</a:t>
            </a:r>
          </a:p>
        </p:txBody>
      </p:sp>
      <p:sp>
        <p:nvSpPr>
          <p:cNvPr id="2048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0485" name="Rectangle 5"/>
          <p:cNvSpPr>
            <a:spLocks noChangeArrowheads="1"/>
          </p:cNvSpPr>
          <p:nvPr/>
        </p:nvSpPr>
        <p:spPr bwMode="auto">
          <a:xfrm>
            <a:off x="0" y="3084612"/>
            <a:ext cx="9144000" cy="0"/>
          </a:xfrm>
          <a:prstGeom prst="rect">
            <a:avLst/>
          </a:prstGeom>
          <a:noFill/>
          <a:ln>
            <a:noFill/>
          </a:ln>
          <a:effectLs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0486" name="Rectangle 6"/>
          <p:cNvSpPr>
            <a:spLocks noChangeArrowheads="1"/>
          </p:cNvSpPr>
          <p:nvPr/>
        </p:nvSpPr>
        <p:spPr bwMode="auto">
          <a:xfrm>
            <a:off x="0" y="2998887"/>
            <a:ext cx="9144000" cy="0"/>
          </a:xfrm>
          <a:prstGeom prst="rect">
            <a:avLst/>
          </a:prstGeom>
          <a:noFill/>
          <a:ln>
            <a:noFill/>
          </a:ln>
          <a:effectLs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0487" name="Rectangle 7"/>
          <p:cNvSpPr>
            <a:spLocks noChangeArrowheads="1"/>
          </p:cNvSpPr>
          <p:nvPr/>
        </p:nvSpPr>
        <p:spPr bwMode="auto">
          <a:xfrm>
            <a:off x="0" y="2998887"/>
            <a:ext cx="9144000" cy="0"/>
          </a:xfrm>
          <a:prstGeom prst="rect">
            <a:avLst/>
          </a:prstGeom>
          <a:noFill/>
          <a:ln>
            <a:noFill/>
          </a:ln>
          <a:effectLs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nvGrpSpPr>
          <p:cNvPr id="2042888" name="Group 8"/>
          <p:cNvGrpSpPr/>
          <p:nvPr/>
        </p:nvGrpSpPr>
        <p:grpSpPr bwMode="auto">
          <a:xfrm>
            <a:off x="6127752" y="188913"/>
            <a:ext cx="2332038" cy="2895600"/>
            <a:chOff x="3860" y="119"/>
            <a:chExt cx="1469" cy="1824"/>
          </a:xfrm>
        </p:grpSpPr>
        <p:graphicFrame>
          <p:nvGraphicFramePr>
            <p:cNvPr id="20499" name="Object 9"/>
            <p:cNvGraphicFramePr>
              <a:graphicFrameLocks noChangeAspect="1"/>
            </p:cNvGraphicFramePr>
            <p:nvPr/>
          </p:nvGraphicFramePr>
          <p:xfrm>
            <a:off x="4195" y="119"/>
            <a:ext cx="1134" cy="671"/>
          </p:xfrm>
          <a:graphic>
            <a:graphicData uri="http://schemas.openxmlformats.org/presentationml/2006/ole">
              <mc:AlternateContent xmlns:mc="http://schemas.openxmlformats.org/markup-compatibility/2006">
                <mc:Choice xmlns:v="urn:schemas-microsoft-com:vml" Requires="v">
                  <p:oleObj spid="_x0000_s271559" name="公式" r:id="rId6" imgW="723900" imgH="431800" progId="Equation.3">
                    <p:embed/>
                  </p:oleObj>
                </mc:Choice>
                <mc:Fallback>
                  <p:oleObj name="公式" r:id="rId6" imgW="723900" imgH="431800" progId="Equation.3">
                    <p:embed/>
                    <p:pic>
                      <p:nvPicPr>
                        <p:cNvPr id="2049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5" y="119"/>
                          <a:ext cx="1134" cy="671"/>
                        </a:xfrm>
                        <a:prstGeom prst="rect">
                          <a:avLst/>
                        </a:prstGeom>
                        <a:gradFill rotWithShape="1">
                          <a:gsLst>
                            <a:gs pos="0">
                              <a:srgbClr val="CCFFCC"/>
                            </a:gs>
                            <a:gs pos="50000">
                              <a:srgbClr val="FCFFFC"/>
                            </a:gs>
                            <a:gs pos="100000">
                              <a:srgbClr val="CCFFCC"/>
                            </a:gs>
                          </a:gsLst>
                          <a:lin ang="5400000" scaled="1"/>
                        </a:gradFill>
                        <a:ln w="9525">
                          <a:solidFill>
                            <a:srgbClr val="006600"/>
                          </a:solidFill>
                          <a:miter lim="800000"/>
                          <a:headEnd/>
                          <a:tailEnd/>
                        </a:ln>
                      </p:spPr>
                    </p:pic>
                  </p:oleObj>
                </mc:Fallback>
              </mc:AlternateContent>
            </a:graphicData>
          </a:graphic>
        </p:graphicFrame>
        <p:sp>
          <p:nvSpPr>
            <p:cNvPr id="20500" name="Line 10"/>
            <p:cNvSpPr>
              <a:spLocks noChangeShapeType="1"/>
            </p:cNvSpPr>
            <p:nvPr/>
          </p:nvSpPr>
          <p:spPr bwMode="auto">
            <a:xfrm flipH="1">
              <a:off x="3860" y="799"/>
              <a:ext cx="789" cy="1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20489" name="Rectangle 11"/>
          <p:cNvSpPr>
            <a:spLocks noChangeArrowheads="1"/>
          </p:cNvSpPr>
          <p:nvPr/>
        </p:nvSpPr>
        <p:spPr bwMode="auto">
          <a:xfrm>
            <a:off x="0" y="2998887"/>
            <a:ext cx="9144000" cy="0"/>
          </a:xfrm>
          <a:prstGeom prst="rect">
            <a:avLst/>
          </a:prstGeom>
          <a:noFill/>
          <a:ln>
            <a:noFill/>
          </a:ln>
          <a:effectLs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nvGrpSpPr>
          <p:cNvPr id="2042892" name="Group 12"/>
          <p:cNvGrpSpPr/>
          <p:nvPr/>
        </p:nvGrpSpPr>
        <p:grpSpPr bwMode="auto">
          <a:xfrm>
            <a:off x="6443663" y="3940274"/>
            <a:ext cx="2700337" cy="857250"/>
            <a:chOff x="4059" y="2618"/>
            <a:chExt cx="1701" cy="540"/>
          </a:xfrm>
          <a:noFill/>
        </p:grpSpPr>
        <p:graphicFrame>
          <p:nvGraphicFramePr>
            <p:cNvPr id="20497" name="Object 13"/>
            <p:cNvGraphicFramePr>
              <a:graphicFrameLocks noChangeAspect="1"/>
            </p:cNvGraphicFramePr>
            <p:nvPr/>
          </p:nvGraphicFramePr>
          <p:xfrm>
            <a:off x="4286" y="2618"/>
            <a:ext cx="1474" cy="540"/>
          </p:xfrm>
          <a:graphic>
            <a:graphicData uri="http://schemas.openxmlformats.org/presentationml/2006/ole">
              <mc:AlternateContent xmlns:mc="http://schemas.openxmlformats.org/markup-compatibility/2006">
                <mc:Choice xmlns:v="urn:schemas-microsoft-com:vml" Requires="v">
                  <p:oleObj spid="_x0000_s271560" name="公式" r:id="rId8" imgW="1167765" imgH="431800" progId="Equation.3">
                    <p:embed/>
                  </p:oleObj>
                </mc:Choice>
                <mc:Fallback>
                  <p:oleObj name="公式" r:id="rId8" imgW="1167765" imgH="431800" progId="Equation.3">
                    <p:embed/>
                    <p:pic>
                      <p:nvPicPr>
                        <p:cNvPr id="20497"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6" y="2618"/>
                          <a:ext cx="1474" cy="540"/>
                        </a:xfrm>
                        <a:prstGeom prst="rect">
                          <a:avLst/>
                        </a:prstGeom>
                        <a:solidFill>
                          <a:srgbClr val="CCFFCC"/>
                        </a:solidFill>
                        <a:ln w="9525">
                          <a:solidFill>
                            <a:srgbClr val="006600"/>
                          </a:solidFill>
                          <a:miter lim="800000"/>
                          <a:headEnd/>
                          <a:tailEnd/>
                        </a:ln>
                      </p:spPr>
                    </p:pic>
                  </p:oleObj>
                </mc:Fallback>
              </mc:AlternateContent>
            </a:graphicData>
          </a:graphic>
        </p:graphicFrame>
        <p:sp>
          <p:nvSpPr>
            <p:cNvPr id="20498" name="Line 14"/>
            <p:cNvSpPr>
              <a:spLocks noChangeShapeType="1"/>
            </p:cNvSpPr>
            <p:nvPr/>
          </p:nvSpPr>
          <p:spPr bwMode="auto">
            <a:xfrm flipH="1">
              <a:off x="4059" y="2931"/>
              <a:ext cx="227" cy="0"/>
            </a:xfrm>
            <a:prstGeom prst="line">
              <a:avLst/>
            </a:prstGeom>
            <a:grpFill/>
            <a:ln w="9525">
              <a:solidFill>
                <a:schemeClr val="tx1"/>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grpSp>
        <p:nvGrpSpPr>
          <p:cNvPr id="2042895" name="Group 15"/>
          <p:cNvGrpSpPr/>
          <p:nvPr/>
        </p:nvGrpSpPr>
        <p:grpSpPr bwMode="auto">
          <a:xfrm>
            <a:off x="2365375" y="5734149"/>
            <a:ext cx="3214688" cy="908050"/>
            <a:chOff x="1490" y="3748"/>
            <a:chExt cx="2025" cy="572"/>
          </a:xfrm>
          <a:noFill/>
        </p:grpSpPr>
        <p:graphicFrame>
          <p:nvGraphicFramePr>
            <p:cNvPr id="20495" name="Object 16"/>
            <p:cNvGraphicFramePr>
              <a:graphicFrameLocks noChangeAspect="1"/>
            </p:cNvGraphicFramePr>
            <p:nvPr>
              <p:extLst>
                <p:ext uri="{D42A27DB-BD31-4B8C-83A1-F6EECF244321}">
                  <p14:modId xmlns:p14="http://schemas.microsoft.com/office/powerpoint/2010/main" val="3184913658"/>
                </p:ext>
              </p:extLst>
            </p:nvPr>
          </p:nvGraphicFramePr>
          <p:xfrm>
            <a:off x="1490" y="3775"/>
            <a:ext cx="1690" cy="545"/>
          </p:xfrm>
          <a:graphic>
            <a:graphicData uri="http://schemas.openxmlformats.org/presentationml/2006/ole">
              <mc:AlternateContent xmlns:mc="http://schemas.openxmlformats.org/markup-compatibility/2006">
                <mc:Choice xmlns:v="urn:schemas-microsoft-com:vml" Requires="v">
                  <p:oleObj spid="_x0000_s271561" name="Equation" r:id="rId10" imgW="1295400" imgH="419100" progId="Equation.DSMT4">
                    <p:embed/>
                  </p:oleObj>
                </mc:Choice>
                <mc:Fallback>
                  <p:oleObj name="Equation" r:id="rId10" imgW="1295400" imgH="419100" progId="Equation.DSMT4">
                    <p:embed/>
                    <p:pic>
                      <p:nvPicPr>
                        <p:cNvPr id="20495"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0" y="3775"/>
                          <a:ext cx="1690" cy="545"/>
                        </a:xfrm>
                        <a:prstGeom prst="rect">
                          <a:avLst/>
                        </a:prstGeom>
                        <a:solidFill>
                          <a:srgbClr val="CCFFCC"/>
                        </a:solidFill>
                        <a:ln w="9525">
                          <a:solidFill>
                            <a:srgbClr val="006600"/>
                          </a:solidFill>
                          <a:miter lim="800000"/>
                          <a:headEnd/>
                          <a:tailEnd/>
                        </a:ln>
                      </p:spPr>
                    </p:pic>
                  </p:oleObj>
                </mc:Fallback>
              </mc:AlternateContent>
            </a:graphicData>
          </a:graphic>
        </p:graphicFrame>
        <p:sp>
          <p:nvSpPr>
            <p:cNvPr id="20496" name="Line 17"/>
            <p:cNvSpPr>
              <a:spLocks noChangeShapeType="1"/>
            </p:cNvSpPr>
            <p:nvPr/>
          </p:nvSpPr>
          <p:spPr bwMode="auto">
            <a:xfrm flipV="1">
              <a:off x="3198" y="3748"/>
              <a:ext cx="317" cy="226"/>
            </a:xfrm>
            <a:prstGeom prst="line">
              <a:avLst/>
            </a:prstGeom>
            <a:grpFill/>
            <a:ln w="9525">
              <a:solidFill>
                <a:schemeClr val="tx1"/>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2042898" name="Rectangle 18"/>
          <p:cNvSpPr>
            <a:spLocks noChangeArrowheads="1"/>
          </p:cNvSpPr>
          <p:nvPr/>
        </p:nvSpPr>
        <p:spPr bwMode="auto">
          <a:xfrm>
            <a:off x="5364163" y="5157887"/>
            <a:ext cx="2376487" cy="647700"/>
          </a:xfrm>
          <a:prstGeom prst="rect">
            <a:avLst/>
          </a:prstGeom>
          <a:noFill/>
          <a:ln w="57150">
            <a:solidFill>
              <a:srgbClr val="CC0000"/>
            </a:solidFill>
            <a:miter lim="800000"/>
          </a:ln>
          <a:effectLs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042899" name="Text Box 19"/>
          <p:cNvSpPr txBox="1">
            <a:spLocks noChangeArrowheads="1"/>
          </p:cNvSpPr>
          <p:nvPr/>
        </p:nvSpPr>
        <p:spPr bwMode="auto">
          <a:xfrm>
            <a:off x="87313" y="5921474"/>
            <a:ext cx="2185214" cy="492443"/>
          </a:xfrm>
          <a:prstGeom prst="rect">
            <a:avLst/>
          </a:prstGeom>
          <a:noFill/>
          <a:ln w="76200">
            <a:solidFill>
              <a:srgbClr val="00CC00"/>
            </a:solidFill>
            <a:miter lim="800000"/>
          </a:ln>
          <a:effectLs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有效能级密度</a:t>
            </a:r>
          </a:p>
        </p:txBody>
      </p:sp>
      <p:sp>
        <p:nvSpPr>
          <p:cNvPr id="2042900" name="Line 20"/>
          <p:cNvSpPr>
            <a:spLocks noChangeShapeType="1"/>
          </p:cNvSpPr>
          <p:nvPr/>
        </p:nvSpPr>
        <p:spPr bwMode="auto">
          <a:xfrm>
            <a:off x="466725" y="3789462"/>
            <a:ext cx="8208963"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 name="页脚占位符 1"/>
          <p:cNvSpPr>
            <a:spLocks noGrp="1"/>
          </p:cNvSpPr>
          <p:nvPr>
            <p:ph type="ftr" sz="quarter" idx="11"/>
          </p:nvPr>
        </p:nvSpPr>
        <p:spPr>
          <a:xfrm>
            <a:off x="3232150" y="6569173"/>
            <a:ext cx="2895600" cy="365125"/>
          </a:xfr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a:xfrm>
            <a:off x="6553200" y="6304235"/>
            <a:ext cx="2133600" cy="365125"/>
          </a:xfr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42900"/>
                                        </p:tgtEl>
                                        <p:attrNameLst>
                                          <p:attrName>style.visibility</p:attrName>
                                        </p:attrNameLst>
                                      </p:cBhvr>
                                      <p:to>
                                        <p:strVal val="visible"/>
                                      </p:to>
                                    </p:set>
                                    <p:animEffect transition="in" filter="slide(fromLeft)">
                                      <p:cBhvr>
                                        <p:cTn id="7" dur="500"/>
                                        <p:tgtEl>
                                          <p:spTgt spid="204290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42888"/>
                                        </p:tgtEl>
                                        <p:attrNameLst>
                                          <p:attrName>style.visibility</p:attrName>
                                        </p:attrNameLst>
                                      </p:cBhvr>
                                      <p:to>
                                        <p:strVal val="visible"/>
                                      </p:to>
                                    </p:set>
                                    <p:animEffect transition="in" filter="dissolve">
                                      <p:cBhvr>
                                        <p:cTn id="12" dur="500"/>
                                        <p:tgtEl>
                                          <p:spTgt spid="204288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042892"/>
                                        </p:tgtEl>
                                        <p:attrNameLst>
                                          <p:attrName>style.visibility</p:attrName>
                                        </p:attrNameLst>
                                      </p:cBhvr>
                                      <p:to>
                                        <p:strVal val="visible"/>
                                      </p:to>
                                    </p:set>
                                    <p:animEffect transition="in" filter="slide(fromRight)">
                                      <p:cBhvr>
                                        <p:cTn id="17" dur="500"/>
                                        <p:tgtEl>
                                          <p:spTgt spid="20428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42898"/>
                                        </p:tgtEl>
                                        <p:attrNameLst>
                                          <p:attrName>style.visibility</p:attrName>
                                        </p:attrNameLst>
                                      </p:cBhvr>
                                      <p:to>
                                        <p:strVal val="visible"/>
                                      </p:to>
                                    </p:set>
                                    <p:animEffect transition="in" filter="dissolve">
                                      <p:cBhvr>
                                        <p:cTn id="22" dur="500"/>
                                        <p:tgtEl>
                                          <p:spTgt spid="204289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042895"/>
                                        </p:tgtEl>
                                        <p:attrNameLst>
                                          <p:attrName>style.visibility</p:attrName>
                                        </p:attrNameLst>
                                      </p:cBhvr>
                                      <p:to>
                                        <p:strVal val="visible"/>
                                      </p:to>
                                    </p:set>
                                    <p:animEffect transition="in" filter="slide(fromBottom)">
                                      <p:cBhvr>
                                        <p:cTn id="27" dur="500"/>
                                        <p:tgtEl>
                                          <p:spTgt spid="204289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42899"/>
                                        </p:tgtEl>
                                        <p:attrNameLst>
                                          <p:attrName>style.visibility</p:attrName>
                                        </p:attrNameLst>
                                      </p:cBhvr>
                                      <p:to>
                                        <p:strVal val="visible"/>
                                      </p:to>
                                    </p:set>
                                    <p:animEffect transition="in" filter="dissolve">
                                      <p:cBhvr>
                                        <p:cTn id="32" dur="500"/>
                                        <p:tgtEl>
                                          <p:spTgt spid="2042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2898" grpId="0" animBg="1"/>
      <p:bldP spid="2042899" grpId="0" animBg="1"/>
      <p:bldP spid="204290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95412" y="2999300"/>
            <a:ext cx="4752652" cy="507833"/>
          </a:xfrm>
          <a:prstGeom prst="rect">
            <a:avLst/>
          </a:prstGeom>
          <a:solidFill>
            <a:srgbClr val="FFFF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ea typeface="微软雅黑" panose="020B0503020204020204" charset="-122"/>
              <a:cs typeface="Times New Roman" panose="02020603050405020304" pitchFamily="18" charset="0"/>
            </a:endParaRPr>
          </a:p>
        </p:txBody>
      </p:sp>
      <p:graphicFrame>
        <p:nvGraphicFramePr>
          <p:cNvPr id="14340" name="Object 7"/>
          <p:cNvGraphicFramePr>
            <a:graphicFrameLocks noGrp="1" noChangeAspect="1"/>
          </p:cNvGraphicFramePr>
          <p:nvPr>
            <p:ph sz="half" idx="4294967295"/>
            <p:extLst>
              <p:ext uri="{D42A27DB-BD31-4B8C-83A1-F6EECF244321}">
                <p14:modId xmlns:p14="http://schemas.microsoft.com/office/powerpoint/2010/main" val="559748514"/>
              </p:ext>
            </p:extLst>
          </p:nvPr>
        </p:nvGraphicFramePr>
        <p:xfrm>
          <a:off x="2479973" y="1834400"/>
          <a:ext cx="4149725" cy="1014413"/>
        </p:xfrm>
        <a:graphic>
          <a:graphicData uri="http://schemas.openxmlformats.org/presentationml/2006/ole">
            <mc:AlternateContent xmlns:mc="http://schemas.openxmlformats.org/markup-compatibility/2006">
              <mc:Choice xmlns:v="urn:schemas-microsoft-com:vml" Requires="v">
                <p:oleObj spid="_x0000_s15008" name="Equation" r:id="rId4" imgW="39928800" imgH="9753600" progId="Equation.DSMT4">
                  <p:embed/>
                </p:oleObj>
              </mc:Choice>
              <mc:Fallback>
                <p:oleObj name="Equation" r:id="rId4" imgW="39928800" imgH="9753600" progId="Equation.DSMT4">
                  <p:embed/>
                  <p:pic>
                    <p:nvPicPr>
                      <p:cNvPr id="0" name="Object 7"/>
                      <p:cNvPicPr>
                        <a:picLocks noChangeAspect="1" noChangeArrowheads="1"/>
                      </p:cNvPicPr>
                      <p:nvPr/>
                    </p:nvPicPr>
                    <p:blipFill>
                      <a:blip r:embed="rId5"/>
                      <a:srcRect/>
                      <a:stretch>
                        <a:fillRect/>
                      </a:stretch>
                    </p:blipFill>
                    <p:spPr bwMode="auto">
                      <a:xfrm>
                        <a:off x="2479973" y="1834400"/>
                        <a:ext cx="4149725" cy="10144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1" name="Rectangle 8"/>
          <p:cNvSpPr>
            <a:spLocks noChangeArrowheads="1"/>
          </p:cNvSpPr>
          <p:nvPr/>
        </p:nvSpPr>
        <p:spPr bwMode="auto">
          <a:xfrm>
            <a:off x="223788" y="935510"/>
            <a:ext cx="8964612"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zh-CN" altLang="en-US" sz="2400" dirty="0">
                <a:solidFill>
                  <a:srgbClr val="663300"/>
                </a:solidFill>
                <a:ea typeface="微软雅黑" panose="020B0503020204020204" charset="-122"/>
                <a:cs typeface="Times New Roman" panose="02020603050405020304" pitchFamily="18" charset="0"/>
              </a:rPr>
              <a:t>在晶体中，组成波包的本征态是</a:t>
            </a:r>
            <a:r>
              <a:rPr kumimoji="1" lang="en-US" altLang="zh-CN" sz="2400" dirty="0">
                <a:solidFill>
                  <a:srgbClr val="663300"/>
                </a:solidFill>
                <a:ea typeface="微软雅黑" panose="020B0503020204020204" charset="-122"/>
                <a:cs typeface="Times New Roman" panose="02020603050405020304" pitchFamily="18" charset="0"/>
              </a:rPr>
              <a:t>Bloch</a:t>
            </a:r>
            <a:r>
              <a:rPr kumimoji="1" lang="zh-CN" altLang="en-US" sz="2400" dirty="0">
                <a:solidFill>
                  <a:srgbClr val="663300"/>
                </a:solidFill>
                <a:ea typeface="微软雅黑" panose="020B0503020204020204" charset="-122"/>
                <a:cs typeface="Times New Roman" panose="02020603050405020304" pitchFamily="18" charset="0"/>
              </a:rPr>
              <a:t>函数。由于波包中含有能量不同的本征态，因此必须用含时间的</a:t>
            </a:r>
            <a:r>
              <a:rPr kumimoji="1" lang="en-US" altLang="zh-CN" sz="2400" dirty="0">
                <a:solidFill>
                  <a:srgbClr val="663300"/>
                </a:solidFill>
                <a:ea typeface="微软雅黑" panose="020B0503020204020204" charset="-122"/>
                <a:cs typeface="Times New Roman" panose="02020603050405020304" pitchFamily="18" charset="0"/>
              </a:rPr>
              <a:t>Bloch</a:t>
            </a:r>
            <a:r>
              <a:rPr kumimoji="1" lang="zh-CN" altLang="en-US" sz="2400" dirty="0">
                <a:solidFill>
                  <a:srgbClr val="663300"/>
                </a:solidFill>
                <a:ea typeface="微软雅黑" panose="020B0503020204020204" charset="-122"/>
                <a:cs typeface="Times New Roman" panose="02020603050405020304" pitchFamily="18" charset="0"/>
              </a:rPr>
              <a:t>函数：</a:t>
            </a:r>
          </a:p>
        </p:txBody>
      </p:sp>
      <p:graphicFrame>
        <p:nvGraphicFramePr>
          <p:cNvPr id="1486860" name="Object 12"/>
          <p:cNvGraphicFramePr>
            <a:graphicFrameLocks noChangeAspect="1"/>
          </p:cNvGraphicFramePr>
          <p:nvPr>
            <p:extLst>
              <p:ext uri="{D42A27DB-BD31-4B8C-83A1-F6EECF244321}">
                <p14:modId xmlns:p14="http://schemas.microsoft.com/office/powerpoint/2010/main" val="2219945033"/>
              </p:ext>
            </p:extLst>
          </p:nvPr>
        </p:nvGraphicFramePr>
        <p:xfrm>
          <a:off x="3233738" y="5492750"/>
          <a:ext cx="2087562" cy="603250"/>
        </p:xfrm>
        <a:graphic>
          <a:graphicData uri="http://schemas.openxmlformats.org/presentationml/2006/ole">
            <mc:AlternateContent xmlns:mc="http://schemas.openxmlformats.org/markup-compatibility/2006">
              <mc:Choice xmlns:v="urn:schemas-microsoft-com:vml" Requires="v">
                <p:oleObj spid="_x0000_s15009" name="Equation" r:id="rId6" imgW="18897600" imgH="5486400" progId="Equation.DSMT4">
                  <p:embed/>
                </p:oleObj>
              </mc:Choice>
              <mc:Fallback>
                <p:oleObj name="Equation" r:id="rId6" imgW="18897600" imgH="5486400" progId="Equation.DSMT4">
                  <p:embed/>
                  <p:pic>
                    <p:nvPicPr>
                      <p:cNvPr id="0" name="Object 12"/>
                      <p:cNvPicPr>
                        <a:picLocks noChangeAspect="1" noChangeArrowheads="1"/>
                      </p:cNvPicPr>
                      <p:nvPr/>
                    </p:nvPicPr>
                    <p:blipFill>
                      <a:blip r:embed="rId7"/>
                      <a:srcRect/>
                      <a:stretch>
                        <a:fillRect/>
                      </a:stretch>
                    </p:blipFill>
                    <p:spPr bwMode="auto">
                      <a:xfrm>
                        <a:off x="3233738" y="5492750"/>
                        <a:ext cx="2087562" cy="603250"/>
                      </a:xfrm>
                      <a:prstGeom prst="rect">
                        <a:avLst/>
                      </a:prstGeom>
                      <a:noFill/>
                      <a:ln>
                        <a:noFill/>
                      </a:ln>
                      <a:extLst/>
                    </p:spPr>
                  </p:pic>
                </p:oleObj>
              </mc:Fallback>
            </mc:AlternateContent>
          </a:graphicData>
        </a:graphic>
      </p:graphicFrame>
      <p:sp>
        <p:nvSpPr>
          <p:cNvPr id="1486862" name="Text Box 14"/>
          <p:cNvSpPr txBox="1">
            <a:spLocks noChangeArrowheads="1"/>
          </p:cNvSpPr>
          <p:nvPr/>
        </p:nvSpPr>
        <p:spPr bwMode="auto">
          <a:xfrm>
            <a:off x="5732145" y="5334307"/>
            <a:ext cx="29546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rgbClr val="663300"/>
                </a:solidFill>
                <a:ea typeface="微软雅黑" panose="020B0503020204020204" charset="-122"/>
                <a:cs typeface="Times New Roman" panose="02020603050405020304" pitchFamily="18" charset="0"/>
              </a:rPr>
              <a:t>要得到稳定的波包，</a:t>
            </a:r>
          </a:p>
          <a:p>
            <a:pPr eaLnBrk="1" hangingPunct="1"/>
            <a:r>
              <a:rPr lang="en-US" altLang="zh-CN" sz="2400" dirty="0" err="1">
                <a:solidFill>
                  <a:srgbClr val="663300"/>
                </a:solidFill>
                <a:latin typeface="Symbol" panose="05050102010706020507" pitchFamily="18" charset="2"/>
                <a:ea typeface="微软雅黑" panose="020B0503020204020204" charset="-122"/>
                <a:cs typeface="Times New Roman" panose="02020603050405020304" pitchFamily="18" charset="0"/>
              </a:rPr>
              <a:t>D</a:t>
            </a:r>
            <a:r>
              <a:rPr lang="en-US" altLang="zh-CN" sz="2400" i="1" dirty="0" err="1">
                <a:solidFill>
                  <a:srgbClr val="663300"/>
                </a:solidFill>
                <a:ea typeface="微软雅黑" panose="020B0503020204020204" charset="-122"/>
                <a:cs typeface="Times New Roman" panose="02020603050405020304" pitchFamily="18" charset="0"/>
              </a:rPr>
              <a:t>k</a:t>
            </a:r>
            <a:r>
              <a:rPr lang="en-US" altLang="zh-CN" sz="2400" i="1" dirty="0">
                <a:solidFill>
                  <a:srgbClr val="663300"/>
                </a:solidFill>
                <a:ea typeface="微软雅黑" panose="020B0503020204020204" charset="-122"/>
                <a:cs typeface="Times New Roman" panose="02020603050405020304" pitchFamily="18" charset="0"/>
              </a:rPr>
              <a:t> </a:t>
            </a:r>
            <a:r>
              <a:rPr lang="zh-CN" altLang="en-US" sz="2400" dirty="0">
                <a:solidFill>
                  <a:srgbClr val="663300"/>
                </a:solidFill>
                <a:ea typeface="微软雅黑" panose="020B0503020204020204" charset="-122"/>
                <a:cs typeface="Times New Roman" panose="02020603050405020304" pitchFamily="18" charset="0"/>
              </a:rPr>
              <a:t>必须很小</a:t>
            </a:r>
            <a:endParaRPr lang="en-US" altLang="zh-CN" sz="2400" dirty="0">
              <a:solidFill>
                <a:srgbClr val="663300"/>
              </a:solidFill>
              <a:ea typeface="微软雅黑" panose="020B0503020204020204" charset="-122"/>
              <a:cs typeface="Times New Roman" panose="02020603050405020304" pitchFamily="18" charset="0"/>
            </a:endParaRPr>
          </a:p>
        </p:txBody>
      </p:sp>
      <p:grpSp>
        <p:nvGrpSpPr>
          <p:cNvPr id="1486867" name="Group 19"/>
          <p:cNvGrpSpPr/>
          <p:nvPr/>
        </p:nvGrpSpPr>
        <p:grpSpPr bwMode="auto">
          <a:xfrm>
            <a:off x="884238" y="3633513"/>
            <a:ext cx="7704138" cy="1736725"/>
            <a:chOff x="557" y="2286"/>
            <a:chExt cx="4853" cy="1094"/>
          </a:xfrm>
        </p:grpSpPr>
        <p:sp>
          <p:nvSpPr>
            <p:cNvPr id="14345" name="Text Box 9"/>
            <p:cNvSpPr txBox="1">
              <a:spLocks noChangeArrowheads="1"/>
            </p:cNvSpPr>
            <p:nvPr/>
          </p:nvSpPr>
          <p:spPr bwMode="auto">
            <a:xfrm>
              <a:off x="635" y="2286"/>
              <a:ext cx="473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lang="zh-CN" altLang="en-US" sz="2400" dirty="0">
                  <a:solidFill>
                    <a:schemeClr val="tx1"/>
                  </a:solidFill>
                  <a:ea typeface="微软雅黑" panose="020B0503020204020204" charset="-122"/>
                  <a:cs typeface="Times New Roman" panose="02020603050405020304" pitchFamily="18" charset="0"/>
                </a:rPr>
                <a:t>把与</a:t>
              </a:r>
              <a:r>
                <a:rPr lang="en-US" altLang="zh-CN" sz="2400" i="1" dirty="0">
                  <a:solidFill>
                    <a:schemeClr val="tx1"/>
                  </a:solidFill>
                  <a:ea typeface="微软雅黑" panose="020B0503020204020204" charset="-122"/>
                  <a:cs typeface="Times New Roman" panose="02020603050405020304" pitchFamily="18" charset="0"/>
                </a:rPr>
                <a:t>k</a:t>
              </a:r>
              <a:r>
                <a:rPr lang="en-US" altLang="zh-CN" sz="2400" baseline="-25000" dirty="0">
                  <a:solidFill>
                    <a:schemeClr val="tx1"/>
                  </a:solidFill>
                  <a:ea typeface="微软雅黑" panose="020B0503020204020204" charset="-122"/>
                  <a:cs typeface="Times New Roman" panose="02020603050405020304" pitchFamily="18" charset="0"/>
                </a:rPr>
                <a:t>0</a:t>
              </a:r>
              <a:r>
                <a:rPr lang="zh-CN" altLang="en-US" sz="2400" dirty="0">
                  <a:solidFill>
                    <a:schemeClr val="tx1"/>
                  </a:solidFill>
                  <a:ea typeface="微软雅黑" panose="020B0503020204020204" charset="-122"/>
                  <a:cs typeface="Times New Roman" panose="02020603050405020304" pitchFamily="18" charset="0"/>
                </a:rPr>
                <a:t>相邻近的各</a:t>
              </a:r>
              <a:r>
                <a:rPr lang="en-US" altLang="zh-CN" sz="2400" i="1" dirty="0">
                  <a:solidFill>
                    <a:schemeClr val="tx1"/>
                  </a:solidFill>
                  <a:ea typeface="微软雅黑" panose="020B0503020204020204" charset="-122"/>
                  <a:cs typeface="Times New Roman" panose="02020603050405020304" pitchFamily="18" charset="0"/>
                </a:rPr>
                <a:t>k’ </a:t>
              </a:r>
              <a:r>
                <a:rPr lang="zh-CN" altLang="en-US" sz="2400" dirty="0">
                  <a:solidFill>
                    <a:schemeClr val="tx1"/>
                  </a:solidFill>
                  <a:ea typeface="微软雅黑" panose="020B0503020204020204" charset="-122"/>
                  <a:cs typeface="Times New Roman" panose="02020603050405020304" pitchFamily="18" charset="0"/>
                </a:rPr>
                <a:t>状态叠加起来就可以组成与量子态</a:t>
              </a:r>
            </a:p>
            <a:p>
              <a:pPr eaLnBrk="1" hangingPunct="1"/>
              <a:r>
                <a:rPr lang="en-US" altLang="zh-CN" sz="2400" i="1" dirty="0">
                  <a:solidFill>
                    <a:schemeClr val="tx1"/>
                  </a:solidFill>
                  <a:ea typeface="微软雅黑" panose="020B0503020204020204" charset="-122"/>
                  <a:cs typeface="Times New Roman" panose="02020603050405020304" pitchFamily="18" charset="0"/>
                </a:rPr>
                <a:t>k</a:t>
              </a:r>
              <a:r>
                <a:rPr lang="en-US" altLang="zh-CN" sz="2400" baseline="-25000" dirty="0">
                  <a:solidFill>
                    <a:schemeClr val="tx1"/>
                  </a:solidFill>
                  <a:ea typeface="微软雅黑" panose="020B0503020204020204" charset="-122"/>
                  <a:cs typeface="Times New Roman" panose="02020603050405020304" pitchFamily="18" charset="0"/>
                </a:rPr>
                <a:t>0 </a:t>
              </a:r>
              <a:r>
                <a:rPr lang="zh-CN" altLang="en-US" sz="2400" dirty="0">
                  <a:solidFill>
                    <a:schemeClr val="tx1"/>
                  </a:solidFill>
                  <a:ea typeface="微软雅黑" panose="020B0503020204020204" charset="-122"/>
                  <a:cs typeface="Times New Roman" panose="02020603050405020304" pitchFamily="18" charset="0"/>
                </a:rPr>
                <a:t>相对应的波包</a:t>
              </a:r>
            </a:p>
          </p:txBody>
        </p:sp>
        <p:graphicFrame>
          <p:nvGraphicFramePr>
            <p:cNvPr id="14346" name="Object 17"/>
            <p:cNvGraphicFramePr>
              <a:graphicFrameLocks noChangeAspect="1"/>
            </p:cNvGraphicFramePr>
            <p:nvPr>
              <p:extLst>
                <p:ext uri="{D42A27DB-BD31-4B8C-83A1-F6EECF244321}">
                  <p14:modId xmlns:p14="http://schemas.microsoft.com/office/powerpoint/2010/main" val="180062749"/>
                </p:ext>
              </p:extLst>
            </p:nvPr>
          </p:nvGraphicFramePr>
          <p:xfrm>
            <a:off x="557" y="2773"/>
            <a:ext cx="4853" cy="607"/>
          </p:xfrm>
          <a:graphic>
            <a:graphicData uri="http://schemas.openxmlformats.org/presentationml/2006/ole">
              <mc:AlternateContent xmlns:mc="http://schemas.openxmlformats.org/markup-compatibility/2006">
                <mc:Choice xmlns:v="urn:schemas-microsoft-com:vml" Requires="v">
                  <p:oleObj spid="_x0000_s15010" name="Equation" r:id="rId8" imgW="2971800" imgH="368300" progId="Equation.DSMT4">
                    <p:embed/>
                  </p:oleObj>
                </mc:Choice>
                <mc:Fallback>
                  <p:oleObj name="Equation" r:id="rId8" imgW="2971800" imgH="368300"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 y="2773"/>
                          <a:ext cx="4853"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9" name="对象 8"/>
          <p:cNvGraphicFramePr>
            <a:graphicFrameLocks noChangeAspect="1"/>
          </p:cNvGraphicFramePr>
          <p:nvPr>
            <p:extLst>
              <p:ext uri="{D42A27DB-BD31-4B8C-83A1-F6EECF244321}">
                <p14:modId xmlns:p14="http://schemas.microsoft.com/office/powerpoint/2010/main" val="2736637439"/>
              </p:ext>
            </p:extLst>
          </p:nvPr>
        </p:nvGraphicFramePr>
        <p:xfrm>
          <a:off x="826741" y="2950939"/>
          <a:ext cx="1296987" cy="589167"/>
        </p:xfrm>
        <a:graphic>
          <a:graphicData uri="http://schemas.openxmlformats.org/presentationml/2006/ole">
            <mc:AlternateContent xmlns:mc="http://schemas.openxmlformats.org/markup-compatibility/2006">
              <mc:Choice xmlns:v="urn:schemas-microsoft-com:vml" Requires="v">
                <p:oleObj spid="_x0000_s15011" name="Equation" r:id="rId10" imgW="508000" imgH="228600" progId="Equation.DSMT4">
                  <p:embed/>
                </p:oleObj>
              </mc:Choice>
              <mc:Fallback>
                <p:oleObj name="Equation" r:id="rId10" imgW="508000" imgH="228600" progId="Equation.DSMT4">
                  <p:embed/>
                  <p:pic>
                    <p:nvPicPr>
                      <p:cNvPr id="0"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6741" y="2950939"/>
                        <a:ext cx="1296987" cy="589167"/>
                      </a:xfrm>
                      <a:prstGeom prst="rect">
                        <a:avLst/>
                      </a:prstGeom>
                      <a:noFill/>
                    </p:spPr>
                  </p:pic>
                </p:oleObj>
              </mc:Fallback>
            </mc:AlternateContent>
          </a:graphicData>
        </a:graphic>
      </p:graphicFrame>
      <p:sp>
        <p:nvSpPr>
          <p:cNvPr id="11" name="文本框 10"/>
          <p:cNvSpPr txBox="1"/>
          <p:nvPr/>
        </p:nvSpPr>
        <p:spPr>
          <a:xfrm>
            <a:off x="391716" y="2983913"/>
            <a:ext cx="492443" cy="461665"/>
          </a:xfrm>
          <a:prstGeom prst="rect">
            <a:avLst/>
          </a:prstGeom>
          <a:noFill/>
        </p:spPr>
        <p:txBody>
          <a:bodyPr wrap="none" rtlCol="0">
            <a:spAutoFit/>
          </a:bodyPr>
          <a:lstStyle/>
          <a:p>
            <a:r>
              <a:rPr lang="zh-CN" altLang="en-US" sz="2400" dirty="0">
                <a:solidFill>
                  <a:schemeClr val="tx1"/>
                </a:solidFill>
                <a:ea typeface="微软雅黑" panose="020B0503020204020204" charset="-122"/>
              </a:rPr>
              <a:t>设</a:t>
            </a:r>
          </a:p>
        </p:txBody>
      </p:sp>
      <p:sp>
        <p:nvSpPr>
          <p:cNvPr id="12" name="矩形 11"/>
          <p:cNvSpPr/>
          <p:nvPr/>
        </p:nvSpPr>
        <p:spPr>
          <a:xfrm>
            <a:off x="1997461" y="2999300"/>
            <a:ext cx="3108543" cy="461665"/>
          </a:xfrm>
          <a:prstGeom prst="rect">
            <a:avLst/>
          </a:prstGeom>
        </p:spPr>
        <p:txBody>
          <a:bodyPr wrap="none">
            <a:spAutoFit/>
          </a:bodyPr>
          <a:lstStyle/>
          <a:p>
            <a:r>
              <a:rPr lang="zh-CN" altLang="zh-CN" sz="2400" kern="100" dirty="0">
                <a:solidFill>
                  <a:schemeClr val="tx1"/>
                </a:solidFill>
                <a:ea typeface="微软雅黑" panose="020B0503020204020204" charset="-122"/>
                <a:cs typeface="Times New Roman" panose="02020603050405020304" pitchFamily="18" charset="0"/>
              </a:rPr>
              <a:t>只是</a:t>
            </a:r>
            <a:r>
              <a:rPr lang="en-US" altLang="zh-CN" sz="2400" i="1" kern="100" dirty="0">
                <a:solidFill>
                  <a:schemeClr val="tx1"/>
                </a:solidFill>
                <a:ea typeface="微软雅黑" panose="020B0503020204020204" charset="-122"/>
                <a:cs typeface="Times New Roman" panose="02020603050405020304" pitchFamily="18" charset="0"/>
              </a:rPr>
              <a:t>x</a:t>
            </a:r>
            <a:r>
              <a:rPr lang="zh-CN" altLang="zh-CN" sz="2400" kern="100" dirty="0">
                <a:solidFill>
                  <a:schemeClr val="tx1"/>
                </a:solidFill>
                <a:ea typeface="微软雅黑" panose="020B0503020204020204" charset="-122"/>
                <a:cs typeface="Times New Roman" panose="02020603050405020304" pitchFamily="18" charset="0"/>
              </a:rPr>
              <a:t>的函数的情</a:t>
            </a:r>
            <a:r>
              <a:rPr lang="zh-CN" altLang="en-US" sz="2400" kern="100" dirty="0">
                <a:solidFill>
                  <a:schemeClr val="tx1"/>
                </a:solidFill>
                <a:ea typeface="微软雅黑" panose="020B0503020204020204" charset="-122"/>
                <a:cs typeface="Times New Roman" panose="02020603050405020304" pitchFamily="18" charset="0"/>
              </a:rPr>
              <a:t>况：</a:t>
            </a:r>
            <a:endParaRPr lang="zh-CN" altLang="en-US" sz="2400" dirty="0">
              <a:solidFill>
                <a:schemeClr val="tx1"/>
              </a:solidFill>
              <a:ea typeface="微软雅黑" panose="020B050302020402020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a:defRPr/>
            </a:pPr>
            <a:r>
              <a:rPr lang="zh-CN" altLang="en-US"/>
              <a:t>清华大学电子工程系</a:t>
            </a:r>
            <a:r>
              <a:rPr lang="en-US" altLang="zh-CN"/>
              <a:t>/</a:t>
            </a:r>
            <a:r>
              <a:rPr lang="zh-CN" altLang="en-US"/>
              <a:t>黄翊东</a:t>
            </a:r>
          </a:p>
        </p:txBody>
      </p:sp>
      <p:sp>
        <p:nvSpPr>
          <p:cNvPr id="3" name="灯片编号占位符 2"/>
          <p:cNvSpPr>
            <a:spLocks noGrp="1"/>
          </p:cNvSpPr>
          <p:nvPr>
            <p:ph type="sldNum" sz="quarter" idx="12"/>
          </p:nvPr>
        </p:nvSpPr>
        <p:spPr/>
        <p:txBody>
          <a:bodyPr/>
          <a:lstStyle/>
          <a:p>
            <a:fld id="{BD8223D9-D9DA-4C0B-9616-36644EEDABA8}" type="slidenum">
              <a:rPr lang="zh-CN" altLang="en-US" smtClean="0"/>
              <a:pPr/>
              <a:t>9</a:t>
            </a:fld>
            <a:endParaRPr lang="zh-CN" altLang="en-US"/>
          </a:p>
        </p:txBody>
      </p:sp>
      <p:sp>
        <p:nvSpPr>
          <p:cNvPr id="17" name="Rectangle 2"/>
          <p:cNvSpPr txBox="1">
            <a:spLocks noRot="1" noChangeArrowheads="1"/>
          </p:cNvSpPr>
          <p:nvPr/>
        </p:nvSpPr>
        <p:spPr bwMode="auto">
          <a:xfrm>
            <a:off x="3707904" y="44624"/>
            <a:ext cx="58435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eaLnBrk="1" hangingPunct="1"/>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波    包</a:t>
            </a:r>
          </a:p>
        </p:txBody>
      </p:sp>
      <p:sp>
        <p:nvSpPr>
          <p:cNvPr id="18" name="Rectangle 37"/>
          <p:cNvSpPr>
            <a:spLocks noChangeArrowheads="1"/>
          </p:cNvSpPr>
          <p:nvPr/>
        </p:nvSpPr>
        <p:spPr bwMode="auto">
          <a:xfrm flipV="1">
            <a:off x="115947" y="87641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86867"/>
                                        </p:tgtEl>
                                        <p:attrNameLst>
                                          <p:attrName>style.visibility</p:attrName>
                                        </p:attrNameLst>
                                      </p:cBhvr>
                                      <p:to>
                                        <p:strVal val="visible"/>
                                      </p:to>
                                    </p:set>
                                    <p:animEffect transition="in" filter="dissolve">
                                      <p:cBhvr>
                                        <p:cTn id="7" dur="500"/>
                                        <p:tgtEl>
                                          <p:spTgt spid="14868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86860"/>
                                        </p:tgtEl>
                                        <p:attrNameLst>
                                          <p:attrName>style.visibility</p:attrName>
                                        </p:attrNameLst>
                                      </p:cBhvr>
                                      <p:to>
                                        <p:strVal val="visible"/>
                                      </p:to>
                                    </p:set>
                                    <p:animEffect transition="in" filter="dissolve">
                                      <p:cBhvr>
                                        <p:cTn id="12" dur="500"/>
                                        <p:tgtEl>
                                          <p:spTgt spid="14868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86862"/>
                                        </p:tgtEl>
                                        <p:attrNameLst>
                                          <p:attrName>style.visibility</p:attrName>
                                        </p:attrNameLst>
                                      </p:cBhvr>
                                      <p:to>
                                        <p:strVal val="visible"/>
                                      </p:to>
                                    </p:set>
                                    <p:animEffect transition="in" filter="dissolve">
                                      <p:cBhvr>
                                        <p:cTn id="17" dur="500"/>
                                        <p:tgtEl>
                                          <p:spTgt spid="1486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686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7"/>
          <p:cNvSpPr>
            <a:spLocks noChangeArrowheads="1"/>
          </p:cNvSpPr>
          <p:nvPr/>
        </p:nvSpPr>
        <p:spPr bwMode="auto">
          <a:xfrm flipV="1">
            <a:off x="106363" y="87736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20482" name="Object 2"/>
          <p:cNvGraphicFramePr>
            <a:graphicFrameLocks noChangeAspect="1"/>
          </p:cNvGraphicFramePr>
          <p:nvPr/>
        </p:nvGraphicFramePr>
        <p:xfrm>
          <a:off x="642938" y="836712"/>
          <a:ext cx="8074025" cy="5194300"/>
        </p:xfrm>
        <a:graphic>
          <a:graphicData uri="http://schemas.openxmlformats.org/presentationml/2006/ole">
            <mc:AlternateContent xmlns:mc="http://schemas.openxmlformats.org/markup-compatibility/2006">
              <mc:Choice xmlns:v="urn:schemas-microsoft-com:vml" Requires="v">
                <p:oleObj spid="_x0000_s273606" name="公式" r:id="rId4" imgW="3213100" imgH="2070100" progId="Equation.3">
                  <p:embed/>
                </p:oleObj>
              </mc:Choice>
              <mc:Fallback>
                <p:oleObj name="公式" r:id="rId4" imgW="3213100" imgH="2070100" progId="Equation.3">
                  <p:embed/>
                  <p:pic>
                    <p:nvPicPr>
                      <p:cNvPr id="204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38" y="836712"/>
                        <a:ext cx="8074025" cy="5194300"/>
                      </a:xfrm>
                      <a:prstGeom prst="rect">
                        <a:avLst/>
                      </a:prstGeom>
                      <a:noFill/>
                      <a:ln>
                        <a:noFill/>
                      </a:ln>
                      <a:extLst/>
                    </p:spPr>
                  </p:pic>
                </p:oleObj>
              </mc:Fallback>
            </mc:AlternateContent>
          </a:graphicData>
        </a:graphic>
      </p:graphicFrame>
      <p:sp>
        <p:nvSpPr>
          <p:cNvPr id="20483" name="Text Box 3"/>
          <p:cNvSpPr txBox="1">
            <a:spLocks noChangeArrowheads="1"/>
          </p:cNvSpPr>
          <p:nvPr/>
        </p:nvSpPr>
        <p:spPr bwMode="auto">
          <a:xfrm>
            <a:off x="3275013" y="253097"/>
            <a:ext cx="5400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电子的浓度</a:t>
            </a:r>
          </a:p>
        </p:txBody>
      </p:sp>
      <p:sp>
        <p:nvSpPr>
          <p:cNvPr id="2048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0485" name="Rectangle 5"/>
          <p:cNvSpPr>
            <a:spLocks noChangeArrowheads="1"/>
          </p:cNvSpPr>
          <p:nvPr/>
        </p:nvSpPr>
        <p:spPr bwMode="auto">
          <a:xfrm>
            <a:off x="0" y="3084612"/>
            <a:ext cx="9144000" cy="0"/>
          </a:xfrm>
          <a:prstGeom prst="rect">
            <a:avLst/>
          </a:prstGeom>
          <a:noFill/>
          <a:ln>
            <a:noFill/>
          </a:ln>
          <a:effectLs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0486" name="Rectangle 6"/>
          <p:cNvSpPr>
            <a:spLocks noChangeArrowheads="1"/>
          </p:cNvSpPr>
          <p:nvPr/>
        </p:nvSpPr>
        <p:spPr bwMode="auto">
          <a:xfrm>
            <a:off x="0" y="2998887"/>
            <a:ext cx="9144000" cy="0"/>
          </a:xfrm>
          <a:prstGeom prst="rect">
            <a:avLst/>
          </a:prstGeom>
          <a:noFill/>
          <a:ln>
            <a:noFill/>
          </a:ln>
          <a:effectLs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0487" name="Rectangle 7"/>
          <p:cNvSpPr>
            <a:spLocks noChangeArrowheads="1"/>
          </p:cNvSpPr>
          <p:nvPr/>
        </p:nvSpPr>
        <p:spPr bwMode="auto">
          <a:xfrm>
            <a:off x="0" y="2998887"/>
            <a:ext cx="9144000" cy="0"/>
          </a:xfrm>
          <a:prstGeom prst="rect">
            <a:avLst/>
          </a:prstGeom>
          <a:noFill/>
          <a:ln>
            <a:noFill/>
          </a:ln>
          <a:effectLs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nvGrpSpPr>
          <p:cNvPr id="2042888" name="Group 8"/>
          <p:cNvGrpSpPr/>
          <p:nvPr/>
        </p:nvGrpSpPr>
        <p:grpSpPr bwMode="auto">
          <a:xfrm>
            <a:off x="6127752" y="188913"/>
            <a:ext cx="2332038" cy="2895600"/>
            <a:chOff x="3860" y="119"/>
            <a:chExt cx="1469" cy="1824"/>
          </a:xfrm>
        </p:grpSpPr>
        <p:graphicFrame>
          <p:nvGraphicFramePr>
            <p:cNvPr id="20499" name="Object 9"/>
            <p:cNvGraphicFramePr>
              <a:graphicFrameLocks noChangeAspect="1"/>
            </p:cNvGraphicFramePr>
            <p:nvPr/>
          </p:nvGraphicFramePr>
          <p:xfrm>
            <a:off x="4195" y="119"/>
            <a:ext cx="1134" cy="671"/>
          </p:xfrm>
          <a:graphic>
            <a:graphicData uri="http://schemas.openxmlformats.org/presentationml/2006/ole">
              <mc:AlternateContent xmlns:mc="http://schemas.openxmlformats.org/markup-compatibility/2006">
                <mc:Choice xmlns:v="urn:schemas-microsoft-com:vml" Requires="v">
                  <p:oleObj spid="_x0000_s273607" name="公式" r:id="rId6" imgW="723900" imgH="431800" progId="Equation.3">
                    <p:embed/>
                  </p:oleObj>
                </mc:Choice>
                <mc:Fallback>
                  <p:oleObj name="公式" r:id="rId6" imgW="723900" imgH="431800" progId="Equation.3">
                    <p:embed/>
                    <p:pic>
                      <p:nvPicPr>
                        <p:cNvPr id="2049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5" y="119"/>
                          <a:ext cx="1134" cy="671"/>
                        </a:xfrm>
                        <a:prstGeom prst="rect">
                          <a:avLst/>
                        </a:prstGeom>
                        <a:gradFill rotWithShape="1">
                          <a:gsLst>
                            <a:gs pos="0">
                              <a:srgbClr val="CCFFCC"/>
                            </a:gs>
                            <a:gs pos="50000">
                              <a:srgbClr val="FCFFFC"/>
                            </a:gs>
                            <a:gs pos="100000">
                              <a:srgbClr val="CCFFCC"/>
                            </a:gs>
                          </a:gsLst>
                          <a:lin ang="5400000" scaled="1"/>
                        </a:gradFill>
                        <a:ln w="9525">
                          <a:solidFill>
                            <a:srgbClr val="006600"/>
                          </a:solidFill>
                          <a:miter lim="800000"/>
                          <a:headEnd/>
                          <a:tailEnd/>
                        </a:ln>
                      </p:spPr>
                    </p:pic>
                  </p:oleObj>
                </mc:Fallback>
              </mc:AlternateContent>
            </a:graphicData>
          </a:graphic>
        </p:graphicFrame>
        <p:sp>
          <p:nvSpPr>
            <p:cNvPr id="20500" name="Line 10"/>
            <p:cNvSpPr>
              <a:spLocks noChangeShapeType="1"/>
            </p:cNvSpPr>
            <p:nvPr/>
          </p:nvSpPr>
          <p:spPr bwMode="auto">
            <a:xfrm flipH="1">
              <a:off x="3860" y="799"/>
              <a:ext cx="789" cy="1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20489" name="Rectangle 11"/>
          <p:cNvSpPr>
            <a:spLocks noChangeArrowheads="1"/>
          </p:cNvSpPr>
          <p:nvPr/>
        </p:nvSpPr>
        <p:spPr bwMode="auto">
          <a:xfrm>
            <a:off x="0" y="2998887"/>
            <a:ext cx="9144000" cy="0"/>
          </a:xfrm>
          <a:prstGeom prst="rect">
            <a:avLst/>
          </a:prstGeom>
          <a:noFill/>
          <a:ln>
            <a:noFill/>
          </a:ln>
          <a:effectLs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nvGrpSpPr>
          <p:cNvPr id="2042892" name="Group 12"/>
          <p:cNvGrpSpPr/>
          <p:nvPr/>
        </p:nvGrpSpPr>
        <p:grpSpPr bwMode="auto">
          <a:xfrm>
            <a:off x="6443663" y="3940274"/>
            <a:ext cx="2700337" cy="857250"/>
            <a:chOff x="4059" y="2618"/>
            <a:chExt cx="1701" cy="540"/>
          </a:xfrm>
          <a:noFill/>
        </p:grpSpPr>
        <p:graphicFrame>
          <p:nvGraphicFramePr>
            <p:cNvPr id="20497" name="Object 13"/>
            <p:cNvGraphicFramePr>
              <a:graphicFrameLocks noChangeAspect="1"/>
            </p:cNvGraphicFramePr>
            <p:nvPr/>
          </p:nvGraphicFramePr>
          <p:xfrm>
            <a:off x="4286" y="2618"/>
            <a:ext cx="1474" cy="540"/>
          </p:xfrm>
          <a:graphic>
            <a:graphicData uri="http://schemas.openxmlformats.org/presentationml/2006/ole">
              <mc:AlternateContent xmlns:mc="http://schemas.openxmlformats.org/markup-compatibility/2006">
                <mc:Choice xmlns:v="urn:schemas-microsoft-com:vml" Requires="v">
                  <p:oleObj spid="_x0000_s273608" name="公式" r:id="rId8" imgW="1167765" imgH="431800" progId="Equation.3">
                    <p:embed/>
                  </p:oleObj>
                </mc:Choice>
                <mc:Fallback>
                  <p:oleObj name="公式" r:id="rId8" imgW="1167765" imgH="431800" progId="Equation.3">
                    <p:embed/>
                    <p:pic>
                      <p:nvPicPr>
                        <p:cNvPr id="20497"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6" y="2618"/>
                          <a:ext cx="1474" cy="540"/>
                        </a:xfrm>
                        <a:prstGeom prst="rect">
                          <a:avLst/>
                        </a:prstGeom>
                        <a:solidFill>
                          <a:srgbClr val="CCFFCC"/>
                        </a:solidFill>
                        <a:ln w="9525">
                          <a:solidFill>
                            <a:srgbClr val="006600"/>
                          </a:solidFill>
                          <a:miter lim="800000"/>
                          <a:headEnd/>
                          <a:tailEnd/>
                        </a:ln>
                      </p:spPr>
                    </p:pic>
                  </p:oleObj>
                </mc:Fallback>
              </mc:AlternateContent>
            </a:graphicData>
          </a:graphic>
        </p:graphicFrame>
        <p:sp>
          <p:nvSpPr>
            <p:cNvPr id="20498" name="Line 14"/>
            <p:cNvSpPr>
              <a:spLocks noChangeShapeType="1"/>
            </p:cNvSpPr>
            <p:nvPr/>
          </p:nvSpPr>
          <p:spPr bwMode="auto">
            <a:xfrm flipH="1">
              <a:off x="4059" y="2931"/>
              <a:ext cx="227" cy="0"/>
            </a:xfrm>
            <a:prstGeom prst="line">
              <a:avLst/>
            </a:prstGeom>
            <a:grpFill/>
            <a:ln w="9525">
              <a:solidFill>
                <a:schemeClr val="tx1"/>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grpSp>
        <p:nvGrpSpPr>
          <p:cNvPr id="2042895" name="Group 15"/>
          <p:cNvGrpSpPr/>
          <p:nvPr/>
        </p:nvGrpSpPr>
        <p:grpSpPr bwMode="auto">
          <a:xfrm>
            <a:off x="2365375" y="5734149"/>
            <a:ext cx="3214688" cy="908050"/>
            <a:chOff x="1490" y="3748"/>
            <a:chExt cx="2025" cy="572"/>
          </a:xfrm>
          <a:noFill/>
        </p:grpSpPr>
        <p:graphicFrame>
          <p:nvGraphicFramePr>
            <p:cNvPr id="20495" name="Object 16"/>
            <p:cNvGraphicFramePr>
              <a:graphicFrameLocks noChangeAspect="1"/>
            </p:cNvGraphicFramePr>
            <p:nvPr/>
          </p:nvGraphicFramePr>
          <p:xfrm>
            <a:off x="1490" y="3775"/>
            <a:ext cx="1690" cy="545"/>
          </p:xfrm>
          <a:graphic>
            <a:graphicData uri="http://schemas.openxmlformats.org/presentationml/2006/ole">
              <mc:AlternateContent xmlns:mc="http://schemas.openxmlformats.org/markup-compatibility/2006">
                <mc:Choice xmlns:v="urn:schemas-microsoft-com:vml" Requires="v">
                  <p:oleObj spid="_x0000_s273609" name="公式" r:id="rId10" imgW="1295400" imgH="419100" progId="Equation.3">
                    <p:embed/>
                  </p:oleObj>
                </mc:Choice>
                <mc:Fallback>
                  <p:oleObj name="公式" r:id="rId10" imgW="1295400" imgH="419100" progId="Equation.3">
                    <p:embed/>
                    <p:pic>
                      <p:nvPicPr>
                        <p:cNvPr id="20495"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0" y="3775"/>
                          <a:ext cx="1690" cy="545"/>
                        </a:xfrm>
                        <a:prstGeom prst="rect">
                          <a:avLst/>
                        </a:prstGeom>
                        <a:solidFill>
                          <a:srgbClr val="CCFFCC"/>
                        </a:solidFill>
                        <a:ln w="9525">
                          <a:solidFill>
                            <a:srgbClr val="006600"/>
                          </a:solidFill>
                          <a:miter lim="800000"/>
                          <a:headEnd/>
                          <a:tailEnd/>
                        </a:ln>
                      </p:spPr>
                    </p:pic>
                  </p:oleObj>
                </mc:Fallback>
              </mc:AlternateContent>
            </a:graphicData>
          </a:graphic>
        </p:graphicFrame>
        <p:sp>
          <p:nvSpPr>
            <p:cNvPr id="20496" name="Line 17"/>
            <p:cNvSpPr>
              <a:spLocks noChangeShapeType="1"/>
            </p:cNvSpPr>
            <p:nvPr/>
          </p:nvSpPr>
          <p:spPr bwMode="auto">
            <a:xfrm flipV="1">
              <a:off x="3198" y="3748"/>
              <a:ext cx="317" cy="226"/>
            </a:xfrm>
            <a:prstGeom prst="line">
              <a:avLst/>
            </a:prstGeom>
            <a:grpFill/>
            <a:ln w="9525">
              <a:solidFill>
                <a:schemeClr val="tx1"/>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2042898" name="Rectangle 18"/>
          <p:cNvSpPr>
            <a:spLocks noChangeArrowheads="1"/>
          </p:cNvSpPr>
          <p:nvPr/>
        </p:nvSpPr>
        <p:spPr bwMode="auto">
          <a:xfrm>
            <a:off x="5364163" y="5157887"/>
            <a:ext cx="2376487" cy="647700"/>
          </a:xfrm>
          <a:prstGeom prst="rect">
            <a:avLst/>
          </a:prstGeom>
          <a:noFill/>
          <a:ln w="57150">
            <a:solidFill>
              <a:srgbClr val="CC0000"/>
            </a:solidFill>
            <a:miter lim="800000"/>
          </a:ln>
          <a:effectLs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042899" name="Text Box 19"/>
          <p:cNvSpPr txBox="1">
            <a:spLocks noChangeArrowheads="1"/>
          </p:cNvSpPr>
          <p:nvPr/>
        </p:nvSpPr>
        <p:spPr bwMode="auto">
          <a:xfrm>
            <a:off x="87313" y="5921474"/>
            <a:ext cx="2185214" cy="492443"/>
          </a:xfrm>
          <a:prstGeom prst="rect">
            <a:avLst/>
          </a:prstGeom>
          <a:noFill/>
          <a:ln w="76200">
            <a:solidFill>
              <a:srgbClr val="00CC00"/>
            </a:solidFill>
            <a:miter lim="800000"/>
          </a:ln>
          <a:effectLs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有效能级密度</a:t>
            </a:r>
          </a:p>
        </p:txBody>
      </p:sp>
      <p:sp>
        <p:nvSpPr>
          <p:cNvPr id="2042900" name="Line 20"/>
          <p:cNvSpPr>
            <a:spLocks noChangeShapeType="1"/>
          </p:cNvSpPr>
          <p:nvPr/>
        </p:nvSpPr>
        <p:spPr bwMode="auto">
          <a:xfrm>
            <a:off x="466725" y="3789462"/>
            <a:ext cx="8208963"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 name="页脚占位符 1"/>
          <p:cNvSpPr>
            <a:spLocks noGrp="1"/>
          </p:cNvSpPr>
          <p:nvPr>
            <p:ph type="ftr" sz="quarter" idx="11"/>
          </p:nvPr>
        </p:nvSpPr>
        <p:spPr>
          <a:xfrm>
            <a:off x="3232150" y="6569173"/>
            <a:ext cx="2895600" cy="365125"/>
          </a:xfr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dirty="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a:xfrm>
            <a:off x="6553200" y="6304235"/>
            <a:ext cx="2133600" cy="365125"/>
          </a:xfrm>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5" name="Text Box 19"/>
          <p:cNvSpPr txBox="1">
            <a:spLocks noChangeArrowheads="1"/>
          </p:cNvSpPr>
          <p:nvPr/>
        </p:nvSpPr>
        <p:spPr bwMode="auto">
          <a:xfrm>
            <a:off x="684213" y="3501008"/>
            <a:ext cx="7766050" cy="15208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这表明，在计算导带电子数时可以等效地用导带底能级</a:t>
            </a: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E</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代替整个导带，导带的电子数就如同在导带底</a:t>
            </a: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E</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处集中了</a:t>
            </a: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N</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个能态所含有的电子数</a:t>
            </a:r>
          </a:p>
        </p:txBody>
      </p:sp>
    </p:spTree>
    <p:extLst>
      <p:ext uri="{BB962C8B-B14F-4D97-AF65-F5344CB8AC3E}">
        <p14:creationId xmlns:p14="http://schemas.microsoft.com/office/powerpoint/2010/main" val="23848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4578" name="Text Box 2"/>
          <p:cNvSpPr txBox="1">
            <a:spLocks noChangeArrowheads="1"/>
          </p:cNvSpPr>
          <p:nvPr/>
        </p:nvSpPr>
        <p:spPr bwMode="auto">
          <a:xfrm>
            <a:off x="3203575" y="308208"/>
            <a:ext cx="5400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空穴的浓度</a:t>
            </a:r>
          </a:p>
        </p:txBody>
      </p:sp>
      <p:sp>
        <p:nvSpPr>
          <p:cNvPr id="24579"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4580" name="Rectangle 4"/>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aphicFrame>
        <p:nvGraphicFramePr>
          <p:cNvPr id="24581" name="Object 5"/>
          <p:cNvGraphicFramePr>
            <a:graphicFrameLocks noChangeAspect="1"/>
          </p:cNvGraphicFramePr>
          <p:nvPr/>
        </p:nvGraphicFramePr>
        <p:xfrm>
          <a:off x="1898650" y="1052513"/>
          <a:ext cx="6383338" cy="2613025"/>
        </p:xfrm>
        <a:graphic>
          <a:graphicData uri="http://schemas.openxmlformats.org/presentationml/2006/ole">
            <mc:AlternateContent xmlns:mc="http://schemas.openxmlformats.org/markup-compatibility/2006">
              <mc:Choice xmlns:v="urn:schemas-microsoft-com:vml" Requires="v">
                <p:oleObj spid="_x0000_s275614" name="公式" r:id="rId4" imgW="2540000" imgH="1041400" progId="Equation.3">
                  <p:embed/>
                </p:oleObj>
              </mc:Choice>
              <mc:Fallback>
                <p:oleObj name="公式" r:id="rId4" imgW="2540000" imgH="1041400" progId="Equation.3">
                  <p:embed/>
                  <p:pic>
                    <p:nvPicPr>
                      <p:cNvPr id="2458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1052513"/>
                        <a:ext cx="6383338" cy="261302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2" name="Text Box 6"/>
          <p:cNvSpPr txBox="1">
            <a:spLocks noChangeArrowheads="1"/>
          </p:cNvSpPr>
          <p:nvPr/>
        </p:nvSpPr>
        <p:spPr bwMode="auto">
          <a:xfrm>
            <a:off x="539750" y="1219200"/>
            <a:ext cx="1262063" cy="488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mn-cs"/>
              </a:rPr>
              <a:t>同理，</a:t>
            </a:r>
            <a:r>
              <a:rPr kumimoji="0" lang="zh-CN" altLang="en-US" sz="2600" b="1"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charset="-122"/>
                <a:cs typeface="+mn-cs"/>
              </a:rPr>
              <a:t> </a:t>
            </a:r>
          </a:p>
        </p:txBody>
      </p:sp>
      <p:graphicFrame>
        <p:nvGraphicFramePr>
          <p:cNvPr id="2046983" name="Object 7"/>
          <p:cNvGraphicFramePr>
            <a:graphicFrameLocks noChangeAspect="1"/>
          </p:cNvGraphicFramePr>
          <p:nvPr>
            <p:extLst>
              <p:ext uri="{D42A27DB-BD31-4B8C-83A1-F6EECF244321}">
                <p14:modId xmlns:p14="http://schemas.microsoft.com/office/powerpoint/2010/main" val="3310269633"/>
              </p:ext>
            </p:extLst>
          </p:nvPr>
        </p:nvGraphicFramePr>
        <p:xfrm>
          <a:off x="947738" y="3789363"/>
          <a:ext cx="2903537" cy="638175"/>
        </p:xfrm>
        <a:graphic>
          <a:graphicData uri="http://schemas.openxmlformats.org/presentationml/2006/ole">
            <mc:AlternateContent xmlns:mc="http://schemas.openxmlformats.org/markup-compatibility/2006">
              <mc:Choice xmlns:v="urn:schemas-microsoft-com:vml" Requires="v">
                <p:oleObj spid="_x0000_s275615" name="Equation" r:id="rId6" imgW="1155700" imgH="254000" progId="Equation.DSMT4">
                  <p:embed/>
                </p:oleObj>
              </mc:Choice>
              <mc:Fallback>
                <p:oleObj name="Equation" r:id="rId6" imgW="1155700" imgH="254000" progId="Equation.DSMT4">
                  <p:embed/>
                  <p:pic>
                    <p:nvPicPr>
                      <p:cNvPr id="204698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738" y="3789363"/>
                        <a:ext cx="2903537" cy="6381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6984" name="Object 8"/>
          <p:cNvGraphicFramePr>
            <a:graphicFrameLocks noChangeAspect="1"/>
          </p:cNvGraphicFramePr>
          <p:nvPr/>
        </p:nvGraphicFramePr>
        <p:xfrm>
          <a:off x="6288088" y="303213"/>
          <a:ext cx="2708275" cy="865187"/>
        </p:xfrm>
        <a:graphic>
          <a:graphicData uri="http://schemas.openxmlformats.org/presentationml/2006/ole">
            <mc:AlternateContent xmlns:mc="http://schemas.openxmlformats.org/markup-compatibility/2006">
              <mc:Choice xmlns:v="urn:schemas-microsoft-com:vml" Requires="v">
                <p:oleObj spid="_x0000_s275616" name="公式" r:id="rId8" imgW="1308100" imgH="419100" progId="Equation.3">
                  <p:embed/>
                </p:oleObj>
              </mc:Choice>
              <mc:Fallback>
                <p:oleObj name="公式" r:id="rId8" imgW="1308100" imgH="419100" progId="Equation.3">
                  <p:embed/>
                  <p:pic>
                    <p:nvPicPr>
                      <p:cNvPr id="2046984"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8088" y="303213"/>
                        <a:ext cx="2708275" cy="865187"/>
                      </a:xfrm>
                      <a:prstGeom prst="rect">
                        <a:avLst/>
                      </a:prstGeom>
                      <a:gradFill rotWithShape="1">
                        <a:gsLst>
                          <a:gs pos="0">
                            <a:srgbClr val="FFCCFF"/>
                          </a:gs>
                          <a:gs pos="50000">
                            <a:srgbClr val="FFFFFF"/>
                          </a:gs>
                          <a:gs pos="100000">
                            <a:srgbClr val="FFCCFF"/>
                          </a:gs>
                        </a:gsLst>
                        <a:lin ang="5400000" scaled="1"/>
                      </a:gradFill>
                      <a:ln>
                        <a:noFill/>
                      </a:ln>
                      <a:extLst>
                        <a:ext uri="{91240B29-F687-4F45-9708-019B960494DF}">
                          <a14:hiddenLine xmlns:a14="http://schemas.microsoft.com/office/drawing/2010/main" w="9525">
                            <a:solidFill>
                              <a:srgbClr val="00CC00"/>
                            </a:solidFill>
                            <a:miter lim="800000"/>
                            <a:headEnd/>
                            <a:tailEnd/>
                          </a14:hiddenLine>
                        </a:ext>
                      </a:extLst>
                    </p:spPr>
                  </p:pic>
                </p:oleObj>
              </mc:Fallback>
            </mc:AlternateContent>
          </a:graphicData>
        </a:graphic>
      </p:graphicFrame>
      <p:sp>
        <p:nvSpPr>
          <p:cNvPr id="2046985" name="Text Box 9"/>
          <p:cNvSpPr txBox="1">
            <a:spLocks noChangeArrowheads="1"/>
          </p:cNvSpPr>
          <p:nvPr/>
        </p:nvSpPr>
        <p:spPr bwMode="auto">
          <a:xfrm>
            <a:off x="838200" y="4652963"/>
            <a:ext cx="7766050" cy="152082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这表明，在计算价带空穴数时可以等效地用价带顶能级</a:t>
            </a: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E</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代替整个价带，价带的空穴数就如同在价带顶</a:t>
            </a: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E</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处集中了</a:t>
            </a: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N</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个能态所含有的空穴数</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6984"/>
                                        </p:tgtEl>
                                        <p:attrNameLst>
                                          <p:attrName>style.visibility</p:attrName>
                                        </p:attrNameLst>
                                      </p:cBhvr>
                                      <p:to>
                                        <p:strVal val="visible"/>
                                      </p:to>
                                    </p:set>
                                    <p:animEffect transition="in" filter="dissolve">
                                      <p:cBhvr>
                                        <p:cTn id="7" dur="500"/>
                                        <p:tgtEl>
                                          <p:spTgt spid="2046984"/>
                                        </p:tgtEl>
                                      </p:cBhvr>
                                    </p:animEffect>
                                  </p:childTnLst>
                                </p:cTn>
                              </p:par>
                              <p:par>
                                <p:cTn id="8" presetID="9" presetClass="entr" presetSubtype="0" fill="hold" nodeType="withEffect">
                                  <p:stCondLst>
                                    <p:cond delay="0"/>
                                  </p:stCondLst>
                                  <p:childTnLst>
                                    <p:set>
                                      <p:cBhvr>
                                        <p:cTn id="9" dur="1" fill="hold">
                                          <p:stCondLst>
                                            <p:cond delay="0"/>
                                          </p:stCondLst>
                                        </p:cTn>
                                        <p:tgtEl>
                                          <p:spTgt spid="2046983"/>
                                        </p:tgtEl>
                                        <p:attrNameLst>
                                          <p:attrName>style.visibility</p:attrName>
                                        </p:attrNameLst>
                                      </p:cBhvr>
                                      <p:to>
                                        <p:strVal val="visible"/>
                                      </p:to>
                                    </p:set>
                                    <p:animEffect transition="in" filter="dissolve">
                                      <p:cBhvr>
                                        <p:cTn id="10" dur="500"/>
                                        <p:tgtEl>
                                          <p:spTgt spid="204698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046985"/>
                                        </p:tgtEl>
                                        <p:attrNameLst>
                                          <p:attrName>style.visibility</p:attrName>
                                        </p:attrNameLst>
                                      </p:cBhvr>
                                      <p:to>
                                        <p:strVal val="visible"/>
                                      </p:to>
                                    </p:set>
                                    <p:anim calcmode="lin" valueType="num">
                                      <p:cBhvr additive="base">
                                        <p:cTn id="15" dur="500" fill="hold"/>
                                        <p:tgtEl>
                                          <p:spTgt spid="2046985"/>
                                        </p:tgtEl>
                                        <p:attrNameLst>
                                          <p:attrName>ppt_x</p:attrName>
                                        </p:attrNameLst>
                                      </p:cBhvr>
                                      <p:tavLst>
                                        <p:tav tm="0">
                                          <p:val>
                                            <p:strVal val="#ppt_x"/>
                                          </p:val>
                                        </p:tav>
                                        <p:tav tm="100000">
                                          <p:val>
                                            <p:strVal val="#ppt_x"/>
                                          </p:val>
                                        </p:tav>
                                      </p:tavLst>
                                    </p:anim>
                                    <p:anim calcmode="lin" valueType="num">
                                      <p:cBhvr additive="base">
                                        <p:cTn id="16" dur="500" fill="hold"/>
                                        <p:tgtEl>
                                          <p:spTgt spid="20469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698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743200" y="769045"/>
            <a:ext cx="5400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电子和空穴的浓度</a:t>
            </a:r>
          </a:p>
        </p:txBody>
      </p:sp>
      <p:sp>
        <p:nvSpPr>
          <p:cNvPr id="29699"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9700" name="Rectangle 4"/>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2052101" name="Rectangle 5"/>
          <p:cNvSpPr>
            <a:spLocks noChangeArrowheads="1"/>
          </p:cNvSpPr>
          <p:nvPr/>
        </p:nvSpPr>
        <p:spPr bwMode="auto">
          <a:xfrm>
            <a:off x="2124075" y="3016250"/>
            <a:ext cx="6480175" cy="163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E</a:t>
            </a:r>
            <a:r>
              <a:rPr kumimoji="0" lang="en-US" altLang="zh-CN" sz="26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mn-cs"/>
              </a:rPr>
              <a:t>F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联系着电子、空穴浓度</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a:t>
            </a:r>
          </a:p>
          <a:p>
            <a:pPr marL="457200" marR="0" lvl="1" indent="0" algn="l" defTabSz="914400" rtl="0" eaLnBrk="1" fontAlgn="base" latinLnBrk="0" hangingPunct="1">
              <a:lnSpc>
                <a:spcPct val="13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E</a:t>
            </a:r>
            <a:r>
              <a:rPr kumimoji="0" lang="en-US" altLang="zh-CN" sz="26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mn-cs"/>
              </a:rPr>
              <a:t>F</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升高，电子浓度增高、空穴浓度降低</a:t>
            </a:r>
          </a:p>
          <a:p>
            <a:pPr marL="457200" marR="0" lvl="1" indent="0" algn="l" defTabSz="914400" rtl="0" eaLnBrk="1" fontAlgn="base" latinLnBrk="0" hangingPunct="1">
              <a:lnSpc>
                <a:spcPct val="13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E</a:t>
            </a:r>
            <a:r>
              <a:rPr kumimoji="0" lang="en-US" altLang="zh-CN" sz="26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mn-cs"/>
              </a:rPr>
              <a:t>F</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降低则反之</a:t>
            </a:r>
          </a:p>
        </p:txBody>
      </p:sp>
      <p:graphicFrame>
        <p:nvGraphicFramePr>
          <p:cNvPr id="2052102" name="Object 6"/>
          <p:cNvGraphicFramePr>
            <a:graphicFrameLocks noChangeAspect="1"/>
          </p:cNvGraphicFramePr>
          <p:nvPr/>
        </p:nvGraphicFramePr>
        <p:xfrm>
          <a:off x="4860925" y="2133600"/>
          <a:ext cx="3282950" cy="738188"/>
        </p:xfrm>
        <a:graphic>
          <a:graphicData uri="http://schemas.openxmlformats.org/presentationml/2006/ole">
            <mc:AlternateContent xmlns:mc="http://schemas.openxmlformats.org/markup-compatibility/2006">
              <mc:Choice xmlns:v="urn:schemas-microsoft-com:vml" Requires="v">
                <p:oleObj spid="_x0000_s280684" name="公式" r:id="rId4" imgW="1129665" imgH="254000" progId="Equation.3">
                  <p:embed/>
                </p:oleObj>
              </mc:Choice>
              <mc:Fallback>
                <p:oleObj name="公式" r:id="rId4" imgW="1129665" imgH="254000" progId="Equation.3">
                  <p:embed/>
                  <p:pic>
                    <p:nvPicPr>
                      <p:cNvPr id="205210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925" y="2133600"/>
                        <a:ext cx="3282950" cy="7381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103" name="Object 7"/>
          <p:cNvGraphicFramePr>
            <a:graphicFrameLocks noChangeAspect="1"/>
          </p:cNvGraphicFramePr>
          <p:nvPr/>
        </p:nvGraphicFramePr>
        <p:xfrm>
          <a:off x="1524000" y="2224088"/>
          <a:ext cx="2903538" cy="638175"/>
        </p:xfrm>
        <a:graphic>
          <a:graphicData uri="http://schemas.openxmlformats.org/presentationml/2006/ole">
            <mc:AlternateContent xmlns:mc="http://schemas.openxmlformats.org/markup-compatibility/2006">
              <mc:Choice xmlns:v="urn:schemas-microsoft-com:vml" Requires="v">
                <p:oleObj spid="_x0000_s280685" name="公式" r:id="rId6" imgW="1155700" imgH="254000" progId="Equation.3">
                  <p:embed/>
                </p:oleObj>
              </mc:Choice>
              <mc:Fallback>
                <p:oleObj name="公式" r:id="rId6" imgW="1155700" imgH="254000" progId="Equation.3">
                  <p:embed/>
                  <p:pic>
                    <p:nvPicPr>
                      <p:cNvPr id="205210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224088"/>
                        <a:ext cx="2903538" cy="6381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0" name="Rectangle 37"/>
          <p:cNvSpPr>
            <a:spLocks noChangeArrowheads="1"/>
          </p:cNvSpPr>
          <p:nvPr/>
        </p:nvSpPr>
        <p:spPr bwMode="auto">
          <a:xfrm flipV="1">
            <a:off x="106363" y="144192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102"/>
                                        </p:tgtEl>
                                        <p:attrNameLst>
                                          <p:attrName>style.visibility</p:attrName>
                                        </p:attrNameLst>
                                      </p:cBhvr>
                                      <p:to>
                                        <p:strVal val="visible"/>
                                      </p:to>
                                    </p:set>
                                    <p:animEffect transition="in" filter="dissolve">
                                      <p:cBhvr>
                                        <p:cTn id="7" dur="500"/>
                                        <p:tgtEl>
                                          <p:spTgt spid="2052102"/>
                                        </p:tgtEl>
                                      </p:cBhvr>
                                    </p:animEffect>
                                  </p:childTnLst>
                                </p:cTn>
                              </p:par>
                              <p:par>
                                <p:cTn id="8" presetID="9" presetClass="entr" presetSubtype="0" fill="hold" nodeType="withEffect">
                                  <p:stCondLst>
                                    <p:cond delay="0"/>
                                  </p:stCondLst>
                                  <p:childTnLst>
                                    <p:set>
                                      <p:cBhvr>
                                        <p:cTn id="9" dur="1" fill="hold">
                                          <p:stCondLst>
                                            <p:cond delay="0"/>
                                          </p:stCondLst>
                                        </p:cTn>
                                        <p:tgtEl>
                                          <p:spTgt spid="2052103"/>
                                        </p:tgtEl>
                                        <p:attrNameLst>
                                          <p:attrName>style.visibility</p:attrName>
                                        </p:attrNameLst>
                                      </p:cBhvr>
                                      <p:to>
                                        <p:strVal val="visible"/>
                                      </p:to>
                                    </p:set>
                                    <p:animEffect transition="in" filter="dissolve">
                                      <p:cBhvr>
                                        <p:cTn id="10" dur="500"/>
                                        <p:tgtEl>
                                          <p:spTgt spid="205210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52101"/>
                                        </p:tgtEl>
                                        <p:attrNameLst>
                                          <p:attrName>style.visibility</p:attrName>
                                        </p:attrNameLst>
                                      </p:cBhvr>
                                      <p:to>
                                        <p:strVal val="visible"/>
                                      </p:to>
                                    </p:set>
                                    <p:animEffect transition="in" filter="dissolve">
                                      <p:cBhvr>
                                        <p:cTn id="15" dur="500"/>
                                        <p:tgtEl>
                                          <p:spTgt spid="2052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10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2267744" y="406273"/>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半导体中的载流子浓度</a:t>
            </a:r>
          </a:p>
        </p:txBody>
      </p:sp>
      <p:graphicFrame>
        <p:nvGraphicFramePr>
          <p:cNvPr id="30723" name="Object 3"/>
          <p:cNvGraphicFramePr>
            <a:graphicFrameLocks noChangeAspect="1"/>
          </p:cNvGraphicFramePr>
          <p:nvPr>
            <p:extLst>
              <p:ext uri="{D42A27DB-BD31-4B8C-83A1-F6EECF244321}">
                <p14:modId xmlns:p14="http://schemas.microsoft.com/office/powerpoint/2010/main" val="3371289014"/>
              </p:ext>
            </p:extLst>
          </p:nvPr>
        </p:nvGraphicFramePr>
        <p:xfrm>
          <a:off x="4895850" y="1179513"/>
          <a:ext cx="3209925" cy="774700"/>
        </p:xfrm>
        <a:graphic>
          <a:graphicData uri="http://schemas.openxmlformats.org/presentationml/2006/ole">
            <mc:AlternateContent xmlns:mc="http://schemas.openxmlformats.org/markup-compatibility/2006">
              <mc:Choice xmlns:v="urn:schemas-microsoft-com:vml" Requires="v">
                <p:oleObj spid="_x0000_s281764" name="Equation" r:id="rId4" imgW="1104840" imgH="266400" progId="Equation.DSMT4">
                  <p:embed/>
                </p:oleObj>
              </mc:Choice>
              <mc:Fallback>
                <p:oleObj name="Equation" r:id="rId4" imgW="1104840" imgH="266400" progId="Equation.DSMT4">
                  <p:embed/>
                  <p:pic>
                    <p:nvPicPr>
                      <p:cNvPr id="30723" name="Object 3"/>
                      <p:cNvPicPr>
                        <a:picLocks noChangeAspect="1" noChangeArrowheads="1"/>
                      </p:cNvPicPr>
                      <p:nvPr/>
                    </p:nvPicPr>
                    <p:blipFill>
                      <a:blip r:embed="rId5"/>
                      <a:srcRect/>
                      <a:stretch>
                        <a:fillRect/>
                      </a:stretch>
                    </p:blipFill>
                    <p:spPr bwMode="auto">
                      <a:xfrm>
                        <a:off x="4895850" y="1179513"/>
                        <a:ext cx="3209925" cy="7747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4" name="Object 4"/>
          <p:cNvGraphicFramePr>
            <a:graphicFrameLocks noChangeAspect="1"/>
          </p:cNvGraphicFramePr>
          <p:nvPr>
            <p:extLst>
              <p:ext uri="{D42A27DB-BD31-4B8C-83A1-F6EECF244321}">
                <p14:modId xmlns:p14="http://schemas.microsoft.com/office/powerpoint/2010/main" val="2036742302"/>
              </p:ext>
            </p:extLst>
          </p:nvPr>
        </p:nvGraphicFramePr>
        <p:xfrm>
          <a:off x="4891088" y="2095500"/>
          <a:ext cx="2840037" cy="669925"/>
        </p:xfrm>
        <a:graphic>
          <a:graphicData uri="http://schemas.openxmlformats.org/presentationml/2006/ole">
            <mc:AlternateContent xmlns:mc="http://schemas.openxmlformats.org/markup-compatibility/2006">
              <mc:Choice xmlns:v="urn:schemas-microsoft-com:vml" Requires="v">
                <p:oleObj spid="_x0000_s281765" name="Equation" r:id="rId6" imgW="1130040" imgH="266400" progId="Equation.DSMT4">
                  <p:embed/>
                </p:oleObj>
              </mc:Choice>
              <mc:Fallback>
                <p:oleObj name="Equation" r:id="rId6" imgW="1130040" imgH="266400" progId="Equation.DSMT4">
                  <p:embed/>
                  <p:pic>
                    <p:nvPicPr>
                      <p:cNvPr id="30724" name="Object 4"/>
                      <p:cNvPicPr>
                        <a:picLocks noChangeAspect="1" noChangeArrowheads="1"/>
                      </p:cNvPicPr>
                      <p:nvPr/>
                    </p:nvPicPr>
                    <p:blipFill>
                      <a:blip r:embed="rId7"/>
                      <a:srcRect/>
                      <a:stretch>
                        <a:fillRect/>
                      </a:stretch>
                    </p:blipFill>
                    <p:spPr bwMode="auto">
                      <a:xfrm>
                        <a:off x="4891088" y="2095500"/>
                        <a:ext cx="2840037" cy="6699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53125" name="Group 5"/>
          <p:cNvGrpSpPr/>
          <p:nvPr/>
        </p:nvGrpSpPr>
        <p:grpSpPr bwMode="auto">
          <a:xfrm>
            <a:off x="683568" y="2924868"/>
            <a:ext cx="7580313" cy="1676400"/>
            <a:chOff x="476" y="1947"/>
            <a:chExt cx="4775" cy="1056"/>
          </a:xfrm>
        </p:grpSpPr>
        <p:grpSp>
          <p:nvGrpSpPr>
            <p:cNvPr id="30727" name="Group 6"/>
            <p:cNvGrpSpPr/>
            <p:nvPr/>
          </p:nvGrpSpPr>
          <p:grpSpPr bwMode="auto">
            <a:xfrm>
              <a:off x="476" y="2069"/>
              <a:ext cx="4775" cy="934"/>
              <a:chOff x="418" y="2914"/>
              <a:chExt cx="4775" cy="934"/>
            </a:xfrm>
          </p:grpSpPr>
          <p:graphicFrame>
            <p:nvGraphicFramePr>
              <p:cNvPr id="30729" name="Object 7"/>
              <p:cNvGraphicFramePr>
                <a:graphicFrameLocks noChangeAspect="1"/>
              </p:cNvGraphicFramePr>
              <p:nvPr/>
            </p:nvGraphicFramePr>
            <p:xfrm>
              <a:off x="476" y="3067"/>
              <a:ext cx="4717" cy="781"/>
            </p:xfrm>
            <a:graphic>
              <a:graphicData uri="http://schemas.openxmlformats.org/presentationml/2006/ole">
                <mc:AlternateContent xmlns:mc="http://schemas.openxmlformats.org/markup-compatibility/2006">
                  <mc:Choice xmlns:v="urn:schemas-microsoft-com:vml" Requires="v">
                    <p:oleObj spid="_x0000_s281766" name="公式" r:id="rId8" imgW="2933700" imgH="482600" progId="Equation.3">
                      <p:embed/>
                    </p:oleObj>
                  </mc:Choice>
                  <mc:Fallback>
                    <p:oleObj name="公式" r:id="rId8" imgW="2933700" imgH="482600" progId="Equation.3">
                      <p:embed/>
                      <p:pic>
                        <p:nvPicPr>
                          <p:cNvPr id="30729"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 y="3067"/>
                            <a:ext cx="4717" cy="781"/>
                          </a:xfrm>
                          <a:prstGeom prst="rect">
                            <a:avLst/>
                          </a:prstGeom>
                          <a:gradFill rotWithShape="1">
                            <a:gsLst>
                              <a:gs pos="0">
                                <a:srgbClr val="FFCCFF"/>
                              </a:gs>
                              <a:gs pos="50000">
                                <a:srgbClr val="FFFFFF"/>
                              </a:gs>
                              <a:gs pos="100000">
                                <a:srgbClr val="FF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0" name="Text Box 8"/>
              <p:cNvSpPr txBox="1">
                <a:spLocks noChangeArrowheads="1"/>
              </p:cNvSpPr>
              <p:nvPr/>
            </p:nvSpPr>
            <p:spPr bwMode="auto">
              <a:xfrm>
                <a:off x="418" y="2914"/>
                <a:ext cx="11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charset="-122"/>
                  <a:cs typeface="+mn-cs"/>
                </a:endParaRPr>
              </a:p>
            </p:txBody>
          </p:sp>
        </p:grpSp>
        <p:sp>
          <p:nvSpPr>
            <p:cNvPr id="30728" name="AutoShape 9"/>
            <p:cNvSpPr>
              <a:spLocks noChangeArrowheads="1"/>
            </p:cNvSpPr>
            <p:nvPr/>
          </p:nvSpPr>
          <p:spPr bwMode="auto">
            <a:xfrm>
              <a:off x="3651" y="1947"/>
              <a:ext cx="227" cy="317"/>
            </a:xfrm>
            <a:prstGeom prst="downArrow">
              <a:avLst>
                <a:gd name="adj1" fmla="val 49778"/>
                <a:gd name="adj2" fmla="val 5013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sp>
        <p:nvSpPr>
          <p:cNvPr id="2053130" name="Text Box 10"/>
          <p:cNvSpPr txBox="1">
            <a:spLocks noChangeArrowheads="1"/>
          </p:cNvSpPr>
          <p:nvPr/>
        </p:nvSpPr>
        <p:spPr bwMode="auto">
          <a:xfrm>
            <a:off x="467544" y="4742034"/>
            <a:ext cx="8496300" cy="14827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半导体中两种载流子浓度的乘积是一个仅与禁带宽度</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mn-cs"/>
              </a:rPr>
              <a:t>E</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mn-cs"/>
              </a:rPr>
              <a:t>g</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及温度有关的量，而与半导体的费米能级</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E</a:t>
            </a:r>
            <a:r>
              <a:rPr kumimoji="1" lang="en-US" altLang="zh-CN" sz="26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mn-cs"/>
              </a:rPr>
              <a:t>F</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无关。在一定温度下，导带中的电子越多，价带中的空穴就越少；反之亦然</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4"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053125"/>
                                        </p:tgtEl>
                                        <p:attrNameLst>
                                          <p:attrName>style.visibility</p:attrName>
                                        </p:attrNameLst>
                                      </p:cBhvr>
                                      <p:to>
                                        <p:strVal val="visible"/>
                                      </p:to>
                                    </p:set>
                                    <p:animEffect transition="in" filter="slide(fromTop)">
                                      <p:cBhvr>
                                        <p:cTn id="7" dur="500"/>
                                        <p:tgtEl>
                                          <p:spTgt spid="205312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53130"/>
                                        </p:tgtEl>
                                        <p:attrNameLst>
                                          <p:attrName>style.visibility</p:attrName>
                                        </p:attrNameLst>
                                      </p:cBhvr>
                                      <p:to>
                                        <p:strVal val="visible"/>
                                      </p:to>
                                    </p:set>
                                    <p:animEffect transition="in" filter="slide(fromBottom)">
                                      <p:cBhvr>
                                        <p:cTn id="12" dur="500"/>
                                        <p:tgtEl>
                                          <p:spTgt spid="2053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13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3356223"/>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cxnSp>
        <p:nvCxnSpPr>
          <p:cNvPr id="10" name="直接连接符 9"/>
          <p:cNvCxnSpPr>
            <a:cxnSpLocks noChangeShapeType="1"/>
          </p:cNvCxnSpPr>
          <p:nvPr/>
        </p:nvCxnSpPr>
        <p:spPr bwMode="auto">
          <a:xfrm>
            <a:off x="2897928" y="4541713"/>
            <a:ext cx="1872208" cy="0"/>
          </a:xfrm>
          <a:prstGeom prst="line">
            <a:avLst/>
          </a:prstGeom>
          <a:noFill/>
          <a:ln w="762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572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684213" y="1858963"/>
            <a:ext cx="8208962"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2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若要求得半导体的载流子浓度，关键是确定费米能级</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E</a:t>
            </a:r>
            <a:r>
              <a:rPr kumimoji="1" lang="en-US" altLang="zh-CN" sz="26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mn-cs"/>
              </a:rPr>
              <a:t>F</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E</a:t>
            </a:r>
            <a:r>
              <a:rPr kumimoji="1" lang="en-US" altLang="zh-CN" sz="26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mn-cs"/>
              </a:rPr>
              <a:t>F</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不仅与晶体结构和基质原子的结构有关，而且还与杂质原子有关</a:t>
            </a:r>
          </a:p>
        </p:txBody>
      </p:sp>
      <p:sp>
        <p:nvSpPr>
          <p:cNvPr id="2055171" name="Text Box 3"/>
          <p:cNvSpPr txBox="1">
            <a:spLocks noChangeArrowheads="1"/>
          </p:cNvSpPr>
          <p:nvPr/>
        </p:nvSpPr>
        <p:spPr bwMode="auto">
          <a:xfrm>
            <a:off x="684213" y="3586163"/>
            <a:ext cx="820896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我们将无杂质、无缺陷的半导体称为本征半导体，这时半导体的</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E</a:t>
            </a:r>
            <a:r>
              <a:rPr kumimoji="1" lang="en-US" altLang="zh-CN" sz="26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mn-cs"/>
              </a:rPr>
              <a:t>F</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和载流子浓度完全取决于半导体本身的性质</a:t>
            </a:r>
            <a:endPar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endParaRPr>
          </a:p>
        </p:txBody>
      </p:sp>
      <p:sp>
        <p:nvSpPr>
          <p:cNvPr id="32772" name="Rectangle 2"/>
          <p:cNvSpPr>
            <a:spLocks noRot="1" noChangeArrowheads="1"/>
          </p:cNvSpPr>
          <p:nvPr/>
        </p:nvSpPr>
        <p:spPr bwMode="auto">
          <a:xfrm>
            <a:off x="3275856" y="348646"/>
            <a:ext cx="3538785"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本征半导体</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7" name="Rectangle 37"/>
          <p:cNvSpPr>
            <a:spLocks noChangeArrowheads="1"/>
          </p:cNvSpPr>
          <p:nvPr/>
        </p:nvSpPr>
        <p:spPr bwMode="auto">
          <a:xfrm flipV="1">
            <a:off x="106363" y="122589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55171"/>
                                        </p:tgtEl>
                                        <p:attrNameLst>
                                          <p:attrName>style.visibility</p:attrName>
                                        </p:attrNameLst>
                                      </p:cBhvr>
                                      <p:to>
                                        <p:strVal val="visible"/>
                                      </p:to>
                                    </p:set>
                                    <p:animEffect transition="in" filter="dissolve">
                                      <p:cBhvr>
                                        <p:cTn id="7" dur="500"/>
                                        <p:tgtEl>
                                          <p:spTgt spid="2055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17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Rot="1" noChangeArrowheads="1"/>
          </p:cNvSpPr>
          <p:nvPr>
            <p:ph type="title" idx="4294967295"/>
          </p:nvPr>
        </p:nvSpPr>
        <p:spPr bwMode="auto">
          <a:xfrm>
            <a:off x="2411760" y="256903"/>
            <a:ext cx="5699125" cy="1143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spcBef>
                <a:spcPct val="50000"/>
              </a:spcBef>
              <a:buClrTx/>
              <a:buSzTx/>
              <a:buFontTx/>
            </a:pPr>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半导体的本征热激发</a:t>
            </a:r>
          </a:p>
        </p:txBody>
      </p:sp>
      <p:sp>
        <p:nvSpPr>
          <p:cNvPr id="33796" name="Rectangle 3"/>
          <p:cNvSpPr>
            <a:spLocks noGrp="1" noRot="1" noChangeArrowheads="1"/>
          </p:cNvSpPr>
          <p:nvPr>
            <p:ph type="body" idx="4294967295"/>
          </p:nvPr>
        </p:nvSpPr>
        <p:spPr bwMode="auto">
          <a:xfrm>
            <a:off x="914400" y="1340768"/>
            <a:ext cx="8229600" cy="24765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10000"/>
              </a:lnSpc>
            </a:pPr>
            <a:r>
              <a:rPr lang="zh-CN" altLang="en-US" sz="2600" b="1" dirty="0">
                <a:latin typeface="Times New Roman" panose="02020603050405020304" pitchFamily="18" charset="0"/>
                <a:ea typeface="微软雅黑" panose="020B0503020204020204" charset="-122"/>
              </a:rPr>
              <a:t>在高纯半导体材料中，当温度较高时</a:t>
            </a:r>
          </a:p>
          <a:p>
            <a:pPr lvl="1" eaLnBrk="1" hangingPunct="1">
              <a:lnSpc>
                <a:spcPct val="110000"/>
              </a:lnSpc>
            </a:pPr>
            <a:r>
              <a:rPr lang="zh-CN" altLang="en-US" sz="2400" b="1" dirty="0">
                <a:latin typeface="Times New Roman" panose="02020603050405020304" pitchFamily="18" charset="0"/>
                <a:ea typeface="微软雅黑" panose="020B0503020204020204" charset="-122"/>
              </a:rPr>
              <a:t>电子受热激发，从价带跃迁到导带</a:t>
            </a:r>
          </a:p>
          <a:p>
            <a:pPr lvl="1" eaLnBrk="1" hangingPunct="1">
              <a:lnSpc>
                <a:spcPct val="110000"/>
              </a:lnSpc>
            </a:pPr>
            <a:r>
              <a:rPr lang="zh-CN" altLang="en-US" sz="2400" b="1" dirty="0">
                <a:latin typeface="Times New Roman" panose="02020603050405020304" pitchFamily="18" charset="0"/>
                <a:ea typeface="微软雅黑" panose="020B0503020204020204" charset="-122"/>
              </a:rPr>
              <a:t>价带产生空穴，导带产生电子</a:t>
            </a:r>
          </a:p>
          <a:p>
            <a:pPr lvl="1" eaLnBrk="1" hangingPunct="1">
              <a:lnSpc>
                <a:spcPct val="110000"/>
              </a:lnSpc>
            </a:pPr>
            <a:r>
              <a:rPr lang="zh-CN" altLang="en-US" sz="2400" b="1" dirty="0">
                <a:latin typeface="Times New Roman" panose="02020603050405020304" pitchFamily="18" charset="0"/>
                <a:ea typeface="微软雅黑" panose="020B0503020204020204" charset="-122"/>
              </a:rPr>
              <a:t>空穴数目等于电子数目</a:t>
            </a:r>
          </a:p>
          <a:p>
            <a:pPr lvl="1" eaLnBrk="1" hangingPunct="1">
              <a:lnSpc>
                <a:spcPct val="110000"/>
              </a:lnSpc>
            </a:pPr>
            <a:r>
              <a:rPr lang="zh-CN" altLang="en-US" sz="2400" b="1" dirty="0">
                <a:latin typeface="Times New Roman" panose="02020603050405020304" pitchFamily="18" charset="0"/>
                <a:ea typeface="微软雅黑" panose="020B0503020204020204" charset="-122"/>
              </a:rPr>
              <a:t>这种电子和空穴统称本征载流子</a:t>
            </a:r>
          </a:p>
        </p:txBody>
      </p:sp>
      <p:grpSp>
        <p:nvGrpSpPr>
          <p:cNvPr id="2056197" name="Group 5"/>
          <p:cNvGrpSpPr/>
          <p:nvPr/>
        </p:nvGrpSpPr>
        <p:grpSpPr bwMode="auto">
          <a:xfrm>
            <a:off x="601811" y="4537720"/>
            <a:ext cx="6994525" cy="1358900"/>
            <a:chOff x="340" y="3073"/>
            <a:chExt cx="4406" cy="856"/>
          </a:xfrm>
        </p:grpSpPr>
        <p:graphicFrame>
          <p:nvGraphicFramePr>
            <p:cNvPr id="33799" name="Object 4"/>
            <p:cNvGraphicFramePr>
              <a:graphicFrameLocks noChangeAspect="1"/>
            </p:cNvGraphicFramePr>
            <p:nvPr/>
          </p:nvGraphicFramePr>
          <p:xfrm>
            <a:off x="1021" y="3422"/>
            <a:ext cx="3725" cy="507"/>
          </p:xfrm>
          <a:graphic>
            <a:graphicData uri="http://schemas.openxmlformats.org/presentationml/2006/ole">
              <mc:AlternateContent xmlns:mc="http://schemas.openxmlformats.org/markup-compatibility/2006">
                <mc:Choice xmlns:v="urn:schemas-microsoft-com:vml" Requires="v">
                  <p:oleObj spid="_x0000_s282726" name="公式" r:id="rId4" imgW="1866265" imgH="254000" progId="Equation.3">
                    <p:embed/>
                  </p:oleObj>
                </mc:Choice>
                <mc:Fallback>
                  <p:oleObj name="公式" r:id="rId4" imgW="1866265" imgH="254000" progId="Equation.3">
                    <p:embed/>
                    <p:pic>
                      <p:nvPicPr>
                        <p:cNvPr id="3379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 y="3422"/>
                          <a:ext cx="372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0" name="Rectangle 7"/>
            <p:cNvSpPr>
              <a:spLocks noChangeArrowheads="1"/>
            </p:cNvSpPr>
            <p:nvPr/>
          </p:nvSpPr>
          <p:spPr bwMode="auto">
            <a:xfrm>
              <a:off x="340" y="3073"/>
              <a:ext cx="168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本征载流子浓度  </a:t>
              </a:r>
            </a:p>
          </p:txBody>
        </p:sp>
      </p:grpSp>
      <p:graphicFrame>
        <p:nvGraphicFramePr>
          <p:cNvPr id="2056200" name="Object 8"/>
          <p:cNvGraphicFramePr>
            <a:graphicFrameLocks noChangeAspect="1"/>
          </p:cNvGraphicFramePr>
          <p:nvPr>
            <p:extLst/>
          </p:nvPr>
        </p:nvGraphicFramePr>
        <p:xfrm>
          <a:off x="4932363" y="3745831"/>
          <a:ext cx="3663950" cy="1239837"/>
        </p:xfrm>
        <a:graphic>
          <a:graphicData uri="http://schemas.openxmlformats.org/presentationml/2006/ole">
            <mc:AlternateContent xmlns:mc="http://schemas.openxmlformats.org/markup-compatibility/2006">
              <mc:Choice xmlns:v="urn:schemas-microsoft-com:vml" Requires="v">
                <p:oleObj spid="_x0000_s282727" name="公式" r:id="rId6" imgW="1435100" imgH="482600" progId="Equation.3">
                  <p:embed/>
                </p:oleObj>
              </mc:Choice>
              <mc:Fallback>
                <p:oleObj name="公式" r:id="rId6" imgW="1435100" imgH="482600" progId="Equation.3">
                  <p:embed/>
                  <p:pic>
                    <p:nvPicPr>
                      <p:cNvPr id="205620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3745831"/>
                        <a:ext cx="3663950" cy="1239837"/>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1" name="Rectangle 37"/>
          <p:cNvSpPr>
            <a:spLocks noChangeArrowheads="1"/>
          </p:cNvSpPr>
          <p:nvPr/>
        </p:nvSpPr>
        <p:spPr bwMode="auto">
          <a:xfrm flipV="1">
            <a:off x="106363" y="112129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6200"/>
                                        </p:tgtEl>
                                        <p:attrNameLst>
                                          <p:attrName>style.visibility</p:attrName>
                                        </p:attrNameLst>
                                      </p:cBhvr>
                                      <p:to>
                                        <p:strVal val="visible"/>
                                      </p:to>
                                    </p:set>
                                    <p:animEffect transition="in" filter="dissolve">
                                      <p:cBhvr>
                                        <p:cTn id="7" dur="500"/>
                                        <p:tgtEl>
                                          <p:spTgt spid="205620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6197"/>
                                        </p:tgtEl>
                                        <p:attrNameLst>
                                          <p:attrName>style.visibility</p:attrName>
                                        </p:attrNameLst>
                                      </p:cBhvr>
                                      <p:to>
                                        <p:strVal val="visible"/>
                                      </p:to>
                                    </p:set>
                                    <p:animEffect transition="in" filter="dissolve">
                                      <p:cBhvr>
                                        <p:cTn id="12" dur="500"/>
                                        <p:tgtEl>
                                          <p:spTgt spid="2056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Rot="1" noChangeArrowheads="1"/>
          </p:cNvSpPr>
          <p:nvPr/>
        </p:nvSpPr>
        <p:spPr bwMode="auto">
          <a:xfrm>
            <a:off x="518864" y="1340768"/>
            <a:ext cx="8229600" cy="2160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10000"/>
              </a:lnSpc>
              <a:spcBef>
                <a:spcPct val="20000"/>
              </a:spcBef>
              <a:spcAft>
                <a:spcPct val="0"/>
              </a:spcAft>
              <a:buClr>
                <a:prstClr val="black"/>
              </a:buClr>
              <a:buSzPct val="70000"/>
              <a:buFont typeface="Wingdings" panose="05000000000000000000" pitchFamily="2" charset="2"/>
              <a:buChar char="¢"/>
              <a:tabLst/>
              <a:defRPr/>
            </a:pPr>
            <a:r>
              <a:rPr kumimoji="0" lang="zh-CN" altLang="en-US" sz="2600" b="1" i="0" u="none" strike="noStrike" kern="1200" cap="none" spc="0" normalizeH="0" baseline="0" noProof="0" dirty="0">
                <a:ln>
                  <a:noFill/>
                </a:ln>
                <a:solidFill>
                  <a:srgbClr val="663300"/>
                </a:solidFill>
                <a:effectLst/>
                <a:uLnTx/>
                <a:uFillTx/>
                <a:latin typeface="Arial" panose="020B0604020202020204" pitchFamily="34" charset="0"/>
                <a:ea typeface="微软雅黑" panose="020B0503020204020204" charset="-122"/>
                <a:cs typeface="+mn-cs"/>
              </a:rPr>
              <a:t>本征载流子</a:t>
            </a:r>
          </a:p>
          <a:p>
            <a:pPr marL="742950" marR="0" lvl="1" indent="-285750" algn="l" defTabSz="914400" rtl="0" eaLnBrk="1" fontAlgn="base" latinLnBrk="0" hangingPunct="1">
              <a:lnSpc>
                <a:spcPct val="110000"/>
              </a:lnSpc>
              <a:spcBef>
                <a:spcPct val="20000"/>
              </a:spcBef>
              <a:spcAft>
                <a:spcPct val="0"/>
              </a:spcAft>
              <a:buClr>
                <a:srgbClr val="4F81BD"/>
              </a:buClr>
              <a:buSzPct val="75000"/>
              <a:buFont typeface="Wingdings" panose="05000000000000000000" pitchFamily="2" charset="2"/>
              <a:buChar char="l"/>
              <a:tabLst/>
              <a:defRPr/>
            </a:pPr>
            <a:r>
              <a:rPr kumimoji="0" lang="zh-CN" altLang="en-US" sz="2600" b="1" i="0" u="none" strike="noStrike" kern="1200" cap="none" spc="0" normalizeH="0" baseline="0" noProof="0" dirty="0">
                <a:ln>
                  <a:noFill/>
                </a:ln>
                <a:solidFill>
                  <a:srgbClr val="663300"/>
                </a:solidFill>
                <a:effectLst/>
                <a:uLnTx/>
                <a:uFillTx/>
                <a:latin typeface="Arial" panose="020B0604020202020204" pitchFamily="34" charset="0"/>
                <a:ea typeface="微软雅黑" panose="020B0503020204020204" charset="-122"/>
                <a:cs typeface="+mn-cs"/>
              </a:rPr>
              <a:t>与温度有关，温度越高，数目越大</a:t>
            </a:r>
          </a:p>
          <a:p>
            <a:pPr marL="742950" marR="0" lvl="1" indent="-285750" algn="l" defTabSz="914400" rtl="0" eaLnBrk="1" fontAlgn="base" latinLnBrk="0" hangingPunct="1">
              <a:lnSpc>
                <a:spcPct val="110000"/>
              </a:lnSpc>
              <a:spcBef>
                <a:spcPct val="20000"/>
              </a:spcBef>
              <a:spcAft>
                <a:spcPct val="0"/>
              </a:spcAft>
              <a:buClr>
                <a:srgbClr val="4F81BD"/>
              </a:buClr>
              <a:buSzPct val="75000"/>
              <a:buFont typeface="Wingdings" panose="05000000000000000000" pitchFamily="2" charset="2"/>
              <a:buChar char="l"/>
              <a:tabLst/>
              <a:defRPr/>
            </a:pPr>
            <a:r>
              <a:rPr kumimoji="0" lang="zh-CN" altLang="en-US" sz="2600" b="1" i="0" u="none" strike="noStrike" kern="1200" cap="none" spc="0" normalizeH="0" baseline="0" noProof="0" dirty="0">
                <a:ln>
                  <a:noFill/>
                </a:ln>
                <a:solidFill>
                  <a:srgbClr val="663300"/>
                </a:solidFill>
                <a:effectLst/>
                <a:uLnTx/>
                <a:uFillTx/>
                <a:latin typeface="Arial" panose="020B0604020202020204" pitchFamily="34" charset="0"/>
                <a:ea typeface="微软雅黑" panose="020B0503020204020204" charset="-122"/>
                <a:cs typeface="+mn-cs"/>
              </a:rPr>
              <a:t>与带隙宽度有关，一般半导体 </a:t>
            </a:r>
            <a:r>
              <a:rPr kumimoji="0" lang="en-US" altLang="zh-CN" sz="26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mn-cs"/>
              </a:rPr>
              <a:t>E</a:t>
            </a:r>
            <a:r>
              <a:rPr kumimoji="0" lang="en-US" altLang="zh-CN" sz="26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charset="-122"/>
                <a:cs typeface="+mn-cs"/>
              </a:rPr>
              <a:t>g</a:t>
            </a:r>
            <a:r>
              <a:rPr kumimoji="0" lang="en-US" altLang="zh-CN"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&lt;2</a:t>
            </a: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rPr>
              <a:t>eV</a:t>
            </a:r>
          </a:p>
          <a:p>
            <a:pPr marL="742950" marR="0" lvl="1" indent="-285750" algn="l" defTabSz="914400" rtl="0" eaLnBrk="1" fontAlgn="base" latinLnBrk="0" hangingPunct="1">
              <a:lnSpc>
                <a:spcPct val="110000"/>
              </a:lnSpc>
              <a:spcBef>
                <a:spcPct val="20000"/>
              </a:spcBef>
              <a:spcAft>
                <a:spcPct val="0"/>
              </a:spcAft>
              <a:buClr>
                <a:srgbClr val="4F81BD"/>
              </a:buClr>
              <a:buSzPct val="75000"/>
              <a:buFont typeface="Wingdings" panose="05000000000000000000" pitchFamily="2" charset="2"/>
              <a:buChar char="l"/>
              <a:tabLst/>
              <a:defRPr/>
            </a:pPr>
            <a:r>
              <a:rPr kumimoji="0" lang="zh-CN" altLang="en-US" sz="2600" b="1" i="0" u="none" strike="noStrike" kern="1200" cap="none" spc="0" normalizeH="0" baseline="0" noProof="0" dirty="0">
                <a:ln>
                  <a:noFill/>
                </a:ln>
                <a:solidFill>
                  <a:srgbClr val="663300"/>
                </a:solidFill>
                <a:effectLst/>
                <a:uLnTx/>
                <a:uFillTx/>
                <a:latin typeface="Arial" panose="020B0604020202020204" pitchFamily="34" charset="0"/>
                <a:ea typeface="微软雅黑" panose="020B0503020204020204" charset="-122"/>
                <a:cs typeface="+mn-cs"/>
              </a:rPr>
              <a:t>根据载流子浓度与温度的关系，可以得到带隙</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0" name="Rectangle 2"/>
          <p:cNvSpPr txBox="1">
            <a:spLocks noRot="1" noChangeArrowheads="1"/>
          </p:cNvSpPr>
          <p:nvPr/>
        </p:nvSpPr>
        <p:spPr bwMode="auto">
          <a:xfrm>
            <a:off x="2411760" y="256903"/>
            <a:ext cx="5699125"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半导体的本征热激发</a:t>
            </a:r>
          </a:p>
        </p:txBody>
      </p:sp>
      <p:sp>
        <p:nvSpPr>
          <p:cNvPr id="11" name="Rectangle 37"/>
          <p:cNvSpPr>
            <a:spLocks noChangeArrowheads="1"/>
          </p:cNvSpPr>
          <p:nvPr/>
        </p:nvSpPr>
        <p:spPr bwMode="auto">
          <a:xfrm flipV="1">
            <a:off x="106363" y="112129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grpSp>
        <p:nvGrpSpPr>
          <p:cNvPr id="12" name="Group 5"/>
          <p:cNvGrpSpPr/>
          <p:nvPr/>
        </p:nvGrpSpPr>
        <p:grpSpPr bwMode="auto">
          <a:xfrm>
            <a:off x="601811" y="4537720"/>
            <a:ext cx="6994525" cy="1358900"/>
            <a:chOff x="340" y="3073"/>
            <a:chExt cx="4406" cy="856"/>
          </a:xfrm>
        </p:grpSpPr>
        <p:graphicFrame>
          <p:nvGraphicFramePr>
            <p:cNvPr id="13" name="Object 4"/>
            <p:cNvGraphicFramePr>
              <a:graphicFrameLocks noChangeAspect="1"/>
            </p:cNvGraphicFramePr>
            <p:nvPr/>
          </p:nvGraphicFramePr>
          <p:xfrm>
            <a:off x="1021" y="3422"/>
            <a:ext cx="3725" cy="507"/>
          </p:xfrm>
          <a:graphic>
            <a:graphicData uri="http://schemas.openxmlformats.org/presentationml/2006/ole">
              <mc:AlternateContent xmlns:mc="http://schemas.openxmlformats.org/markup-compatibility/2006">
                <mc:Choice xmlns:v="urn:schemas-microsoft-com:vml" Requires="v">
                  <p:oleObj spid="_x0000_s283700" name="公式" r:id="rId4" imgW="1866265" imgH="254000" progId="Equation.3">
                    <p:embed/>
                  </p:oleObj>
                </mc:Choice>
                <mc:Fallback>
                  <p:oleObj name="公式" r:id="rId4" imgW="1866265" imgH="254000" progId="Equation.3">
                    <p:embed/>
                    <p:pic>
                      <p:nvPicPr>
                        <p:cNvPr id="1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 y="3422"/>
                          <a:ext cx="3725"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7"/>
            <p:cNvSpPr>
              <a:spLocks noChangeArrowheads="1"/>
            </p:cNvSpPr>
            <p:nvPr/>
          </p:nvSpPr>
          <p:spPr bwMode="auto">
            <a:xfrm>
              <a:off x="340" y="3073"/>
              <a:ext cx="168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charset="-122"/>
                  <a:cs typeface="Times New Roman" panose="02020603050405020304" pitchFamily="18" charset="0"/>
                </a:rPr>
                <a:t>本征载流子浓度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203848" y="311409"/>
            <a:ext cx="38893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本征费米能级</a:t>
            </a:r>
          </a:p>
        </p:txBody>
      </p:sp>
      <p:sp>
        <p:nvSpPr>
          <p:cNvPr id="35843"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sp>
        <p:nvSpPr>
          <p:cNvPr id="35844" name="Text Box 4"/>
          <p:cNvSpPr txBox="1">
            <a:spLocks noChangeArrowheads="1"/>
          </p:cNvSpPr>
          <p:nvPr/>
        </p:nvSpPr>
        <p:spPr bwMode="auto">
          <a:xfrm>
            <a:off x="323850" y="1499840"/>
            <a:ext cx="3527425" cy="488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prstClr val="black"/>
              </a:buClr>
              <a:buSzPct val="70000"/>
              <a:buFont typeface="Wingdings" panose="05000000000000000000" pitchFamily="2" charset="2"/>
              <a:buNone/>
              <a:tabLst/>
              <a:defRPr/>
            </a:pPr>
            <a:r>
              <a:rPr kumimoji="0" lang="zh-CN" altLang="en-US" sz="26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charset="-122"/>
                <a:cs typeface="+mn-cs"/>
              </a:rPr>
              <a:t>本征费米能级</a:t>
            </a:r>
            <a:r>
              <a:rPr kumimoji="0" lang="en-US" altLang="zh-CN" sz="2600" b="1" i="1"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charset="-122"/>
                <a:cs typeface="+mn-cs"/>
              </a:rPr>
              <a:t>E</a:t>
            </a:r>
            <a:r>
              <a:rPr kumimoji="0" lang="en-US" altLang="zh-CN" sz="2600" b="1" i="1" u="none" strike="noStrike" kern="1200" cap="none" spc="0" normalizeH="0" baseline="-25000" noProof="0">
                <a:ln>
                  <a:noFill/>
                </a:ln>
                <a:solidFill>
                  <a:srgbClr val="660066"/>
                </a:solidFill>
                <a:effectLst/>
                <a:uLnTx/>
                <a:uFillTx/>
                <a:latin typeface="Times New Roman" panose="02020603050405020304" pitchFamily="18" charset="0"/>
                <a:ea typeface="微软雅黑" panose="020B0503020204020204" charset="-122"/>
                <a:cs typeface="+mn-cs"/>
              </a:rPr>
              <a:t>Fi</a:t>
            </a:r>
          </a:p>
        </p:txBody>
      </p:sp>
      <p:graphicFrame>
        <p:nvGraphicFramePr>
          <p:cNvPr id="35845" name="Object 5"/>
          <p:cNvGraphicFramePr>
            <a:graphicFrameLocks noChangeAspect="1"/>
          </p:cNvGraphicFramePr>
          <p:nvPr>
            <p:extLst/>
          </p:nvPr>
        </p:nvGraphicFramePr>
        <p:xfrm>
          <a:off x="1258888" y="2131665"/>
          <a:ext cx="5113337" cy="3216275"/>
        </p:xfrm>
        <a:graphic>
          <a:graphicData uri="http://schemas.openxmlformats.org/presentationml/2006/ole">
            <mc:AlternateContent xmlns:mc="http://schemas.openxmlformats.org/markup-compatibility/2006">
              <mc:Choice xmlns:v="urn:schemas-microsoft-com:vml" Requires="v">
                <p:oleObj spid="_x0000_s284924" name="公式" r:id="rId4" imgW="2019300" imgH="1270000" progId="Equation.3">
                  <p:embed/>
                </p:oleObj>
              </mc:Choice>
              <mc:Fallback>
                <p:oleObj name="公式" r:id="rId4" imgW="2019300" imgH="1270000" progId="Equation.3">
                  <p:embed/>
                  <p:pic>
                    <p:nvPicPr>
                      <p:cNvPr id="3584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2131665"/>
                        <a:ext cx="5113337" cy="321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246" name="Rectangle 6"/>
          <p:cNvSpPr>
            <a:spLocks noChangeArrowheads="1"/>
          </p:cNvSpPr>
          <p:nvPr/>
        </p:nvSpPr>
        <p:spPr bwMode="auto">
          <a:xfrm>
            <a:off x="755526" y="5300414"/>
            <a:ext cx="8208962" cy="10445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在一般情况下，由于</a:t>
            </a:r>
            <a:r>
              <a:rPr kumimoji="1"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mn-cs"/>
              </a:rPr>
              <a:t>k</a:t>
            </a:r>
            <a:r>
              <a:rPr kumimoji="1" lang="en-US" altLang="zh-CN" sz="26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mn-cs"/>
              </a:rPr>
              <a:t>B</a:t>
            </a:r>
            <a:r>
              <a:rPr kumimoji="1"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mn-cs"/>
              </a:rPr>
              <a:t>T</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较小，且</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m</a:t>
            </a:r>
            <a:r>
              <a:rPr kumimoji="1" lang="en-US" altLang="zh-CN" sz="26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mn-cs"/>
              </a:rPr>
              <a:t>+</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和</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m</a:t>
            </a:r>
            <a:r>
              <a:rPr kumimoji="1" lang="en-US" altLang="zh-CN" sz="26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mn-cs"/>
              </a:rPr>
              <a:t>-</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相差不大，所以，</a:t>
            </a:r>
            <a:r>
              <a:rPr kumimoji="1"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本征半导体的费米能</a:t>
            </a:r>
            <a:r>
              <a:rPr kumimoji="1" lang="en-US" altLang="zh-CN" sz="2600" b="1" i="1" u="none" strike="noStrike" kern="1200" cap="none" spc="0" normalizeH="0" baseline="0" noProof="0" dirty="0" err="1">
                <a:ln>
                  <a:noFill/>
                </a:ln>
                <a:solidFill>
                  <a:srgbClr val="CC0000"/>
                </a:solidFill>
                <a:effectLst/>
                <a:uLnTx/>
                <a:uFillTx/>
                <a:latin typeface="Times New Roman" panose="02020603050405020304" pitchFamily="18" charset="0"/>
                <a:ea typeface="微软雅黑" panose="020B0503020204020204" charset="-122"/>
                <a:cs typeface="+mn-cs"/>
              </a:rPr>
              <a:t>E</a:t>
            </a:r>
            <a:r>
              <a:rPr kumimoji="1" lang="en-US" altLang="zh-CN" sz="2600" b="1" i="1" u="none" strike="noStrike" kern="1200" cap="none" spc="0" normalizeH="0" baseline="-25000" noProof="0" dirty="0" err="1">
                <a:ln>
                  <a:noFill/>
                </a:ln>
                <a:solidFill>
                  <a:srgbClr val="CC0000"/>
                </a:solidFill>
                <a:effectLst/>
                <a:uLnTx/>
                <a:uFillTx/>
                <a:latin typeface="Times New Roman" panose="02020603050405020304" pitchFamily="18" charset="0"/>
                <a:ea typeface="微软雅黑" panose="020B0503020204020204" charset="-122"/>
                <a:cs typeface="+mn-cs"/>
              </a:rPr>
              <a:t>Fi</a:t>
            </a:r>
            <a:r>
              <a:rPr kumimoji="1"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mn-cs"/>
              </a:rPr>
              <a:t>近似地在带隙的中间</a:t>
            </a:r>
            <a:endPar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endParaRPr>
          </a:p>
        </p:txBody>
      </p:sp>
      <p:grpSp>
        <p:nvGrpSpPr>
          <p:cNvPr id="2058247" name="Group 7"/>
          <p:cNvGrpSpPr/>
          <p:nvPr/>
        </p:nvGrpSpPr>
        <p:grpSpPr bwMode="auto">
          <a:xfrm>
            <a:off x="4284663" y="980728"/>
            <a:ext cx="3282950" cy="1223962"/>
            <a:chOff x="2699" y="709"/>
            <a:chExt cx="2068" cy="771"/>
          </a:xfrm>
        </p:grpSpPr>
        <p:graphicFrame>
          <p:nvGraphicFramePr>
            <p:cNvPr id="35854" name="Object 8"/>
            <p:cNvGraphicFramePr>
              <a:graphicFrameLocks noChangeAspect="1"/>
            </p:cNvGraphicFramePr>
            <p:nvPr/>
          </p:nvGraphicFramePr>
          <p:xfrm>
            <a:off x="2699" y="709"/>
            <a:ext cx="2068" cy="465"/>
          </p:xfrm>
          <a:graphic>
            <a:graphicData uri="http://schemas.openxmlformats.org/presentationml/2006/ole">
              <mc:AlternateContent xmlns:mc="http://schemas.openxmlformats.org/markup-compatibility/2006">
                <mc:Choice xmlns:v="urn:schemas-microsoft-com:vml" Requires="v">
                  <p:oleObj spid="_x0000_s284925" name="公式" r:id="rId6" imgW="1129665" imgH="254000" progId="Equation.3">
                    <p:embed/>
                  </p:oleObj>
                </mc:Choice>
                <mc:Fallback>
                  <p:oleObj name="公式" r:id="rId6" imgW="1129665" imgH="254000" progId="Equation.3">
                    <p:embed/>
                    <p:pic>
                      <p:nvPicPr>
                        <p:cNvPr id="3585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9" y="709"/>
                          <a:ext cx="2068" cy="465"/>
                        </a:xfrm>
                        <a:prstGeom prst="rect">
                          <a:avLst/>
                        </a:prstGeom>
                        <a:solidFill>
                          <a:srgbClr val="FFCCFF"/>
                        </a:solidFill>
                        <a:ln w="9525">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5" name="Line 9"/>
            <p:cNvSpPr>
              <a:spLocks noChangeShapeType="1"/>
            </p:cNvSpPr>
            <p:nvPr/>
          </p:nvSpPr>
          <p:spPr bwMode="auto">
            <a:xfrm flipH="1">
              <a:off x="2835" y="1162"/>
              <a:ext cx="317" cy="318"/>
            </a:xfrm>
            <a:prstGeom prst="line">
              <a:avLst/>
            </a:prstGeom>
            <a:noFill/>
            <a:ln w="57150">
              <a:solidFill>
                <a:srgbClr val="FF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grpSp>
        <p:nvGrpSpPr>
          <p:cNvPr id="2058250" name="Group 10"/>
          <p:cNvGrpSpPr/>
          <p:nvPr/>
        </p:nvGrpSpPr>
        <p:grpSpPr bwMode="auto">
          <a:xfrm>
            <a:off x="4643438" y="1998315"/>
            <a:ext cx="4416425" cy="998538"/>
            <a:chOff x="2925" y="1350"/>
            <a:chExt cx="2782" cy="629"/>
          </a:xfrm>
        </p:grpSpPr>
        <p:graphicFrame>
          <p:nvGraphicFramePr>
            <p:cNvPr id="35852" name="Object 11"/>
            <p:cNvGraphicFramePr>
              <a:graphicFrameLocks noChangeAspect="1"/>
            </p:cNvGraphicFramePr>
            <p:nvPr/>
          </p:nvGraphicFramePr>
          <p:xfrm>
            <a:off x="3878" y="1350"/>
            <a:ext cx="1829" cy="402"/>
          </p:xfrm>
          <a:graphic>
            <a:graphicData uri="http://schemas.openxmlformats.org/presentationml/2006/ole">
              <mc:AlternateContent xmlns:mc="http://schemas.openxmlformats.org/markup-compatibility/2006">
                <mc:Choice xmlns:v="urn:schemas-microsoft-com:vml" Requires="v">
                  <p:oleObj spid="_x0000_s284926" name="公式" r:id="rId8" imgW="1155700" imgH="254000" progId="Equation.3">
                    <p:embed/>
                  </p:oleObj>
                </mc:Choice>
                <mc:Fallback>
                  <p:oleObj name="公式" r:id="rId8" imgW="1155700" imgH="254000" progId="Equation.3">
                    <p:embed/>
                    <p:pic>
                      <p:nvPicPr>
                        <p:cNvPr id="35852"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8" y="1350"/>
                          <a:ext cx="1829" cy="402"/>
                        </a:xfrm>
                        <a:prstGeom prst="rect">
                          <a:avLst/>
                        </a:prstGeom>
                        <a:solidFill>
                          <a:srgbClr val="CCFFCC"/>
                        </a:solidFill>
                        <a:ln w="9525">
                          <a:solidFill>
                            <a:schemeClr val="hlink"/>
                          </a:solidFill>
                          <a:miter lim="800000"/>
                          <a:headEnd/>
                          <a:tailEnd/>
                        </a:ln>
                      </p:spPr>
                    </p:pic>
                  </p:oleObj>
                </mc:Fallback>
              </mc:AlternateContent>
            </a:graphicData>
          </a:graphic>
        </p:graphicFrame>
        <p:sp>
          <p:nvSpPr>
            <p:cNvPr id="35853" name="Line 12"/>
            <p:cNvSpPr>
              <a:spLocks noChangeShapeType="1"/>
            </p:cNvSpPr>
            <p:nvPr/>
          </p:nvSpPr>
          <p:spPr bwMode="auto">
            <a:xfrm flipH="1">
              <a:off x="2925" y="1706"/>
              <a:ext cx="953" cy="273"/>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mn-cs"/>
              </a:endParaRPr>
            </a:p>
          </p:txBody>
        </p:sp>
      </p:grpSp>
      <p:grpSp>
        <p:nvGrpSpPr>
          <p:cNvPr id="2058253" name="Group 13"/>
          <p:cNvGrpSpPr/>
          <p:nvPr/>
        </p:nvGrpSpPr>
        <p:grpSpPr bwMode="auto">
          <a:xfrm>
            <a:off x="6388100" y="3471515"/>
            <a:ext cx="2720975" cy="1797050"/>
            <a:chOff x="4024" y="2278"/>
            <a:chExt cx="1714" cy="1132"/>
          </a:xfrm>
        </p:grpSpPr>
        <p:graphicFrame>
          <p:nvGraphicFramePr>
            <p:cNvPr id="35850" name="Object 14"/>
            <p:cNvGraphicFramePr>
              <a:graphicFrameLocks noChangeAspect="1"/>
            </p:cNvGraphicFramePr>
            <p:nvPr/>
          </p:nvGraphicFramePr>
          <p:xfrm>
            <a:off x="4048" y="2278"/>
            <a:ext cx="1690" cy="545"/>
          </p:xfrm>
          <a:graphic>
            <a:graphicData uri="http://schemas.openxmlformats.org/presentationml/2006/ole">
              <mc:AlternateContent xmlns:mc="http://schemas.openxmlformats.org/markup-compatibility/2006">
                <mc:Choice xmlns:v="urn:schemas-microsoft-com:vml" Requires="v">
                  <p:oleObj spid="_x0000_s284927" name="公式" r:id="rId10" imgW="1295400" imgH="419100" progId="Equation.3">
                    <p:embed/>
                  </p:oleObj>
                </mc:Choice>
                <mc:Fallback>
                  <p:oleObj name="公式" r:id="rId10" imgW="1295400" imgH="419100" progId="Equation.3">
                    <p:embed/>
                    <p:pic>
                      <p:nvPicPr>
                        <p:cNvPr id="3585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48" y="2278"/>
                          <a:ext cx="1690" cy="545"/>
                        </a:xfrm>
                        <a:prstGeom prst="rect">
                          <a:avLst/>
                        </a:prstGeom>
                        <a:gradFill rotWithShape="1">
                          <a:gsLst>
                            <a:gs pos="0">
                              <a:srgbClr val="FFCCFF"/>
                            </a:gs>
                            <a:gs pos="50000">
                              <a:srgbClr val="FFF0FF"/>
                            </a:gs>
                            <a:gs pos="100000">
                              <a:srgbClr val="FFCCFF"/>
                            </a:gs>
                          </a:gsLst>
                          <a:lin ang="5400000" scaled="1"/>
                        </a:gradFill>
                        <a:ln>
                          <a:noFill/>
                        </a:ln>
                        <a:extLs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35851" name="Object 15"/>
            <p:cNvGraphicFramePr>
              <a:graphicFrameLocks noChangeAspect="1"/>
            </p:cNvGraphicFramePr>
            <p:nvPr/>
          </p:nvGraphicFramePr>
          <p:xfrm>
            <a:off x="4024" y="2865"/>
            <a:ext cx="1706" cy="545"/>
          </p:xfrm>
          <a:graphic>
            <a:graphicData uri="http://schemas.openxmlformats.org/presentationml/2006/ole">
              <mc:AlternateContent xmlns:mc="http://schemas.openxmlformats.org/markup-compatibility/2006">
                <mc:Choice xmlns:v="urn:schemas-microsoft-com:vml" Requires="v">
                  <p:oleObj spid="_x0000_s284928" name="公式" r:id="rId12" imgW="1308100" imgH="419100" progId="Equation.3">
                    <p:embed/>
                  </p:oleObj>
                </mc:Choice>
                <mc:Fallback>
                  <p:oleObj name="公式" r:id="rId12" imgW="1308100" imgH="419100" progId="Equation.3">
                    <p:embed/>
                    <p:pic>
                      <p:nvPicPr>
                        <p:cNvPr id="35851"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24" y="2865"/>
                          <a:ext cx="1706" cy="545"/>
                        </a:xfrm>
                        <a:prstGeom prst="rect">
                          <a:avLst/>
                        </a:prstGeom>
                        <a:gradFill rotWithShape="1">
                          <a:gsLst>
                            <a:gs pos="0">
                              <a:srgbClr val="CCFFCC"/>
                            </a:gs>
                            <a:gs pos="50000">
                              <a:srgbClr val="EDFFED"/>
                            </a:gs>
                            <a:gs pos="100000">
                              <a:srgbClr val="CCFFCC"/>
                            </a:gs>
                          </a:gsLst>
                          <a:lin ang="5400000" scaled="1"/>
                        </a:gradFill>
                        <a:ln>
                          <a:noFill/>
                        </a:ln>
                        <a:extLst>
                          <a:ext uri="{91240B29-F687-4F45-9708-019B960494DF}">
                            <a14:hiddenLine xmlns:a14="http://schemas.microsoft.com/office/drawing/2010/main" w="9525">
                              <a:solidFill>
                                <a:srgbClr val="00CC00"/>
                              </a:solidFill>
                              <a:miter lim="800000"/>
                              <a:headEnd/>
                              <a:tailEnd/>
                            </a14:hiddenLine>
                          </a:ext>
                        </a:extLst>
                      </p:spPr>
                    </p:pic>
                  </p:oleObj>
                </mc:Fallback>
              </mc:AlternateContent>
            </a:graphicData>
          </a:graphic>
        </p:graphicFrame>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20"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8247"/>
                                        </p:tgtEl>
                                        <p:attrNameLst>
                                          <p:attrName>style.visibility</p:attrName>
                                        </p:attrNameLst>
                                      </p:cBhvr>
                                      <p:to>
                                        <p:strVal val="visible"/>
                                      </p:to>
                                    </p:set>
                                    <p:animEffect transition="in" filter="dissolve">
                                      <p:cBhvr>
                                        <p:cTn id="7" dur="500"/>
                                        <p:tgtEl>
                                          <p:spTgt spid="20582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8250"/>
                                        </p:tgtEl>
                                        <p:attrNameLst>
                                          <p:attrName>style.visibility</p:attrName>
                                        </p:attrNameLst>
                                      </p:cBhvr>
                                      <p:to>
                                        <p:strVal val="visible"/>
                                      </p:to>
                                    </p:set>
                                    <p:animEffect transition="in" filter="dissolve">
                                      <p:cBhvr>
                                        <p:cTn id="12" dur="500"/>
                                        <p:tgtEl>
                                          <p:spTgt spid="20582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58253"/>
                                        </p:tgtEl>
                                        <p:attrNameLst>
                                          <p:attrName>style.visibility</p:attrName>
                                        </p:attrNameLst>
                                      </p:cBhvr>
                                      <p:to>
                                        <p:strVal val="visible"/>
                                      </p:to>
                                    </p:set>
                                    <p:animEffect transition="in" filter="dissolve">
                                      <p:cBhvr>
                                        <p:cTn id="17" dur="500"/>
                                        <p:tgtEl>
                                          <p:spTgt spid="205825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058246"/>
                                        </p:tgtEl>
                                        <p:attrNameLst>
                                          <p:attrName>style.visibility</p:attrName>
                                        </p:attrNameLst>
                                      </p:cBhvr>
                                      <p:to>
                                        <p:strVal val="visible"/>
                                      </p:to>
                                    </p:set>
                                    <p:animEffect transition="in" filter="slide(fromBottom)">
                                      <p:cBhvr>
                                        <p:cTn id="22" dur="500"/>
                                        <p:tgtEl>
                                          <p:spTgt spid="2058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4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23083" y="3356223"/>
            <a:ext cx="4537149"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099" name="Rectangle 3"/>
          <p:cNvSpPr>
            <a:spLocks noChangeArrowheads="1"/>
          </p:cNvSpPr>
          <p:nvPr/>
        </p:nvSpPr>
        <p:spPr bwMode="auto">
          <a:xfrm>
            <a:off x="1954162" y="1229531"/>
            <a:ext cx="6120680" cy="48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47650"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外场中电子运动状态的变化</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4.1.1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波包和电子速度</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加速度、有效质量、准动量</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恒定电场作用下电子的运动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4.1.4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导体、绝缘体和半导体的能带论解释</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4.2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金属中电子输运过程</a:t>
            </a:r>
          </a:p>
          <a:p>
            <a:pPr marL="0" marR="0" lvl="0" indent="247650" algn="just" defTabSz="914400" rtl="0" eaLnBrk="1" fontAlgn="base" latinLnBrk="0" hangingPunct="1">
              <a:lnSpc>
                <a:spcPct val="11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4.3   </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半导体中载流子的输运过程</a:t>
            </a:r>
            <a:endPar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4.3.1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载流子浓度与费米能级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4.3.2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本征激发 </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4.3.3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杂质与杂质激发</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4.3.4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载流子的迁移及扩散</a:t>
            </a: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	4.3.5 </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rPr>
              <a:t>非平衡载流子</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cs"/>
            </a:endParaRPr>
          </a:p>
          <a:p>
            <a:pPr marL="0" marR="0" lvl="0" indent="247650" algn="l" defTabSz="914400" rtl="0" eaLnBrk="1" fontAlgn="base" latinLnBrk="0" hangingPunct="1">
              <a:lnSpc>
                <a:spcPct val="12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4.4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霍尔效应</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1"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1"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zh-CN" altLang="en-US" sz="1200" b="1"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8" name="Rectangle 2"/>
          <p:cNvSpPr>
            <a:spLocks noRot="1" noChangeArrowheads="1"/>
          </p:cNvSpPr>
          <p:nvPr/>
        </p:nvSpPr>
        <p:spPr bwMode="auto">
          <a:xfrm>
            <a:off x="2269306" y="120651"/>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第四章 固体的电特性</a:t>
            </a: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a:ln>
                <a:noFill/>
              </a:ln>
              <a:solidFill>
                <a:srgbClr val="FFFFFF"/>
              </a:solidFill>
              <a:effectLst/>
              <a:uLnTx/>
              <a:uFillTx/>
              <a:latin typeface="Arial"/>
              <a:ea typeface="宋体"/>
              <a:cs typeface="+mn-cs"/>
            </a:endParaRPr>
          </a:p>
        </p:txBody>
      </p:sp>
      <p:cxnSp>
        <p:nvCxnSpPr>
          <p:cNvPr id="10" name="直接连接符 9"/>
          <p:cNvCxnSpPr>
            <a:cxnSpLocks noChangeShapeType="1"/>
          </p:cNvCxnSpPr>
          <p:nvPr/>
        </p:nvCxnSpPr>
        <p:spPr bwMode="auto">
          <a:xfrm>
            <a:off x="2915816" y="4893870"/>
            <a:ext cx="2520280" cy="0"/>
          </a:xfrm>
          <a:prstGeom prst="line">
            <a:avLst/>
          </a:prstGeom>
          <a:noFill/>
          <a:ln w="762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171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1_万里长城">
  <a:themeElements>
    <a:clrScheme name="1_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fontScheme name="1_万里长城">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800" b="1" i="0" u="none" strike="noStrike" cap="none" normalizeH="0" baseline="0" smtClean="0">
            <a:ln>
              <a:noFill/>
            </a:ln>
            <a:solidFill>
              <a:schemeClr val="tx2"/>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800" b="1" i="0" u="none" strike="noStrike" cap="none" normalizeH="0" baseline="0" smtClean="0">
            <a:ln>
              <a:noFill/>
            </a:ln>
            <a:solidFill>
              <a:schemeClr val="tx2"/>
            </a:solidFill>
            <a:effectLst/>
            <a:latin typeface="Times New Roman" panose="02020603050405020304" pitchFamily="18" charset="0"/>
            <a:ea typeface="楷体_GB2312" pitchFamily="49" charset="-122"/>
          </a:defRPr>
        </a:defPPr>
      </a:lstStyle>
    </a:lnDef>
  </a:objectDefaults>
  <a:extraClrSchemeLst>
    <a:extraClrScheme>
      <a:clrScheme name="1_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clrMap bg1="lt1" tx1="dk1" bg2="lt2" tx2="dk2" accent1="accent1" accent2="accent2" accent3="accent3" accent4="accent4" accent5="accent5" accent6="accent6" hlink="hlink" folHlink="folHlink"/>
    </a:extraClrScheme>
    <a:extraClrScheme>
      <a:clrScheme name="1_万里长城 2">
        <a:dk1>
          <a:srgbClr val="000000"/>
        </a:dk1>
        <a:lt1>
          <a:srgbClr val="8EA4EA"/>
        </a:lt1>
        <a:dk2>
          <a:srgbClr val="0033CC"/>
        </a:dk2>
        <a:lt2>
          <a:srgbClr val="969696"/>
        </a:lt2>
        <a:accent1>
          <a:srgbClr val="86B5B6"/>
        </a:accent1>
        <a:accent2>
          <a:srgbClr val="FFCC66"/>
        </a:accent2>
        <a:accent3>
          <a:srgbClr val="C6CFF3"/>
        </a:accent3>
        <a:accent4>
          <a:srgbClr val="000000"/>
        </a:accent4>
        <a:accent5>
          <a:srgbClr val="C3D7D7"/>
        </a:accent5>
        <a:accent6>
          <a:srgbClr val="E7B95C"/>
        </a:accent6>
        <a:hlink>
          <a:srgbClr val="626292"/>
        </a:hlink>
        <a:folHlink>
          <a:srgbClr val="A2366C"/>
        </a:folHlink>
      </a:clrScheme>
      <a:clrMap bg1="lt1" tx1="dk1" bg2="lt2" tx2="dk2" accent1="accent1" accent2="accent2" accent3="accent3" accent4="accent4" accent5="accent5" accent6="accent6" hlink="hlink" folHlink="folHlink"/>
    </a:extraClrScheme>
    <a:extraClrScheme>
      <a:clrScheme name="1_万里长城 3">
        <a:dk1>
          <a:srgbClr val="0000FF"/>
        </a:dk1>
        <a:lt1>
          <a:srgbClr val="C0C0C0"/>
        </a:lt1>
        <a:dk2>
          <a:srgbClr val="000000"/>
        </a:dk2>
        <a:lt2>
          <a:srgbClr val="B2B2B2"/>
        </a:lt2>
        <a:accent1>
          <a:srgbClr val="FFCC99"/>
        </a:accent1>
        <a:accent2>
          <a:srgbClr val="FF99CC"/>
        </a:accent2>
        <a:accent3>
          <a:srgbClr val="DCDCDC"/>
        </a:accent3>
        <a:accent4>
          <a:srgbClr val="0000DA"/>
        </a:accent4>
        <a:accent5>
          <a:srgbClr val="FFE2CA"/>
        </a:accent5>
        <a:accent6>
          <a:srgbClr val="E78AB9"/>
        </a:accent6>
        <a:hlink>
          <a:srgbClr val="9C4070"/>
        </a:hlink>
        <a:folHlink>
          <a:srgbClr val="00716E"/>
        </a:folHlink>
      </a:clrScheme>
      <a:clrMap bg1="lt1" tx1="dk1" bg2="lt2" tx2="dk2" accent1="accent1" accent2="accent2" accent3="accent3" accent4="accent4" accent5="accent5" accent6="accent6" hlink="hlink" folHlink="folHlink"/>
    </a:extraClrScheme>
    <a:extraClrScheme>
      <a:clrScheme name="1_万里长城 4">
        <a:dk1>
          <a:srgbClr val="0029AC"/>
        </a:dk1>
        <a:lt1>
          <a:srgbClr val="CCFFCC"/>
        </a:lt1>
        <a:dk2>
          <a:srgbClr val="993366"/>
        </a:dk2>
        <a:lt2>
          <a:srgbClr val="969696"/>
        </a:lt2>
        <a:accent1>
          <a:srgbClr val="FFCC99"/>
        </a:accent1>
        <a:accent2>
          <a:srgbClr val="6699FF"/>
        </a:accent2>
        <a:accent3>
          <a:srgbClr val="E2FFE2"/>
        </a:accent3>
        <a:accent4>
          <a:srgbClr val="002192"/>
        </a:accent4>
        <a:accent5>
          <a:srgbClr val="FFE2CA"/>
        </a:accent5>
        <a:accent6>
          <a:srgbClr val="5C8AE7"/>
        </a:accent6>
        <a:hlink>
          <a:srgbClr val="006600"/>
        </a:hlink>
        <a:folHlink>
          <a:srgbClr val="3366FF"/>
        </a:folHlink>
      </a:clrScheme>
      <a:clrMap bg1="lt1" tx1="dk1" bg2="lt2" tx2="dk2" accent1="accent1" accent2="accent2" accent3="accent3" accent4="accent4" accent5="accent5" accent6="accent6" hlink="hlink" folHlink="folHlink"/>
    </a:extraClrScheme>
    <a:extraClrScheme>
      <a:clrScheme name="1_万里长城 5">
        <a:dk1>
          <a:srgbClr val="333333"/>
        </a:dk1>
        <a:lt1>
          <a:srgbClr val="FF99CC"/>
        </a:lt1>
        <a:dk2>
          <a:srgbClr val="006600"/>
        </a:dk2>
        <a:lt2>
          <a:srgbClr val="B2B2B2"/>
        </a:lt2>
        <a:accent1>
          <a:srgbClr val="FFFF66"/>
        </a:accent1>
        <a:accent2>
          <a:srgbClr val="33CCFF"/>
        </a:accent2>
        <a:accent3>
          <a:srgbClr val="FFCAE2"/>
        </a:accent3>
        <a:accent4>
          <a:srgbClr val="2A2A2A"/>
        </a:accent4>
        <a:accent5>
          <a:srgbClr val="FFFFB8"/>
        </a:accent5>
        <a:accent6>
          <a:srgbClr val="2DB9E7"/>
        </a:accent6>
        <a:hlink>
          <a:srgbClr val="6600FF"/>
        </a:hlink>
        <a:folHlink>
          <a:srgbClr val="CC0066"/>
        </a:folHlink>
      </a:clrScheme>
      <a:clrMap bg1="lt1" tx1="dk1" bg2="lt2" tx2="dk2" accent1="accent1" accent2="accent2" accent3="accent3" accent4="accent4" accent5="accent5" accent6="accent6" hlink="hlink" folHlink="folHlink"/>
    </a:extraClrScheme>
    <a:extraClrScheme>
      <a:clrScheme name="1_万里长城 6">
        <a:dk1>
          <a:srgbClr val="000000"/>
        </a:dk1>
        <a:lt1>
          <a:srgbClr val="FFFFCC"/>
        </a:lt1>
        <a:dk2>
          <a:srgbClr val="6756A6"/>
        </a:dk2>
        <a:lt2>
          <a:srgbClr val="969696"/>
        </a:lt2>
        <a:accent1>
          <a:srgbClr val="99CCFF"/>
        </a:accent1>
        <a:accent2>
          <a:srgbClr val="008000"/>
        </a:accent2>
        <a:accent3>
          <a:srgbClr val="FFFFE2"/>
        </a:accent3>
        <a:accent4>
          <a:srgbClr val="000000"/>
        </a:accent4>
        <a:accent5>
          <a:srgbClr val="CAE2FF"/>
        </a:accent5>
        <a:accent6>
          <a:srgbClr val="007300"/>
        </a:accent6>
        <a:hlink>
          <a:srgbClr val="990033"/>
        </a:hlink>
        <a:folHlink>
          <a:srgbClr val="9900CC"/>
        </a:folHlink>
      </a:clrScheme>
      <a:clrMap bg1="lt1" tx1="dk1" bg2="lt2" tx2="dk2" accent1="accent1" accent2="accent2" accent3="accent3" accent4="accent4" accent5="accent5" accent6="accent6" hlink="hlink" folHlink="folHlink"/>
    </a:extraClrScheme>
    <a:extraClrScheme>
      <a:clrScheme name="1_万里长城 7">
        <a:dk1>
          <a:srgbClr val="CC3300"/>
        </a:dk1>
        <a:lt1>
          <a:srgbClr val="99CCFF"/>
        </a:lt1>
        <a:dk2>
          <a:srgbClr val="003399"/>
        </a:dk2>
        <a:lt2>
          <a:srgbClr val="969696"/>
        </a:lt2>
        <a:accent1>
          <a:srgbClr val="CED7FE"/>
        </a:accent1>
        <a:accent2>
          <a:srgbClr val="FFFFFF"/>
        </a:accent2>
        <a:accent3>
          <a:srgbClr val="CAE2FF"/>
        </a:accent3>
        <a:accent4>
          <a:srgbClr val="AE2A00"/>
        </a:accent4>
        <a:accent5>
          <a:srgbClr val="E3E8FE"/>
        </a:accent5>
        <a:accent6>
          <a:srgbClr val="E7E7E7"/>
        </a:accent6>
        <a:hlink>
          <a:srgbClr val="006600"/>
        </a:hlink>
        <a:folHlink>
          <a:srgbClr val="777777"/>
        </a:folHlink>
      </a:clrScheme>
      <a:clrMap bg1="lt1" tx1="dk1" bg2="lt2" tx2="dk2" accent1="accent1" accent2="accent2" accent3="accent3" accent4="accent4" accent5="accent5" accent6="accent6" hlink="hlink" folHlink="folHlink"/>
    </a:extraClrScheme>
    <a:extraClrScheme>
      <a:clrScheme name="1_万里长城 8">
        <a:dk1>
          <a:srgbClr val="006600"/>
        </a:dk1>
        <a:lt1>
          <a:srgbClr val="FFCC99"/>
        </a:lt1>
        <a:dk2>
          <a:srgbClr val="000000"/>
        </a:dk2>
        <a:lt2>
          <a:srgbClr val="B2B2B2"/>
        </a:lt2>
        <a:accent1>
          <a:srgbClr val="FFFFFF"/>
        </a:accent1>
        <a:accent2>
          <a:srgbClr val="FFFF66"/>
        </a:accent2>
        <a:accent3>
          <a:srgbClr val="FFE2CA"/>
        </a:accent3>
        <a:accent4>
          <a:srgbClr val="005600"/>
        </a:accent4>
        <a:accent5>
          <a:srgbClr val="FFFFFF"/>
        </a:accent5>
        <a:accent6>
          <a:srgbClr val="E7E75C"/>
        </a:accent6>
        <a:hlink>
          <a:srgbClr val="5B5B89"/>
        </a:hlink>
        <a:folHlink>
          <a:srgbClr val="33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万里长城">
  <a:themeElements>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fontScheme name="万里长城">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800" b="1" i="0" u="none" strike="noStrike" cap="none" normalizeH="0" baseline="0" smtClean="0">
            <a:ln>
              <a:noFill/>
            </a:ln>
            <a:solidFill>
              <a:schemeClr val="tx2"/>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800" b="1" i="0" u="none" strike="noStrike" cap="none" normalizeH="0" baseline="0" smtClean="0">
            <a:ln>
              <a:noFill/>
            </a:ln>
            <a:solidFill>
              <a:schemeClr val="tx2"/>
            </a:solidFill>
            <a:effectLst/>
            <a:latin typeface="Times New Roman" panose="02020603050405020304" pitchFamily="18" charset="0"/>
            <a:ea typeface="楷体_GB2312" pitchFamily="49" charset="-122"/>
          </a:defRPr>
        </a:defPPr>
      </a:lstStyle>
    </a:lnDef>
  </a:objectDefaults>
  <a:extraClrSchemeLst>
    <a:extraClrScheme>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clrMap bg1="lt1" tx1="dk1" bg2="lt2" tx2="dk2" accent1="accent1" accent2="accent2" accent3="accent3" accent4="accent4" accent5="accent5" accent6="accent6" hlink="hlink" folHlink="folHlink"/>
    </a:extraClrScheme>
    <a:extraClrScheme>
      <a:clrScheme name="万里长城 2">
        <a:dk1>
          <a:srgbClr val="000000"/>
        </a:dk1>
        <a:lt1>
          <a:srgbClr val="8EA4EA"/>
        </a:lt1>
        <a:dk2>
          <a:srgbClr val="0033CC"/>
        </a:dk2>
        <a:lt2>
          <a:srgbClr val="969696"/>
        </a:lt2>
        <a:accent1>
          <a:srgbClr val="86B5B6"/>
        </a:accent1>
        <a:accent2>
          <a:srgbClr val="FFCC66"/>
        </a:accent2>
        <a:accent3>
          <a:srgbClr val="C6CFF3"/>
        </a:accent3>
        <a:accent4>
          <a:srgbClr val="000000"/>
        </a:accent4>
        <a:accent5>
          <a:srgbClr val="C3D7D7"/>
        </a:accent5>
        <a:accent6>
          <a:srgbClr val="E7B95C"/>
        </a:accent6>
        <a:hlink>
          <a:srgbClr val="626292"/>
        </a:hlink>
        <a:folHlink>
          <a:srgbClr val="A2366C"/>
        </a:folHlink>
      </a:clrScheme>
      <a:clrMap bg1="lt1" tx1="dk1" bg2="lt2" tx2="dk2" accent1="accent1" accent2="accent2" accent3="accent3" accent4="accent4" accent5="accent5" accent6="accent6" hlink="hlink" folHlink="folHlink"/>
    </a:extraClrScheme>
    <a:extraClrScheme>
      <a:clrScheme name="万里长城 3">
        <a:dk1>
          <a:srgbClr val="0000FF"/>
        </a:dk1>
        <a:lt1>
          <a:srgbClr val="C0C0C0"/>
        </a:lt1>
        <a:dk2>
          <a:srgbClr val="000000"/>
        </a:dk2>
        <a:lt2>
          <a:srgbClr val="B2B2B2"/>
        </a:lt2>
        <a:accent1>
          <a:srgbClr val="FFCC99"/>
        </a:accent1>
        <a:accent2>
          <a:srgbClr val="FF99CC"/>
        </a:accent2>
        <a:accent3>
          <a:srgbClr val="DCDCDC"/>
        </a:accent3>
        <a:accent4>
          <a:srgbClr val="0000DA"/>
        </a:accent4>
        <a:accent5>
          <a:srgbClr val="FFE2CA"/>
        </a:accent5>
        <a:accent6>
          <a:srgbClr val="E78AB9"/>
        </a:accent6>
        <a:hlink>
          <a:srgbClr val="9C4070"/>
        </a:hlink>
        <a:folHlink>
          <a:srgbClr val="00716E"/>
        </a:folHlink>
      </a:clrScheme>
      <a:clrMap bg1="lt1" tx1="dk1" bg2="lt2" tx2="dk2" accent1="accent1" accent2="accent2" accent3="accent3" accent4="accent4" accent5="accent5" accent6="accent6" hlink="hlink" folHlink="folHlink"/>
    </a:extraClrScheme>
    <a:extraClrScheme>
      <a:clrScheme name="万里长城 4">
        <a:dk1>
          <a:srgbClr val="0029AC"/>
        </a:dk1>
        <a:lt1>
          <a:srgbClr val="CCFFCC"/>
        </a:lt1>
        <a:dk2>
          <a:srgbClr val="993366"/>
        </a:dk2>
        <a:lt2>
          <a:srgbClr val="969696"/>
        </a:lt2>
        <a:accent1>
          <a:srgbClr val="FFCC99"/>
        </a:accent1>
        <a:accent2>
          <a:srgbClr val="6699FF"/>
        </a:accent2>
        <a:accent3>
          <a:srgbClr val="E2FFE2"/>
        </a:accent3>
        <a:accent4>
          <a:srgbClr val="002192"/>
        </a:accent4>
        <a:accent5>
          <a:srgbClr val="FFE2CA"/>
        </a:accent5>
        <a:accent6>
          <a:srgbClr val="5C8AE7"/>
        </a:accent6>
        <a:hlink>
          <a:srgbClr val="006600"/>
        </a:hlink>
        <a:folHlink>
          <a:srgbClr val="3366FF"/>
        </a:folHlink>
      </a:clrScheme>
      <a:clrMap bg1="lt1" tx1="dk1" bg2="lt2" tx2="dk2" accent1="accent1" accent2="accent2" accent3="accent3" accent4="accent4" accent5="accent5" accent6="accent6" hlink="hlink" folHlink="folHlink"/>
    </a:extraClrScheme>
    <a:extraClrScheme>
      <a:clrScheme name="万里长城 5">
        <a:dk1>
          <a:srgbClr val="333333"/>
        </a:dk1>
        <a:lt1>
          <a:srgbClr val="FF99CC"/>
        </a:lt1>
        <a:dk2>
          <a:srgbClr val="006600"/>
        </a:dk2>
        <a:lt2>
          <a:srgbClr val="B2B2B2"/>
        </a:lt2>
        <a:accent1>
          <a:srgbClr val="FFFF66"/>
        </a:accent1>
        <a:accent2>
          <a:srgbClr val="33CCFF"/>
        </a:accent2>
        <a:accent3>
          <a:srgbClr val="FFCAE2"/>
        </a:accent3>
        <a:accent4>
          <a:srgbClr val="2A2A2A"/>
        </a:accent4>
        <a:accent5>
          <a:srgbClr val="FFFFB8"/>
        </a:accent5>
        <a:accent6>
          <a:srgbClr val="2DB9E7"/>
        </a:accent6>
        <a:hlink>
          <a:srgbClr val="6600FF"/>
        </a:hlink>
        <a:folHlink>
          <a:srgbClr val="CC0066"/>
        </a:folHlink>
      </a:clrScheme>
      <a:clrMap bg1="lt1" tx1="dk1" bg2="lt2" tx2="dk2" accent1="accent1" accent2="accent2" accent3="accent3" accent4="accent4" accent5="accent5" accent6="accent6" hlink="hlink" folHlink="folHlink"/>
    </a:extraClrScheme>
    <a:extraClrScheme>
      <a:clrScheme name="万里长城 6">
        <a:dk1>
          <a:srgbClr val="000000"/>
        </a:dk1>
        <a:lt1>
          <a:srgbClr val="FFFFCC"/>
        </a:lt1>
        <a:dk2>
          <a:srgbClr val="6756A6"/>
        </a:dk2>
        <a:lt2>
          <a:srgbClr val="969696"/>
        </a:lt2>
        <a:accent1>
          <a:srgbClr val="99CCFF"/>
        </a:accent1>
        <a:accent2>
          <a:srgbClr val="008000"/>
        </a:accent2>
        <a:accent3>
          <a:srgbClr val="FFFFE2"/>
        </a:accent3>
        <a:accent4>
          <a:srgbClr val="000000"/>
        </a:accent4>
        <a:accent5>
          <a:srgbClr val="CAE2FF"/>
        </a:accent5>
        <a:accent6>
          <a:srgbClr val="007300"/>
        </a:accent6>
        <a:hlink>
          <a:srgbClr val="990033"/>
        </a:hlink>
        <a:folHlink>
          <a:srgbClr val="9900CC"/>
        </a:folHlink>
      </a:clrScheme>
      <a:clrMap bg1="lt1" tx1="dk1" bg2="lt2" tx2="dk2" accent1="accent1" accent2="accent2" accent3="accent3" accent4="accent4" accent5="accent5" accent6="accent6" hlink="hlink" folHlink="folHlink"/>
    </a:extraClrScheme>
    <a:extraClrScheme>
      <a:clrScheme name="万里长城 7">
        <a:dk1>
          <a:srgbClr val="CC3300"/>
        </a:dk1>
        <a:lt1>
          <a:srgbClr val="99CCFF"/>
        </a:lt1>
        <a:dk2>
          <a:srgbClr val="003399"/>
        </a:dk2>
        <a:lt2>
          <a:srgbClr val="969696"/>
        </a:lt2>
        <a:accent1>
          <a:srgbClr val="CED7FE"/>
        </a:accent1>
        <a:accent2>
          <a:srgbClr val="FFFFFF"/>
        </a:accent2>
        <a:accent3>
          <a:srgbClr val="CAE2FF"/>
        </a:accent3>
        <a:accent4>
          <a:srgbClr val="AE2A00"/>
        </a:accent4>
        <a:accent5>
          <a:srgbClr val="E3E8FE"/>
        </a:accent5>
        <a:accent6>
          <a:srgbClr val="E7E7E7"/>
        </a:accent6>
        <a:hlink>
          <a:srgbClr val="006600"/>
        </a:hlink>
        <a:folHlink>
          <a:srgbClr val="777777"/>
        </a:folHlink>
      </a:clrScheme>
      <a:clrMap bg1="lt1" tx1="dk1" bg2="lt2" tx2="dk2" accent1="accent1" accent2="accent2" accent3="accent3" accent4="accent4" accent5="accent5" accent6="accent6" hlink="hlink" folHlink="folHlink"/>
    </a:extraClrScheme>
    <a:extraClrScheme>
      <a:clrScheme name="万里长城 8">
        <a:dk1>
          <a:srgbClr val="006600"/>
        </a:dk1>
        <a:lt1>
          <a:srgbClr val="FFCC99"/>
        </a:lt1>
        <a:dk2>
          <a:srgbClr val="000000"/>
        </a:dk2>
        <a:lt2>
          <a:srgbClr val="B2B2B2"/>
        </a:lt2>
        <a:accent1>
          <a:srgbClr val="FFFFFF"/>
        </a:accent1>
        <a:accent2>
          <a:srgbClr val="FFFF66"/>
        </a:accent2>
        <a:accent3>
          <a:srgbClr val="FFE2CA"/>
        </a:accent3>
        <a:accent4>
          <a:srgbClr val="005600"/>
        </a:accent4>
        <a:accent5>
          <a:srgbClr val="FFFFFF"/>
        </a:accent5>
        <a:accent6>
          <a:srgbClr val="E7E75C"/>
        </a:accent6>
        <a:hlink>
          <a:srgbClr val="5B5B89"/>
        </a:hlink>
        <a:folHlink>
          <a:srgbClr val="33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1898</TotalTime>
  <Words>22126</Words>
  <Application>Microsoft Office PowerPoint</Application>
  <PresentationFormat>全屏显示(4:3)</PresentationFormat>
  <Paragraphs>1953</Paragraphs>
  <Slides>158</Slides>
  <Notes>158</Notes>
  <HiddenSlides>0</HiddenSlides>
  <MMClips>0</MMClips>
  <ScaleCrop>false</ScaleCrop>
  <HeadingPairs>
    <vt:vector size="8" baseType="variant">
      <vt:variant>
        <vt:lpstr>已用的字体</vt:lpstr>
      </vt:variant>
      <vt:variant>
        <vt:i4>9</vt:i4>
      </vt:variant>
      <vt:variant>
        <vt:lpstr>主题</vt:lpstr>
      </vt:variant>
      <vt:variant>
        <vt:i4>6</vt:i4>
      </vt:variant>
      <vt:variant>
        <vt:lpstr>嵌入 OLE 服务器</vt:lpstr>
      </vt:variant>
      <vt:variant>
        <vt:i4>4</vt:i4>
      </vt:variant>
      <vt:variant>
        <vt:lpstr>幻灯片标题</vt:lpstr>
      </vt:variant>
      <vt:variant>
        <vt:i4>158</vt:i4>
      </vt:variant>
    </vt:vector>
  </HeadingPairs>
  <TitlesOfParts>
    <vt:vector size="177" baseType="lpstr">
      <vt:lpstr>楷体_GB2312</vt:lpstr>
      <vt:lpstr>宋体</vt:lpstr>
      <vt:lpstr>微软雅黑</vt:lpstr>
      <vt:lpstr>Arial</vt:lpstr>
      <vt:lpstr>Calibri</vt:lpstr>
      <vt:lpstr>Cambria Math</vt:lpstr>
      <vt:lpstr>Symbol</vt:lpstr>
      <vt:lpstr>Times New Roman</vt:lpstr>
      <vt:lpstr>Wingdings</vt:lpstr>
      <vt:lpstr>1_万里长城</vt:lpstr>
      <vt:lpstr>万里长城</vt:lpstr>
      <vt:lpstr>Office 主题</vt:lpstr>
      <vt:lpstr>3_Office 主题</vt:lpstr>
      <vt:lpstr>2_默认设计模板</vt:lpstr>
      <vt:lpstr>3_默认设计模板</vt:lpstr>
      <vt:lpstr>Equation</vt:lpstr>
      <vt:lpstr>公式</vt:lpstr>
      <vt:lpstr>Graph</vt:lpstr>
      <vt:lpstr>Image</vt:lpstr>
      <vt:lpstr>第四章 固体的电特性</vt:lpstr>
      <vt:lpstr>PowerPoint 演示文稿</vt:lpstr>
      <vt:lpstr>晶体中电子在外场作用下的运动</vt:lpstr>
      <vt:lpstr>PowerPoint 演示文稿</vt:lpstr>
      <vt:lpstr>PowerPoint 演示文稿</vt:lpstr>
      <vt:lpstr>PowerPoint 演示文稿</vt:lpstr>
      <vt:lpstr>PowerPoint 演示文稿</vt:lpstr>
      <vt:lpstr>波    包</vt:lpstr>
      <vt:lpstr>PowerPoint 演示文稿</vt:lpstr>
      <vt:lpstr>电 子 的 波 包</vt:lpstr>
      <vt:lpstr>波包群速度与电子平均速度(一维)</vt:lpstr>
      <vt:lpstr>波包群速度与电子平均速度(一维)</vt:lpstr>
      <vt:lpstr>波包群速度与电子平均速度(一维)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恒定电场下的运动（一维）</vt:lpstr>
      <vt:lpstr>PowerPoint 演示文稿</vt:lpstr>
      <vt:lpstr>PowerPoint 演示文稿</vt:lpstr>
      <vt:lpstr>实空间下电子能带的倾斜与振荡</vt:lpstr>
      <vt:lpstr>PowerPoint 演示文稿</vt:lpstr>
      <vt:lpstr>PowerPoint 演示文稿</vt:lpstr>
      <vt:lpstr>实际情况下的电子运动</vt:lpstr>
      <vt:lpstr>PowerPoint 演示文稿</vt:lpstr>
      <vt:lpstr>PowerPoint 演示文稿</vt:lpstr>
      <vt:lpstr>满带电子不导电</vt:lpstr>
      <vt:lpstr>PowerPoint 演示文稿</vt:lpstr>
      <vt:lpstr>部分填充能带在电场下产生电流</vt:lpstr>
      <vt:lpstr>导 体 的 能 带 模 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近满带和“空穴”的概念</vt:lpstr>
      <vt:lpstr>PowerPoint 演示文稿</vt:lpstr>
      <vt:lpstr>在外电场下空穴在 k 空间的运动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按照 E 的幂级数展开的分布函数</vt:lpstr>
      <vt:lpstr>PowerPoint 演示文稿</vt:lpstr>
      <vt:lpstr>PowerPoint 演示文稿</vt:lpstr>
      <vt:lpstr>PowerPoint 演示文稿</vt:lpstr>
      <vt:lpstr>PowerPoint 演示文稿</vt:lpstr>
      <vt:lpstr>PowerPoint 演示文稿</vt:lpstr>
      <vt:lpstr>半导体材料的基本特性</vt:lpstr>
      <vt:lpstr>半导体材料的基本晶体结构</vt:lpstr>
      <vt:lpstr>PowerPoint 演示文稿</vt:lpstr>
      <vt:lpstr>PowerPoint 演示文稿</vt:lpstr>
      <vt:lpstr>PowerPoint 演示文稿</vt:lpstr>
      <vt:lpstr>PowerPoint 演示文稿</vt:lpstr>
      <vt:lpstr>PowerPoint 演示文稿</vt:lpstr>
      <vt:lpstr>PowerPoint 演示文稿</vt:lpstr>
      <vt:lpstr>能量标度下的状态密度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半导体的本征热激发</vt:lpstr>
      <vt:lpstr>PowerPoint 演示文稿</vt:lpstr>
      <vt:lpstr>PowerPoint 演示文稿</vt:lpstr>
      <vt:lpstr>PowerPoint 演示文稿</vt:lpstr>
      <vt:lpstr>半导体中的杂质</vt:lpstr>
      <vt:lpstr>PowerPoint 演示文稿</vt:lpstr>
      <vt:lpstr>PowerPoint 演示文稿</vt:lpstr>
      <vt:lpstr>施 主 杂 质</vt:lpstr>
      <vt:lpstr>施主杂质能级的特点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施主杂质激发电子浓度</vt:lpstr>
      <vt:lpstr>PowerPoint 演示文稿</vt:lpstr>
      <vt:lpstr>N型半导体中的空穴浓度和费米能级</vt:lpstr>
      <vt:lpstr>受主杂质激发有类似结果</vt:lpstr>
      <vt:lpstr>PowerPoint 演示文稿</vt:lpstr>
      <vt:lpstr>载流子浓度与温度的关系</vt:lpstr>
      <vt:lpstr>费米能级与温度的关系</vt:lpstr>
      <vt:lpstr>简并与非简并半导体</vt:lpstr>
      <vt:lpstr>PowerPoint 演示文稿</vt:lpstr>
      <vt:lpstr>PowerPoint 演示文稿</vt:lpstr>
      <vt:lpstr>PowerPoint 演示文稿</vt:lpstr>
      <vt:lpstr>半导体中载流子的迁(漂)移运动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半导体的电导率与电阻率</vt:lpstr>
      <vt:lpstr>PowerPoint 演示文稿</vt:lpstr>
      <vt:lpstr>PowerPoint 演示文稿</vt:lpstr>
      <vt:lpstr>PowerPoint 演示文稿</vt:lpstr>
      <vt:lpstr>考虑扩散和漂移的总电流密度</vt:lpstr>
      <vt:lpstr>PowerPoint 演示文稿</vt:lpstr>
      <vt:lpstr>PowerPoint 演示文稿</vt:lpstr>
      <vt:lpstr>PowerPoint 演示文稿</vt:lpstr>
      <vt:lpstr>PowerPoint 演示文稿</vt:lpstr>
      <vt:lpstr>载 流 子 产 生 率</vt:lpstr>
      <vt:lpstr>电子空穴对的复合</vt:lpstr>
      <vt:lpstr>电子空穴对的复合（1）</vt:lpstr>
      <vt:lpstr>直 接 复 合</vt:lpstr>
      <vt:lpstr>俄 歇 复 合</vt:lpstr>
      <vt:lpstr>电子空穴对的复合（2）</vt:lpstr>
      <vt:lpstr>PowerPoint 演示文稿</vt:lpstr>
      <vt:lpstr>平衡状态下的载流子产生和复合</vt:lpstr>
      <vt:lpstr>PowerPoint 演示文稿</vt:lpstr>
      <vt:lpstr>准 费 米 能 级</vt:lpstr>
      <vt:lpstr>准费米能级</vt:lpstr>
      <vt:lpstr>PowerPoint 演示文稿</vt:lpstr>
      <vt:lpstr>霍尔效应的物理基础</vt:lpstr>
      <vt:lpstr>PowerPoint 演示文稿</vt:lpstr>
      <vt:lpstr>PowerPoint 演示文稿</vt:lpstr>
      <vt:lpstr>霍尔电场与霍尔电压</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 固体物理与电子技术革命</dc:title>
  <dc:creator>User</dc:creator>
  <cp:lastModifiedBy>hyd</cp:lastModifiedBy>
  <cp:revision>1777</cp:revision>
  <dcterms:created xsi:type="dcterms:W3CDTF">2007-09-11T03:13:00Z</dcterms:created>
  <dcterms:modified xsi:type="dcterms:W3CDTF">2023-08-15T08:12:08Z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